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2"/>
  </p:notesMasterIdLst>
  <p:sldIdLst>
    <p:sldId id="494" r:id="rId5"/>
    <p:sldId id="356" r:id="rId6"/>
    <p:sldId id="364" r:id="rId7"/>
    <p:sldId id="448" r:id="rId8"/>
    <p:sldId id="444" r:id="rId9"/>
    <p:sldId id="445" r:id="rId10"/>
    <p:sldId id="443" r:id="rId11"/>
    <p:sldId id="441" r:id="rId12"/>
    <p:sldId id="442" r:id="rId13"/>
    <p:sldId id="267" r:id="rId14"/>
    <p:sldId id="492" r:id="rId15"/>
    <p:sldId id="519" r:id="rId16"/>
    <p:sldId id="520" r:id="rId17"/>
    <p:sldId id="496" r:id="rId18"/>
    <p:sldId id="497" r:id="rId19"/>
    <p:sldId id="498" r:id="rId20"/>
    <p:sldId id="499" r:id="rId21"/>
    <p:sldId id="500" r:id="rId22"/>
    <p:sldId id="461" r:id="rId23"/>
    <p:sldId id="272" r:id="rId24"/>
    <p:sldId id="468" r:id="rId25"/>
    <p:sldId id="521" r:id="rId26"/>
    <p:sldId id="470" r:id="rId27"/>
    <p:sldId id="503" r:id="rId28"/>
    <p:sldId id="469" r:id="rId29"/>
    <p:sldId id="372" r:id="rId30"/>
    <p:sldId id="454" r:id="rId31"/>
    <p:sldId id="477" r:id="rId32"/>
    <p:sldId id="518" r:id="rId33"/>
    <p:sldId id="456" r:id="rId34"/>
    <p:sldId id="436" r:id="rId35"/>
    <p:sldId id="460" r:id="rId36"/>
    <p:sldId id="504" r:id="rId37"/>
    <p:sldId id="505" r:id="rId38"/>
    <p:sldId id="506" r:id="rId39"/>
    <p:sldId id="507" r:id="rId40"/>
    <p:sldId id="508" r:id="rId41"/>
    <p:sldId id="509" r:id="rId42"/>
    <p:sldId id="510" r:id="rId43"/>
    <p:sldId id="511" r:id="rId44"/>
    <p:sldId id="512" r:id="rId45"/>
    <p:sldId id="514" r:id="rId46"/>
    <p:sldId id="515" r:id="rId47"/>
    <p:sldId id="516" r:id="rId48"/>
    <p:sldId id="475" r:id="rId49"/>
    <p:sldId id="502" r:id="rId50"/>
    <p:sldId id="4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A082A2E-FA01-A745-C867-179D60A7BA02}" v="2" dt="2026-01-21T14:56:43.1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427"/>
    <p:restoredTop sz="94646"/>
  </p:normalViewPr>
  <p:slideViewPr>
    <p:cSldViewPr snapToGrid="0">
      <p:cViewPr varScale="1">
        <p:scale>
          <a:sx n="94" d="100"/>
          <a:sy n="94" d="100"/>
        </p:scale>
        <p:origin x="312" y="1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5/10/relationships/revisionInfo" Target="revisionInfo.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C:\Users\pbreau7\Desktop\CMV%20Data%20RequestDOW.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oleObject" Target="https://lsumail2-my.sharepoint.com/personal/cory_lsu_edu/Documents/Temp/CMV%20Data.xlsx" TargetMode="External"/><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oleObject" Target="https://lsumail2-my.sharepoint.com/personal/cory_lsu_edu/Documents/Temp/CMV%20Data.xlsx" TargetMode="External"/><Relationship Id="rId2" Type="http://schemas.microsoft.com/office/2011/relationships/chartColorStyle" Target="colors7.xml"/><Relationship Id="rId1" Type="http://schemas.microsoft.com/office/2011/relationships/chartStyle" Target="style7.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rgbClr val="7030A0"/>
            </a:solidFill>
            <a:ln>
              <a:solidFill>
                <a:srgbClr val="7030A0"/>
              </a:solidFill>
            </a:ln>
            <a:effectLst/>
          </c:spPr>
          <c:invertIfNegative val="0"/>
          <c:cat>
            <c:numRef>
              <c:f>'Slide 2'!$B$3:$B$7</c:f>
              <c:numCache>
                <c:formatCode>General</c:formatCode>
                <c:ptCount val="5"/>
                <c:pt idx="0">
                  <c:v>2021</c:v>
                </c:pt>
                <c:pt idx="1">
                  <c:v>2022</c:v>
                </c:pt>
                <c:pt idx="2">
                  <c:v>2023</c:v>
                </c:pt>
                <c:pt idx="3">
                  <c:v>2024</c:v>
                </c:pt>
                <c:pt idx="4">
                  <c:v>2025</c:v>
                </c:pt>
              </c:numCache>
            </c:numRef>
          </c:cat>
          <c:val>
            <c:numRef>
              <c:f>'Slide 2'!$D$3:$D$7</c:f>
              <c:numCache>
                <c:formatCode>General</c:formatCode>
                <c:ptCount val="5"/>
                <c:pt idx="0">
                  <c:v>4251</c:v>
                </c:pt>
                <c:pt idx="1">
                  <c:v>3964</c:v>
                </c:pt>
                <c:pt idx="2">
                  <c:v>3809</c:v>
                </c:pt>
                <c:pt idx="3">
                  <c:v>3904</c:v>
                </c:pt>
                <c:pt idx="4">
                  <c:v>3635</c:v>
                </c:pt>
              </c:numCache>
            </c:numRef>
          </c:val>
          <c:extLst>
            <c:ext xmlns:c16="http://schemas.microsoft.com/office/drawing/2014/chart" uri="{C3380CC4-5D6E-409C-BE32-E72D297353CC}">
              <c16:uniqueId val="{00000000-5B67-4BE0-9277-DE09DAC880C2}"/>
            </c:ext>
          </c:extLst>
        </c:ser>
        <c:dLbls>
          <c:showLegendKey val="0"/>
          <c:showVal val="0"/>
          <c:showCatName val="0"/>
          <c:showSerName val="0"/>
          <c:showPercent val="0"/>
          <c:showBubbleSize val="0"/>
        </c:dLbls>
        <c:gapWidth val="219"/>
        <c:overlap val="-27"/>
        <c:axId val="249529551"/>
        <c:axId val="249532911"/>
      </c:barChart>
      <c:catAx>
        <c:axId val="24952955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49532911"/>
        <c:crosses val="autoZero"/>
        <c:auto val="1"/>
        <c:lblAlgn val="ctr"/>
        <c:lblOffset val="100"/>
        <c:noMultiLvlLbl val="0"/>
      </c:catAx>
      <c:valAx>
        <c:axId val="249532911"/>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49529551"/>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rgbClr val="7030A0"/>
            </a:solidFill>
            <a:ln>
              <a:noFill/>
            </a:ln>
            <a:effectLst/>
          </c:spPr>
          <c:invertIfNegative val="0"/>
          <c:dLbls>
            <c:dLbl>
              <c:idx val="0"/>
              <c:tx>
                <c:rich>
                  <a:bodyPr/>
                  <a:lstStyle/>
                  <a:p>
                    <a:fld id="{8B56F8FE-2901-3840-B9BB-8CA8DC67CC35}"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0-1EA7-40EA-A955-94476841FE82}"/>
                </c:ext>
              </c:extLst>
            </c:dLbl>
            <c:dLbl>
              <c:idx val="1"/>
              <c:tx>
                <c:rich>
                  <a:bodyPr/>
                  <a:lstStyle/>
                  <a:p>
                    <a:fld id="{DEF133E4-FFD3-494A-8C94-F62D01201252}"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1-1EA7-40EA-A955-94476841FE82}"/>
                </c:ext>
              </c:extLst>
            </c:dLbl>
            <c:dLbl>
              <c:idx val="2"/>
              <c:tx>
                <c:rich>
                  <a:bodyPr/>
                  <a:lstStyle/>
                  <a:p>
                    <a:fld id="{68584F41-15B9-124C-842F-FCA2819125E9}"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2-1EA7-40EA-A955-94476841FE82}"/>
                </c:ext>
              </c:extLst>
            </c:dLbl>
            <c:dLbl>
              <c:idx val="3"/>
              <c:tx>
                <c:rich>
                  <a:bodyPr/>
                  <a:lstStyle/>
                  <a:p>
                    <a:fld id="{35B382C8-4128-E74E-AF13-444DF4D4B1A8}"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3-1EA7-40EA-A955-94476841FE82}"/>
                </c:ext>
              </c:extLst>
            </c:dLbl>
            <c:dLbl>
              <c:idx val="4"/>
              <c:tx>
                <c:rich>
                  <a:bodyPr/>
                  <a:lstStyle/>
                  <a:p>
                    <a:fld id="{9264CC2D-96E0-7D42-9176-031DE6FD0692}"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A7-40EA-A955-94476841FE82}"/>
                </c:ext>
              </c:extLst>
            </c:dLbl>
            <c:dLbl>
              <c:idx val="5"/>
              <c:tx>
                <c:rich>
                  <a:bodyPr/>
                  <a:lstStyle/>
                  <a:p>
                    <a:fld id="{D09CAC8A-C871-ED4A-8B8F-94E44932F121}"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A7-40EA-A955-94476841FE82}"/>
                </c:ext>
              </c:extLst>
            </c:dLbl>
            <c:dLbl>
              <c:idx val="6"/>
              <c:tx>
                <c:rich>
                  <a:bodyPr/>
                  <a:lstStyle/>
                  <a:p>
                    <a:fld id="{A04A5473-DA0D-C64D-8F25-779557C54EFF}"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EA7-40EA-A955-94476841FE82}"/>
                </c:ext>
              </c:extLst>
            </c:dLbl>
            <c:dLbl>
              <c:idx val="7"/>
              <c:tx>
                <c:rich>
                  <a:bodyPr/>
                  <a:lstStyle/>
                  <a:p>
                    <a:fld id="{C64FF097-6100-5945-82FF-BA8E95A91A5F}"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A7-40EA-A955-94476841FE82}"/>
                </c:ext>
              </c:extLst>
            </c:dLbl>
            <c:dLbl>
              <c:idx val="8"/>
              <c:tx>
                <c:rich>
                  <a:bodyPr/>
                  <a:lstStyle/>
                  <a:p>
                    <a:fld id="{AC1AF50C-A468-7C46-9C9A-513BB96AAA8D}"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A7-40EA-A955-94476841FE82}"/>
                </c:ext>
              </c:extLst>
            </c:dLbl>
            <c:dLbl>
              <c:idx val="9"/>
              <c:tx>
                <c:rich>
                  <a:bodyPr/>
                  <a:lstStyle/>
                  <a:p>
                    <a:fld id="{7F021ACC-0947-2242-B4D0-227906EB4BB5}"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9-1EA7-40EA-A955-94476841FE82}"/>
                </c:ext>
              </c:extLst>
            </c:dLbl>
            <c:dLbl>
              <c:idx val="10"/>
              <c:tx>
                <c:rich>
                  <a:bodyPr/>
                  <a:lstStyle/>
                  <a:p>
                    <a:fld id="{C9E27B13-2D0B-EA41-9FBA-0C108F945BF1}"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1EA7-40EA-A955-94476841FE82}"/>
                </c:ext>
              </c:extLst>
            </c:dLbl>
            <c:dLbl>
              <c:idx val="11"/>
              <c:tx>
                <c:rich>
                  <a:bodyPr/>
                  <a:lstStyle/>
                  <a:p>
                    <a:fld id="{676658BA-E9F2-7244-97BF-D25BAA80CBC1}"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A7-40EA-A955-94476841FE82}"/>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showLeaderLines val="0"/>
            <c:extLst>
              <c:ext xmlns:c15="http://schemas.microsoft.com/office/drawing/2012/chart" uri="{CE6537A1-D6FC-4f65-9D91-7224C49458BB}">
                <c15:showDataLabelsRange val="1"/>
                <c15:showLeaderLines val="0"/>
              </c:ext>
            </c:extLst>
          </c:dLbls>
          <c:cat>
            <c:strRef>
              <c:f>'Slide 3'!$B$3:$B$14</c:f>
              <c:strCache>
                <c:ptCount val="12"/>
                <c:pt idx="0">
                  <c:v>JANUARY</c:v>
                </c:pt>
                <c:pt idx="1">
                  <c:v>FEBRUARY</c:v>
                </c:pt>
                <c:pt idx="2">
                  <c:v>MARCH</c:v>
                </c:pt>
                <c:pt idx="3">
                  <c:v>APRIL</c:v>
                </c:pt>
                <c:pt idx="4">
                  <c:v>MAY</c:v>
                </c:pt>
                <c:pt idx="5">
                  <c:v>JUNE</c:v>
                </c:pt>
                <c:pt idx="6">
                  <c:v>JULY</c:v>
                </c:pt>
                <c:pt idx="7">
                  <c:v>AUGUST</c:v>
                </c:pt>
                <c:pt idx="8">
                  <c:v>SEPTEMBER</c:v>
                </c:pt>
                <c:pt idx="9">
                  <c:v>OCTOBER</c:v>
                </c:pt>
                <c:pt idx="10">
                  <c:v>NOVEMBER</c:v>
                </c:pt>
                <c:pt idx="11">
                  <c:v>DECEMBER</c:v>
                </c:pt>
              </c:strCache>
            </c:strRef>
          </c:cat>
          <c:val>
            <c:numRef>
              <c:f>'Slide 3'!$C$3:$C$14</c:f>
              <c:numCache>
                <c:formatCode>General</c:formatCode>
                <c:ptCount val="12"/>
                <c:pt idx="0">
                  <c:v>1519</c:v>
                </c:pt>
                <c:pt idx="1">
                  <c:v>1440</c:v>
                </c:pt>
                <c:pt idx="2">
                  <c:v>1735</c:v>
                </c:pt>
                <c:pt idx="3">
                  <c:v>1570</c:v>
                </c:pt>
                <c:pt idx="4">
                  <c:v>1639</c:v>
                </c:pt>
                <c:pt idx="5">
                  <c:v>1527</c:v>
                </c:pt>
                <c:pt idx="6">
                  <c:v>1522</c:v>
                </c:pt>
                <c:pt idx="7">
                  <c:v>1739</c:v>
                </c:pt>
                <c:pt idx="8">
                  <c:v>1790</c:v>
                </c:pt>
                <c:pt idx="9">
                  <c:v>1861</c:v>
                </c:pt>
                <c:pt idx="10">
                  <c:v>1611</c:v>
                </c:pt>
                <c:pt idx="11">
                  <c:v>1610</c:v>
                </c:pt>
              </c:numCache>
            </c:numRef>
          </c:val>
          <c:extLst>
            <c:ext xmlns:c15="http://schemas.microsoft.com/office/drawing/2012/chart" uri="{02D57815-91ED-43cb-92C2-25804820EDAC}">
              <c15:datalabelsRange>
                <c15:f>'Slide 3'!$D$3:$D$14</c15:f>
                <c15:dlblRangeCache>
                  <c:ptCount val="12"/>
                  <c:pt idx="0">
                    <c:v>7.76%</c:v>
                  </c:pt>
                  <c:pt idx="1">
                    <c:v>7.36%</c:v>
                  </c:pt>
                  <c:pt idx="2">
                    <c:v>8.87%</c:v>
                  </c:pt>
                  <c:pt idx="3">
                    <c:v>8.03%</c:v>
                  </c:pt>
                  <c:pt idx="4">
                    <c:v>8.38%</c:v>
                  </c:pt>
                  <c:pt idx="5">
                    <c:v>7.81%</c:v>
                  </c:pt>
                  <c:pt idx="6">
                    <c:v>7.78%</c:v>
                  </c:pt>
                  <c:pt idx="7">
                    <c:v>8.89%</c:v>
                  </c:pt>
                  <c:pt idx="8">
                    <c:v>9.15%</c:v>
                  </c:pt>
                  <c:pt idx="9">
                    <c:v>9.51%</c:v>
                  </c:pt>
                  <c:pt idx="10">
                    <c:v>8.23%</c:v>
                  </c:pt>
                  <c:pt idx="11">
                    <c:v>8.23%</c:v>
                  </c:pt>
                </c15:dlblRangeCache>
              </c15:datalabelsRange>
            </c:ext>
            <c:ext xmlns:c16="http://schemas.microsoft.com/office/drawing/2014/chart" uri="{C3380CC4-5D6E-409C-BE32-E72D297353CC}">
              <c16:uniqueId val="{0000000C-1EA7-40EA-A955-94476841FE82}"/>
            </c:ext>
          </c:extLst>
        </c:ser>
        <c:dLbls>
          <c:showLegendKey val="0"/>
          <c:showVal val="0"/>
          <c:showCatName val="0"/>
          <c:showSerName val="0"/>
          <c:showPercent val="0"/>
          <c:showBubbleSize val="0"/>
        </c:dLbls>
        <c:gapWidth val="219"/>
        <c:overlap val="-27"/>
        <c:axId val="945469887"/>
        <c:axId val="945467967"/>
      </c:barChart>
      <c:catAx>
        <c:axId val="94546988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945467967"/>
        <c:crosses val="autoZero"/>
        <c:auto val="1"/>
        <c:lblAlgn val="ctr"/>
        <c:lblOffset val="100"/>
        <c:noMultiLvlLbl val="0"/>
      </c:catAx>
      <c:valAx>
        <c:axId val="945467967"/>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945469887"/>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dLbls>
          <c:showLegendKey val="0"/>
          <c:showVal val="0"/>
          <c:showCatName val="0"/>
          <c:showSerName val="0"/>
          <c:showPercent val="0"/>
          <c:showBubbleSize val="0"/>
        </c:dLbls>
        <c:gapWidth val="219"/>
        <c:overlap val="-27"/>
        <c:axId val="215756128"/>
        <c:axId val="215755168"/>
      </c:barChart>
      <c:catAx>
        <c:axId val="21575612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15755168"/>
        <c:crosses val="autoZero"/>
        <c:auto val="1"/>
        <c:lblAlgn val="ctr"/>
        <c:lblOffset val="100"/>
        <c:noMultiLvlLbl val="0"/>
      </c:catAx>
      <c:valAx>
        <c:axId val="21575516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1575612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529437374830517E-2"/>
          <c:y val="2.5493945188017845E-2"/>
          <c:w val="0.93041211080842379"/>
          <c:h val="0.91301907529245274"/>
        </c:manualLayout>
      </c:layout>
      <c:barChart>
        <c:barDir val="col"/>
        <c:grouping val="clustered"/>
        <c:varyColors val="0"/>
        <c:ser>
          <c:idx val="0"/>
          <c:order val="0"/>
          <c:spPr>
            <a:solidFill>
              <a:srgbClr val="7030A0"/>
            </a:solidFill>
            <a:ln>
              <a:noFill/>
            </a:ln>
            <a:effectLst/>
          </c:spPr>
          <c:invertIfNegative val="0"/>
          <c:dLbls>
            <c:dLbl>
              <c:idx val="0"/>
              <c:tx>
                <c:rich>
                  <a:bodyPr/>
                  <a:lstStyle/>
                  <a:p>
                    <a:fld id="{4464CC1E-31FB-AD4F-B07F-5123D1251D2A}"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0-46A9-42DD-B929-971460BAD6FC}"/>
                </c:ext>
              </c:extLst>
            </c:dLbl>
            <c:dLbl>
              <c:idx val="1"/>
              <c:tx>
                <c:rich>
                  <a:bodyPr/>
                  <a:lstStyle/>
                  <a:p>
                    <a:fld id="{A8DBDC15-1C53-8D46-B1C0-B074B2E2BF5A}"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1-46A9-42DD-B929-971460BAD6FC}"/>
                </c:ext>
              </c:extLst>
            </c:dLbl>
            <c:dLbl>
              <c:idx val="2"/>
              <c:tx>
                <c:rich>
                  <a:bodyPr/>
                  <a:lstStyle/>
                  <a:p>
                    <a:fld id="{1AFA1EE0-0695-F440-A7C5-4476E8FEC104}"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2-46A9-42DD-B929-971460BAD6FC}"/>
                </c:ext>
              </c:extLst>
            </c:dLbl>
            <c:dLbl>
              <c:idx val="3"/>
              <c:tx>
                <c:rich>
                  <a:bodyPr/>
                  <a:lstStyle/>
                  <a:p>
                    <a:fld id="{7576E35A-4E56-E94C-83C5-667FAA460C2A}"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3-46A9-42DD-B929-971460BAD6FC}"/>
                </c:ext>
              </c:extLst>
            </c:dLbl>
            <c:dLbl>
              <c:idx val="4"/>
              <c:tx>
                <c:rich>
                  <a:bodyPr/>
                  <a:lstStyle/>
                  <a:p>
                    <a:fld id="{2C5C5CDD-B644-B04E-8B14-7892F312ACFC}"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46A9-42DD-B929-971460BAD6FC}"/>
                </c:ext>
              </c:extLst>
            </c:dLbl>
            <c:dLbl>
              <c:idx val="5"/>
              <c:tx>
                <c:rich>
                  <a:bodyPr/>
                  <a:lstStyle/>
                  <a:p>
                    <a:fld id="{CC2EFD81-541D-A740-A901-9C4C0408DE87}"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46A9-42DD-B929-971460BAD6FC}"/>
                </c:ext>
              </c:extLst>
            </c:dLbl>
            <c:dLbl>
              <c:idx val="6"/>
              <c:tx>
                <c:rich>
                  <a:bodyPr/>
                  <a:lstStyle/>
                  <a:p>
                    <a:fld id="{D73FE517-CF68-CF40-9E46-807905852067}"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46A9-42DD-B929-971460BAD6FC}"/>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showLeaderLines val="0"/>
            <c:extLst>
              <c:ext xmlns:c15="http://schemas.microsoft.com/office/drawing/2012/chart" uri="{CE6537A1-D6FC-4f65-9D91-7224C49458BB}">
                <c15:showDataLabelsRange val="1"/>
                <c15:showLeaderLines val="1"/>
                <c15:leaderLines>
                  <c:spPr>
                    <a:ln w="9525" cap="flat" cmpd="sng" algn="ctr">
                      <a:solidFill>
                        <a:schemeClr val="tx1">
                          <a:lumMod val="35000"/>
                          <a:lumOff val="65000"/>
                        </a:schemeClr>
                      </a:solidFill>
                      <a:round/>
                    </a:ln>
                    <a:effectLst/>
                  </c:spPr>
                </c15:leaderLines>
              </c:ext>
            </c:extLst>
          </c:dLbls>
          <c:cat>
            <c:strRef>
              <c:f>'Slide 4'!$B$3:$B$9</c:f>
              <c:strCache>
                <c:ptCount val="7"/>
                <c:pt idx="0">
                  <c:v>MONDAY</c:v>
                </c:pt>
                <c:pt idx="1">
                  <c:v>TUESDAY</c:v>
                </c:pt>
                <c:pt idx="2">
                  <c:v>WEDNESDAY</c:v>
                </c:pt>
                <c:pt idx="3">
                  <c:v>THURSDAY</c:v>
                </c:pt>
                <c:pt idx="4">
                  <c:v>FRIDAY</c:v>
                </c:pt>
                <c:pt idx="5">
                  <c:v>SATURDAY</c:v>
                </c:pt>
                <c:pt idx="6">
                  <c:v>SUNDAY</c:v>
                </c:pt>
              </c:strCache>
            </c:strRef>
          </c:cat>
          <c:val>
            <c:numRef>
              <c:f>'Slide 4'!$C$3:$C$9</c:f>
              <c:numCache>
                <c:formatCode>General</c:formatCode>
                <c:ptCount val="7"/>
                <c:pt idx="0">
                  <c:v>3173</c:v>
                </c:pt>
                <c:pt idx="1">
                  <c:v>3478</c:v>
                </c:pt>
                <c:pt idx="2">
                  <c:v>3444</c:v>
                </c:pt>
                <c:pt idx="3">
                  <c:v>3406</c:v>
                </c:pt>
                <c:pt idx="4">
                  <c:v>3294</c:v>
                </c:pt>
                <c:pt idx="5">
                  <c:v>1612</c:v>
                </c:pt>
                <c:pt idx="6">
                  <c:v>1156</c:v>
                </c:pt>
              </c:numCache>
            </c:numRef>
          </c:val>
          <c:extLst>
            <c:ext xmlns:c15="http://schemas.microsoft.com/office/drawing/2012/chart" uri="{02D57815-91ED-43cb-92C2-25804820EDAC}">
              <c15:datalabelsRange>
                <c15:f>'Slide 4'!$D$3:$D$9</c15:f>
                <c15:dlblRangeCache>
                  <c:ptCount val="7"/>
                  <c:pt idx="0">
                    <c:v>16.22%</c:v>
                  </c:pt>
                  <c:pt idx="1">
                    <c:v>17.78%</c:v>
                  </c:pt>
                  <c:pt idx="2">
                    <c:v>17.60%</c:v>
                  </c:pt>
                  <c:pt idx="3">
                    <c:v>17.41%</c:v>
                  </c:pt>
                  <c:pt idx="4">
                    <c:v>16.84%</c:v>
                  </c:pt>
                  <c:pt idx="5">
                    <c:v>8.24%</c:v>
                  </c:pt>
                  <c:pt idx="6">
                    <c:v>5.91%</c:v>
                  </c:pt>
                </c15:dlblRangeCache>
              </c15:datalabelsRange>
            </c:ext>
            <c:ext xmlns:c16="http://schemas.microsoft.com/office/drawing/2014/chart" uri="{C3380CC4-5D6E-409C-BE32-E72D297353CC}">
              <c16:uniqueId val="{00000007-46A9-42DD-B929-971460BAD6FC}"/>
            </c:ext>
          </c:extLst>
        </c:ser>
        <c:dLbls>
          <c:showLegendKey val="0"/>
          <c:showVal val="0"/>
          <c:showCatName val="0"/>
          <c:showSerName val="0"/>
          <c:showPercent val="0"/>
          <c:showBubbleSize val="0"/>
        </c:dLbls>
        <c:gapWidth val="219"/>
        <c:overlap val="-27"/>
        <c:axId val="945468447"/>
        <c:axId val="945460767"/>
      </c:barChart>
      <c:catAx>
        <c:axId val="94546844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945460767"/>
        <c:crosses val="autoZero"/>
        <c:auto val="1"/>
        <c:lblAlgn val="ctr"/>
        <c:lblOffset val="100"/>
        <c:noMultiLvlLbl val="0"/>
      </c:catAx>
      <c:valAx>
        <c:axId val="945460767"/>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945468447"/>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rgbClr val="7030A0"/>
            </a:solidFill>
            <a:ln>
              <a:noFill/>
            </a:ln>
            <a:effectLst/>
          </c:spPr>
          <c:invertIfNegative val="0"/>
          <c:dLbls>
            <c:dLbl>
              <c:idx val="0"/>
              <c:tx>
                <c:rich>
                  <a:bodyPr/>
                  <a:lstStyle/>
                  <a:p>
                    <a:fld id="{2ADE2973-2AD3-1443-8E8E-BABCAE3E893D}"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0-F3DA-4470-A2EF-E32BB1A47633}"/>
                </c:ext>
              </c:extLst>
            </c:dLbl>
            <c:dLbl>
              <c:idx val="1"/>
              <c:tx>
                <c:rich>
                  <a:bodyPr/>
                  <a:lstStyle/>
                  <a:p>
                    <a:fld id="{A54B351D-AF20-CC46-B850-7099BC546EC2}"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1-F3DA-4470-A2EF-E32BB1A47633}"/>
                </c:ext>
              </c:extLst>
            </c:dLbl>
            <c:dLbl>
              <c:idx val="2"/>
              <c:tx>
                <c:rich>
                  <a:bodyPr/>
                  <a:lstStyle/>
                  <a:p>
                    <a:fld id="{A2B41703-8736-DB45-B068-1235A9840098}"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2-F3DA-4470-A2EF-E32BB1A47633}"/>
                </c:ext>
              </c:extLst>
            </c:dLbl>
            <c:dLbl>
              <c:idx val="3"/>
              <c:tx>
                <c:rich>
                  <a:bodyPr/>
                  <a:lstStyle/>
                  <a:p>
                    <a:fld id="{DBAB85F8-D6EF-AC47-8D6D-EE8308FB109B}"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3-F3DA-4470-A2EF-E32BB1A47633}"/>
                </c:ext>
              </c:extLst>
            </c:dLbl>
            <c:dLbl>
              <c:idx val="4"/>
              <c:tx>
                <c:rich>
                  <a:bodyPr/>
                  <a:lstStyle/>
                  <a:p>
                    <a:fld id="{EB4B4341-D898-4040-B218-171704293814}"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F3DA-4470-A2EF-E32BB1A47633}"/>
                </c:ext>
              </c:extLst>
            </c:dLbl>
            <c:dLbl>
              <c:idx val="5"/>
              <c:tx>
                <c:rich>
                  <a:bodyPr/>
                  <a:lstStyle/>
                  <a:p>
                    <a:fld id="{C463B9B0-2EE4-BB4A-899A-DE96F5DD0D1C}"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F3DA-4470-A2EF-E32BB1A47633}"/>
                </c:ext>
              </c:extLst>
            </c:dLbl>
            <c:dLbl>
              <c:idx val="6"/>
              <c:tx>
                <c:rich>
                  <a:bodyPr/>
                  <a:lstStyle/>
                  <a:p>
                    <a:fld id="{66C3EA30-5882-5D4F-8D14-D5FE95F5D07B}"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F3DA-4470-A2EF-E32BB1A47633}"/>
                </c:ext>
              </c:extLst>
            </c:dLbl>
            <c:dLbl>
              <c:idx val="7"/>
              <c:tx>
                <c:rich>
                  <a:bodyPr/>
                  <a:lstStyle/>
                  <a:p>
                    <a:fld id="{105F6194-C828-454C-952C-FFBBC0F04FC4}"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F3DA-4470-A2EF-E32BB1A47633}"/>
                </c:ext>
              </c:extLst>
            </c:dLbl>
            <c:dLbl>
              <c:idx val="8"/>
              <c:tx>
                <c:rich>
                  <a:bodyPr/>
                  <a:lstStyle/>
                  <a:p>
                    <a:fld id="{73210669-912B-C341-BDEE-B894A45D8040}"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F3DA-4470-A2EF-E32BB1A47633}"/>
                </c:ext>
              </c:extLst>
            </c:dLbl>
            <c:dLbl>
              <c:idx val="9"/>
              <c:tx>
                <c:rich>
                  <a:bodyPr/>
                  <a:lstStyle/>
                  <a:p>
                    <a:fld id="{2FA1762B-F802-6141-973C-070AA2161F85}"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9-F3DA-4470-A2EF-E32BB1A47633}"/>
                </c:ext>
              </c:extLst>
            </c:dLbl>
            <c:dLbl>
              <c:idx val="10"/>
              <c:tx>
                <c:rich>
                  <a:bodyPr/>
                  <a:lstStyle/>
                  <a:p>
                    <a:fld id="{E469107B-A2BE-DC42-BEC5-A4BB7F1F666E}"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F3DA-4470-A2EF-E32BB1A47633}"/>
                </c:ext>
              </c:extLst>
            </c:dLbl>
            <c:dLbl>
              <c:idx val="11"/>
              <c:tx>
                <c:rich>
                  <a:bodyPr/>
                  <a:lstStyle/>
                  <a:p>
                    <a:fld id="{D3723BDF-755A-0C46-BC42-7FE37CB78401}"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F3DA-4470-A2EF-E32BB1A47633}"/>
                </c:ext>
              </c:extLst>
            </c:dLbl>
            <c:dLbl>
              <c:idx val="12"/>
              <c:tx>
                <c:rich>
                  <a:bodyPr/>
                  <a:lstStyle/>
                  <a:p>
                    <a:fld id="{E876B16E-D140-8E44-9167-E1BF34CE577C}"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F3DA-4470-A2EF-E32BB1A47633}"/>
                </c:ext>
              </c:extLst>
            </c:dLbl>
            <c:dLbl>
              <c:idx val="13"/>
              <c:tx>
                <c:rich>
                  <a:bodyPr/>
                  <a:lstStyle/>
                  <a:p>
                    <a:fld id="{2862F3E3-EAE8-8C45-9DC6-4195FD1D2559}"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F3DA-4470-A2EF-E32BB1A47633}"/>
                </c:ext>
              </c:extLst>
            </c:dLbl>
            <c:dLbl>
              <c:idx val="14"/>
              <c:tx>
                <c:rich>
                  <a:bodyPr/>
                  <a:lstStyle/>
                  <a:p>
                    <a:fld id="{0E079148-DA7F-444E-A716-2C6510FFAA7B}"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E-F3DA-4470-A2EF-E32BB1A47633}"/>
                </c:ext>
              </c:extLst>
            </c:dLbl>
            <c:dLbl>
              <c:idx val="15"/>
              <c:tx>
                <c:rich>
                  <a:bodyPr/>
                  <a:lstStyle/>
                  <a:p>
                    <a:fld id="{81FE714A-AC4B-1F43-901E-57084BDB8E9A}"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F-F3DA-4470-A2EF-E32BB1A47633}"/>
                </c:ext>
              </c:extLst>
            </c:dLbl>
            <c:dLbl>
              <c:idx val="16"/>
              <c:tx>
                <c:rich>
                  <a:bodyPr/>
                  <a:lstStyle/>
                  <a:p>
                    <a:fld id="{89AA02FF-0D3F-514D-A6CD-76ECBF234A03}"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0-F3DA-4470-A2EF-E32BB1A47633}"/>
                </c:ext>
              </c:extLst>
            </c:dLbl>
            <c:dLbl>
              <c:idx val="17"/>
              <c:tx>
                <c:rich>
                  <a:bodyPr/>
                  <a:lstStyle/>
                  <a:p>
                    <a:fld id="{1BE6A860-ECEF-7A46-91F5-59FD8DB27186}"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1-F3DA-4470-A2EF-E32BB1A47633}"/>
                </c:ext>
              </c:extLst>
            </c:dLbl>
            <c:dLbl>
              <c:idx val="18"/>
              <c:tx>
                <c:rich>
                  <a:bodyPr/>
                  <a:lstStyle/>
                  <a:p>
                    <a:fld id="{B9E7E4AA-0CF7-AD48-9129-86D9860BC99D}"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2-F3DA-4470-A2EF-E32BB1A47633}"/>
                </c:ext>
              </c:extLst>
            </c:dLbl>
            <c:dLbl>
              <c:idx val="19"/>
              <c:tx>
                <c:rich>
                  <a:bodyPr/>
                  <a:lstStyle/>
                  <a:p>
                    <a:fld id="{C7F46C31-E4F4-B945-84DC-BB86044608D6}"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3-F3DA-4470-A2EF-E32BB1A47633}"/>
                </c:ext>
              </c:extLst>
            </c:dLbl>
            <c:dLbl>
              <c:idx val="20"/>
              <c:tx>
                <c:rich>
                  <a:bodyPr/>
                  <a:lstStyle/>
                  <a:p>
                    <a:fld id="{56A0D2A9-C48F-5B4C-A9C2-400D0CA10E09}"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4-F3DA-4470-A2EF-E32BB1A47633}"/>
                </c:ext>
              </c:extLst>
            </c:dLbl>
            <c:dLbl>
              <c:idx val="21"/>
              <c:tx>
                <c:rich>
                  <a:bodyPr/>
                  <a:lstStyle/>
                  <a:p>
                    <a:fld id="{CD8C49F4-233C-604E-843D-ACD82CB7B98F}"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5-F3DA-4470-A2EF-E32BB1A47633}"/>
                </c:ext>
              </c:extLst>
            </c:dLbl>
            <c:dLbl>
              <c:idx val="22"/>
              <c:tx>
                <c:rich>
                  <a:bodyPr/>
                  <a:lstStyle/>
                  <a:p>
                    <a:fld id="{B5CF29F3-2A31-3A43-843A-07B0C5517B61}"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6-F3DA-4470-A2EF-E32BB1A47633}"/>
                </c:ext>
              </c:extLst>
            </c:dLbl>
            <c:dLbl>
              <c:idx val="23"/>
              <c:tx>
                <c:rich>
                  <a:bodyPr/>
                  <a:lstStyle/>
                  <a:p>
                    <a:fld id="{CB78D0C8-7000-FC46-893D-9654C45D1407}"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7-F3DA-4470-A2EF-E32BB1A47633}"/>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showLeaderLines val="0"/>
            <c:extLst>
              <c:ext xmlns:c15="http://schemas.microsoft.com/office/drawing/2012/chart" uri="{CE6537A1-D6FC-4f65-9D91-7224C49458BB}">
                <c15:showDataLabelsRange val="1"/>
                <c15:showLeaderLines val="1"/>
                <c15:leaderLines>
                  <c:spPr>
                    <a:ln w="9525" cap="flat" cmpd="sng" algn="ctr">
                      <a:solidFill>
                        <a:schemeClr val="tx1">
                          <a:lumMod val="35000"/>
                          <a:lumOff val="65000"/>
                        </a:schemeClr>
                      </a:solidFill>
                      <a:round/>
                    </a:ln>
                    <a:effectLst/>
                  </c:spPr>
                </c15:leaderLines>
              </c:ext>
            </c:extLst>
          </c:dLbls>
          <c:cat>
            <c:strRef>
              <c:f>'Slide 5'!$B$3:$B$26</c:f>
              <c:strCache>
                <c:ptCount val="24"/>
                <c:pt idx="0">
                  <c:v>12 - 01 A.M.</c:v>
                </c:pt>
                <c:pt idx="1">
                  <c:v>01 - 02 A.M.</c:v>
                </c:pt>
                <c:pt idx="2">
                  <c:v>02 - 03 A.M.</c:v>
                </c:pt>
                <c:pt idx="3">
                  <c:v>03 - 04 A.M.</c:v>
                </c:pt>
                <c:pt idx="4">
                  <c:v>04 - 05 A.M.</c:v>
                </c:pt>
                <c:pt idx="5">
                  <c:v>05 - 06 A.M.</c:v>
                </c:pt>
                <c:pt idx="6">
                  <c:v>06 - 07 A.M.</c:v>
                </c:pt>
                <c:pt idx="7">
                  <c:v>07 - 08 A.M.</c:v>
                </c:pt>
                <c:pt idx="8">
                  <c:v>08 - 09 A.M.</c:v>
                </c:pt>
                <c:pt idx="9">
                  <c:v>09 - 10 A.M.</c:v>
                </c:pt>
                <c:pt idx="10">
                  <c:v>10 - 11 A.M.</c:v>
                </c:pt>
                <c:pt idx="11">
                  <c:v>11 - 12 P.M.</c:v>
                </c:pt>
                <c:pt idx="12">
                  <c:v>12 - 01 P.M.</c:v>
                </c:pt>
                <c:pt idx="13">
                  <c:v>01 - 02 P.M.</c:v>
                </c:pt>
                <c:pt idx="14">
                  <c:v>02 - 03 P.M.</c:v>
                </c:pt>
                <c:pt idx="15">
                  <c:v>03 - 04 P.M.</c:v>
                </c:pt>
                <c:pt idx="16">
                  <c:v>04 - 05 P.M.</c:v>
                </c:pt>
                <c:pt idx="17">
                  <c:v>05 - 06 P.M.</c:v>
                </c:pt>
                <c:pt idx="18">
                  <c:v>06 - 07 P.M.</c:v>
                </c:pt>
                <c:pt idx="19">
                  <c:v>07 - 08 P.M.</c:v>
                </c:pt>
                <c:pt idx="20">
                  <c:v>08 - 09 P.M.</c:v>
                </c:pt>
                <c:pt idx="21">
                  <c:v>09 - 10 P.M.</c:v>
                </c:pt>
                <c:pt idx="22">
                  <c:v>10 - 11 P.M.</c:v>
                </c:pt>
                <c:pt idx="23">
                  <c:v>11 - 12 A.M.</c:v>
                </c:pt>
              </c:strCache>
            </c:strRef>
          </c:cat>
          <c:val>
            <c:numRef>
              <c:f>'Slide 5'!$C$3:$C$26</c:f>
              <c:numCache>
                <c:formatCode>General</c:formatCode>
                <c:ptCount val="24"/>
                <c:pt idx="0">
                  <c:v>316</c:v>
                </c:pt>
                <c:pt idx="1">
                  <c:v>282</c:v>
                </c:pt>
                <c:pt idx="2">
                  <c:v>304</c:v>
                </c:pt>
                <c:pt idx="3">
                  <c:v>305</c:v>
                </c:pt>
                <c:pt idx="4">
                  <c:v>452</c:v>
                </c:pt>
                <c:pt idx="5">
                  <c:v>720</c:v>
                </c:pt>
                <c:pt idx="6">
                  <c:v>1048</c:v>
                </c:pt>
                <c:pt idx="7">
                  <c:v>1380</c:v>
                </c:pt>
                <c:pt idx="8">
                  <c:v>1235</c:v>
                </c:pt>
                <c:pt idx="9">
                  <c:v>1109</c:v>
                </c:pt>
                <c:pt idx="10">
                  <c:v>1195</c:v>
                </c:pt>
                <c:pt idx="11">
                  <c:v>1214</c:v>
                </c:pt>
                <c:pt idx="12">
                  <c:v>1293</c:v>
                </c:pt>
                <c:pt idx="13">
                  <c:v>1245</c:v>
                </c:pt>
                <c:pt idx="14">
                  <c:v>1337</c:v>
                </c:pt>
                <c:pt idx="15">
                  <c:v>1387</c:v>
                </c:pt>
                <c:pt idx="16">
                  <c:v>1194</c:v>
                </c:pt>
                <c:pt idx="17">
                  <c:v>934</c:v>
                </c:pt>
                <c:pt idx="18">
                  <c:v>683</c:v>
                </c:pt>
                <c:pt idx="19">
                  <c:v>476</c:v>
                </c:pt>
                <c:pt idx="20">
                  <c:v>425</c:v>
                </c:pt>
                <c:pt idx="21">
                  <c:v>398</c:v>
                </c:pt>
                <c:pt idx="22">
                  <c:v>326</c:v>
                </c:pt>
                <c:pt idx="23">
                  <c:v>305</c:v>
                </c:pt>
              </c:numCache>
            </c:numRef>
          </c:val>
          <c:extLst>
            <c:ext xmlns:c15="http://schemas.microsoft.com/office/drawing/2012/chart" uri="{02D57815-91ED-43cb-92C2-25804820EDAC}">
              <c15:datalabelsRange>
                <c15:f>'Slide 5'!$D$3:$D$26</c15:f>
                <c15:dlblRangeCache>
                  <c:ptCount val="24"/>
                  <c:pt idx="0">
                    <c:v>1.62%</c:v>
                  </c:pt>
                  <c:pt idx="1">
                    <c:v>1.44%</c:v>
                  </c:pt>
                  <c:pt idx="2">
                    <c:v>1.55%</c:v>
                  </c:pt>
                  <c:pt idx="3">
                    <c:v>1.56%</c:v>
                  </c:pt>
                  <c:pt idx="4">
                    <c:v>2.31%</c:v>
                  </c:pt>
                  <c:pt idx="5">
                    <c:v>3.68%</c:v>
                  </c:pt>
                  <c:pt idx="6">
                    <c:v>5.36%</c:v>
                  </c:pt>
                  <c:pt idx="7">
                    <c:v>7.05%</c:v>
                  </c:pt>
                  <c:pt idx="8">
                    <c:v>6.31%</c:v>
                  </c:pt>
                  <c:pt idx="9">
                    <c:v>5.67%</c:v>
                  </c:pt>
                  <c:pt idx="10">
                    <c:v>6.11%</c:v>
                  </c:pt>
                  <c:pt idx="11">
                    <c:v>6.21%</c:v>
                  </c:pt>
                  <c:pt idx="12">
                    <c:v>6.61%</c:v>
                  </c:pt>
                  <c:pt idx="13">
                    <c:v>6.36%</c:v>
                  </c:pt>
                  <c:pt idx="14">
                    <c:v>6.83%</c:v>
                  </c:pt>
                  <c:pt idx="15">
                    <c:v>7.09%</c:v>
                  </c:pt>
                  <c:pt idx="16">
                    <c:v>6.10%</c:v>
                  </c:pt>
                  <c:pt idx="17">
                    <c:v>4.77%</c:v>
                  </c:pt>
                  <c:pt idx="18">
                    <c:v>3.49%</c:v>
                  </c:pt>
                  <c:pt idx="19">
                    <c:v>2.43%</c:v>
                  </c:pt>
                  <c:pt idx="20">
                    <c:v>2.17%</c:v>
                  </c:pt>
                  <c:pt idx="21">
                    <c:v>2.03%</c:v>
                  </c:pt>
                  <c:pt idx="22">
                    <c:v>1.67%</c:v>
                  </c:pt>
                  <c:pt idx="23">
                    <c:v>1.56%</c:v>
                  </c:pt>
                </c15:dlblRangeCache>
              </c15:datalabelsRange>
            </c:ext>
            <c:ext xmlns:c16="http://schemas.microsoft.com/office/drawing/2014/chart" uri="{C3380CC4-5D6E-409C-BE32-E72D297353CC}">
              <c16:uniqueId val="{00000018-F3DA-4470-A2EF-E32BB1A47633}"/>
            </c:ext>
          </c:extLst>
        </c:ser>
        <c:dLbls>
          <c:showLegendKey val="0"/>
          <c:showVal val="0"/>
          <c:showCatName val="0"/>
          <c:showSerName val="0"/>
          <c:showPercent val="0"/>
          <c:showBubbleSize val="0"/>
        </c:dLbls>
        <c:gapWidth val="219"/>
        <c:overlap val="-27"/>
        <c:axId val="999308591"/>
        <c:axId val="999297071"/>
      </c:barChart>
      <c:catAx>
        <c:axId val="99930859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999297071"/>
        <c:crosses val="autoZero"/>
        <c:auto val="1"/>
        <c:lblAlgn val="ctr"/>
        <c:lblOffset val="100"/>
        <c:noMultiLvlLbl val="0"/>
      </c:catAx>
      <c:valAx>
        <c:axId val="999297071"/>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999308591"/>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spPr>
            <a:solidFill>
              <a:srgbClr val="7030A0"/>
            </a:solidFill>
            <a:ln>
              <a:noFill/>
            </a:ln>
            <a:effectLst/>
          </c:spPr>
          <c:invertIfNegative val="0"/>
          <c:dLbls>
            <c:dLbl>
              <c:idx val="0"/>
              <c:tx>
                <c:rich>
                  <a:bodyPr/>
                  <a:lstStyle/>
                  <a:p>
                    <a:fld id="{DBCF8B1B-2FE1-6549-8FF9-9C51EDA327BF}"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0-4CD3-440D-BA0D-1E6BE81ABB01}"/>
                </c:ext>
              </c:extLst>
            </c:dLbl>
            <c:dLbl>
              <c:idx val="1"/>
              <c:tx>
                <c:rich>
                  <a:bodyPr/>
                  <a:lstStyle/>
                  <a:p>
                    <a:fld id="{4B205F54-2070-1A4C-8984-CF65DAEF91D2}"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1-4CD3-440D-BA0D-1E6BE81ABB01}"/>
                </c:ext>
              </c:extLst>
            </c:dLbl>
            <c:dLbl>
              <c:idx val="2"/>
              <c:tx>
                <c:rich>
                  <a:bodyPr/>
                  <a:lstStyle/>
                  <a:p>
                    <a:fld id="{A16E4A68-F12C-C249-B9EA-B3270B0BDC77}"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2-4CD3-440D-BA0D-1E6BE81ABB01}"/>
                </c:ext>
              </c:extLst>
            </c:dLbl>
            <c:dLbl>
              <c:idx val="3"/>
              <c:tx>
                <c:rich>
                  <a:bodyPr/>
                  <a:lstStyle/>
                  <a:p>
                    <a:fld id="{F295EC8D-A5D7-3F49-B08A-575DE02761AA}"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3-4CD3-440D-BA0D-1E6BE81ABB01}"/>
                </c:ext>
              </c:extLst>
            </c:dLbl>
            <c:dLbl>
              <c:idx val="4"/>
              <c:tx>
                <c:rich>
                  <a:bodyPr/>
                  <a:lstStyle/>
                  <a:p>
                    <a:fld id="{7663E079-3C01-AA42-A636-BEDF3F6A7254}"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4CD3-440D-BA0D-1E6BE81ABB01}"/>
                </c:ext>
              </c:extLst>
            </c:dLbl>
            <c:dLbl>
              <c:idx val="5"/>
              <c:tx>
                <c:rich>
                  <a:bodyPr/>
                  <a:lstStyle/>
                  <a:p>
                    <a:fld id="{DCF4C009-FC4A-3640-AA74-FEBE96B91B2A}"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4CD3-440D-BA0D-1E6BE81ABB01}"/>
                </c:ext>
              </c:extLst>
            </c:dLbl>
            <c:dLbl>
              <c:idx val="6"/>
              <c:tx>
                <c:rich>
                  <a:bodyPr/>
                  <a:lstStyle/>
                  <a:p>
                    <a:fld id="{A015E080-26F6-184A-A2BC-B9B956F381B1}"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4CD3-440D-BA0D-1E6BE81ABB01}"/>
                </c:ext>
              </c:extLst>
            </c:dLbl>
            <c:dLbl>
              <c:idx val="7"/>
              <c:tx>
                <c:rich>
                  <a:bodyPr/>
                  <a:lstStyle/>
                  <a:p>
                    <a:fld id="{2D1D72D6-6A9B-9A47-B40F-DC1176543EA2}"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4CD3-440D-BA0D-1E6BE81ABB01}"/>
                </c:ext>
              </c:extLst>
            </c:dLbl>
            <c:dLbl>
              <c:idx val="8"/>
              <c:tx>
                <c:rich>
                  <a:bodyPr/>
                  <a:lstStyle/>
                  <a:p>
                    <a:fld id="{1EAE318C-6BCD-3847-8C46-B556F4885B3D}"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4CD3-440D-BA0D-1E6BE81ABB01}"/>
                </c:ext>
              </c:extLst>
            </c:dLbl>
            <c:dLbl>
              <c:idx val="9"/>
              <c:tx>
                <c:rich>
                  <a:bodyPr/>
                  <a:lstStyle/>
                  <a:p>
                    <a:fld id="{1382D0A9-401A-B148-9B9D-98AF55D88CBA}"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9-4CD3-440D-BA0D-1E6BE81ABB01}"/>
                </c:ext>
              </c:extLst>
            </c:dLbl>
            <c:dLbl>
              <c:idx val="10"/>
              <c:tx>
                <c:rich>
                  <a:bodyPr/>
                  <a:lstStyle/>
                  <a:p>
                    <a:fld id="{8C3C7CF0-B005-3E40-9E55-971794C4418B}"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4CD3-440D-BA0D-1E6BE81ABB01}"/>
                </c:ext>
              </c:extLst>
            </c:dLbl>
            <c:dLbl>
              <c:idx val="11"/>
              <c:tx>
                <c:rich>
                  <a:bodyPr/>
                  <a:lstStyle/>
                  <a:p>
                    <a:fld id="{D62535EC-864E-9644-8CCC-8BF876C75BFD}"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4CD3-440D-BA0D-1E6BE81ABB01}"/>
                </c:ext>
              </c:extLst>
            </c:dLbl>
            <c:dLbl>
              <c:idx val="12"/>
              <c:tx>
                <c:rich>
                  <a:bodyPr/>
                  <a:lstStyle/>
                  <a:p>
                    <a:fld id="{4AC0DC8E-37C8-D045-9EEC-037A9617E293}"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4CD3-440D-BA0D-1E6BE81ABB01}"/>
                </c:ext>
              </c:extLst>
            </c:dLbl>
            <c:dLbl>
              <c:idx val="13"/>
              <c:tx>
                <c:rich>
                  <a:bodyPr/>
                  <a:lstStyle/>
                  <a:p>
                    <a:fld id="{08EDD3DC-F688-3C42-AC0D-690734034632}"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4CD3-440D-BA0D-1E6BE81ABB01}"/>
                </c:ext>
              </c:extLst>
            </c:dLbl>
            <c:dLbl>
              <c:idx val="14"/>
              <c:tx>
                <c:rich>
                  <a:bodyPr/>
                  <a:lstStyle/>
                  <a:p>
                    <a:fld id="{EF21333B-BBA0-5341-A93F-4D367A057A4C}"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E-4CD3-440D-BA0D-1E6BE81ABB01}"/>
                </c:ext>
              </c:extLst>
            </c:dLbl>
            <c:dLbl>
              <c:idx val="15"/>
              <c:tx>
                <c:rich>
                  <a:bodyPr/>
                  <a:lstStyle/>
                  <a:p>
                    <a:fld id="{A19E42EC-79FC-0A42-BAEA-E25CC7EFB933}"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F-4CD3-440D-BA0D-1E6BE81ABB01}"/>
                </c:ext>
              </c:extLst>
            </c:dLbl>
            <c:dLbl>
              <c:idx val="16"/>
              <c:tx>
                <c:rich>
                  <a:bodyPr/>
                  <a:lstStyle/>
                  <a:p>
                    <a:fld id="{894C925A-01E9-8F4B-9D3D-654207FEF13B}"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0-4CD3-440D-BA0D-1E6BE81ABB01}"/>
                </c:ext>
              </c:extLst>
            </c:dLbl>
            <c:dLbl>
              <c:idx val="17"/>
              <c:tx>
                <c:rich>
                  <a:bodyPr/>
                  <a:lstStyle/>
                  <a:p>
                    <a:fld id="{21C6C8B2-2737-8D43-A0B4-6AB98CBB830C}"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1-4CD3-440D-BA0D-1E6BE81ABB01}"/>
                </c:ext>
              </c:extLst>
            </c:dLbl>
            <c:dLbl>
              <c:idx val="18"/>
              <c:tx>
                <c:rich>
                  <a:bodyPr/>
                  <a:lstStyle/>
                  <a:p>
                    <a:fld id="{B5E97437-3433-0C46-A93A-CEA4E81738E0}"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2-4CD3-440D-BA0D-1E6BE81ABB01}"/>
                </c:ext>
              </c:extLst>
            </c:dLbl>
            <c:dLbl>
              <c:idx val="19"/>
              <c:tx>
                <c:rich>
                  <a:bodyPr/>
                  <a:lstStyle/>
                  <a:p>
                    <a:fld id="{7EFB5722-C0A3-484C-A688-A34BE991E2C7}"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3-4CD3-440D-BA0D-1E6BE81ABB01}"/>
                </c:ext>
              </c:extLst>
            </c:dLbl>
            <c:dLbl>
              <c:idx val="20"/>
              <c:tx>
                <c:rich>
                  <a:bodyPr/>
                  <a:lstStyle/>
                  <a:p>
                    <a:fld id="{84488535-927F-6943-8397-5C5B212D50FF}"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4-4CD3-440D-BA0D-1E6BE81ABB01}"/>
                </c:ext>
              </c:extLst>
            </c:dLbl>
            <c:dLbl>
              <c:idx val="21"/>
              <c:tx>
                <c:rich>
                  <a:bodyPr/>
                  <a:lstStyle/>
                  <a:p>
                    <a:fld id="{68F508D0-29EF-3046-AC28-D7590336D994}"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5-4CD3-440D-BA0D-1E6BE81ABB01}"/>
                </c:ext>
              </c:extLst>
            </c:dLbl>
            <c:dLbl>
              <c:idx val="22"/>
              <c:tx>
                <c:rich>
                  <a:bodyPr/>
                  <a:lstStyle/>
                  <a:p>
                    <a:fld id="{CD28B651-EB5D-7042-8C66-6086C28AB19D}"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6-4CD3-440D-BA0D-1E6BE81ABB01}"/>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showLeaderLines val="0"/>
            <c:extLst>
              <c:ext xmlns:c15="http://schemas.microsoft.com/office/drawing/2012/chart" uri="{CE6537A1-D6FC-4f65-9D91-7224C49458BB}">
                <c15:showDataLabelsRange val="1"/>
                <c15:showLeaderLines val="1"/>
                <c15:leaderLines>
                  <c:spPr>
                    <a:ln w="9525" cap="flat" cmpd="sng" algn="ctr">
                      <a:solidFill>
                        <a:schemeClr val="tx1">
                          <a:lumMod val="35000"/>
                          <a:lumOff val="65000"/>
                        </a:schemeClr>
                      </a:solidFill>
                      <a:round/>
                    </a:ln>
                    <a:effectLst/>
                  </c:spPr>
                </c15:leaderLines>
              </c:ext>
            </c:extLst>
          </c:dLbls>
          <c:cat>
            <c:strRef>
              <c:f>'Slide 6'!$B$3:$B$25</c:f>
              <c:strCache>
                <c:ptCount val="23"/>
                <c:pt idx="0">
                  <c:v>NOT A COLLISION BETWEEN TWO MOTOR VEHICLES</c:v>
                </c:pt>
                <c:pt idx="1">
                  <c:v>FRONT TO FRONT - RIGHT AGAINST FLOW</c:v>
                </c:pt>
                <c:pt idx="2">
                  <c:v>SIDESWIPE - RIGHT OVERTAKE</c:v>
                </c:pt>
                <c:pt idx="3">
                  <c:v>FRONT TO FRONT - LEFT AGAINST FLOW</c:v>
                </c:pt>
                <c:pt idx="4">
                  <c:v>SIDESWIPE - LEFT OVERTAKE</c:v>
                </c:pt>
                <c:pt idx="5">
                  <c:v>BACKING - REAR TO REAR</c:v>
                </c:pt>
                <c:pt idx="6">
                  <c:v>UNKNOWN</c:v>
                </c:pt>
                <c:pt idx="7">
                  <c:v>BACKING - REAR TO SIDE</c:v>
                </c:pt>
                <c:pt idx="8">
                  <c:v>BACKING - REAR TO FRONT</c:v>
                </c:pt>
                <c:pt idx="9">
                  <c:v>ANGLE - RIGHT ACROSS FLOW</c:v>
                </c:pt>
                <c:pt idx="10">
                  <c:v>ANGLE - RIGHT OVERTAKE</c:v>
                </c:pt>
                <c:pt idx="11">
                  <c:v>ANGLE - LEFT ACROSS FLOW</c:v>
                </c:pt>
                <c:pt idx="12">
                  <c:v>ANGLE - RIGHT INTO FLOW</c:v>
                </c:pt>
                <c:pt idx="13">
                  <c:v>ANGLE - LEFT INTO FLOW</c:v>
                </c:pt>
                <c:pt idx="14">
                  <c:v>FRONT TO FRONT - HEAD ON</c:v>
                </c:pt>
                <c:pt idx="15">
                  <c:v>OTHER</c:v>
                </c:pt>
                <c:pt idx="16">
                  <c:v>ANGLE - LEFT OVERTAKE</c:v>
                </c:pt>
                <c:pt idx="17">
                  <c:v>SIDESWIPE - OPPOSITE DIRECTION</c:v>
                </c:pt>
                <c:pt idx="18">
                  <c:v>ANGLE - LEFT OPPOSITE DIRECTION</c:v>
                </c:pt>
                <c:pt idx="19">
                  <c:v>ANGLE - PERPENDICULAR/OTHER ANGLE</c:v>
                </c:pt>
                <c:pt idx="20">
                  <c:v>SIDESWIPE - SAME DIRECTION</c:v>
                </c:pt>
                <c:pt idx="21">
                  <c:v>NOT A COLLISION BETWEEN TWO MOTOR VEHICLES IN TRANSPORT</c:v>
                </c:pt>
                <c:pt idx="22">
                  <c:v>FRONT TO REAR - REAR END</c:v>
                </c:pt>
              </c:strCache>
            </c:strRef>
          </c:cat>
          <c:val>
            <c:numRef>
              <c:f>'Slide 6'!$C$3:$C$25</c:f>
              <c:numCache>
                <c:formatCode>General</c:formatCode>
                <c:ptCount val="23"/>
                <c:pt idx="0">
                  <c:v>1</c:v>
                </c:pt>
                <c:pt idx="1">
                  <c:v>2</c:v>
                </c:pt>
                <c:pt idx="2">
                  <c:v>3</c:v>
                </c:pt>
                <c:pt idx="3">
                  <c:v>3</c:v>
                </c:pt>
                <c:pt idx="4">
                  <c:v>4</c:v>
                </c:pt>
                <c:pt idx="5">
                  <c:v>5</c:v>
                </c:pt>
                <c:pt idx="6">
                  <c:v>18</c:v>
                </c:pt>
                <c:pt idx="7">
                  <c:v>36</c:v>
                </c:pt>
                <c:pt idx="8">
                  <c:v>106</c:v>
                </c:pt>
                <c:pt idx="9">
                  <c:v>111</c:v>
                </c:pt>
                <c:pt idx="10">
                  <c:v>209</c:v>
                </c:pt>
                <c:pt idx="11">
                  <c:v>287</c:v>
                </c:pt>
                <c:pt idx="12">
                  <c:v>360</c:v>
                </c:pt>
                <c:pt idx="13">
                  <c:v>373</c:v>
                </c:pt>
                <c:pt idx="14">
                  <c:v>415</c:v>
                </c:pt>
                <c:pt idx="15">
                  <c:v>479</c:v>
                </c:pt>
                <c:pt idx="16">
                  <c:v>497</c:v>
                </c:pt>
                <c:pt idx="17">
                  <c:v>510</c:v>
                </c:pt>
                <c:pt idx="18">
                  <c:v>579</c:v>
                </c:pt>
                <c:pt idx="19">
                  <c:v>2430</c:v>
                </c:pt>
                <c:pt idx="20">
                  <c:v>3171</c:v>
                </c:pt>
                <c:pt idx="21">
                  <c:v>4420</c:v>
                </c:pt>
                <c:pt idx="22">
                  <c:v>5544</c:v>
                </c:pt>
              </c:numCache>
            </c:numRef>
          </c:val>
          <c:extLst>
            <c:ext xmlns:c15="http://schemas.microsoft.com/office/drawing/2012/chart" uri="{02D57815-91ED-43cb-92C2-25804820EDAC}">
              <c15:datalabelsRange>
                <c15:f>'Slide 6'!$D$3:$D$25</c15:f>
                <c15:dlblRangeCache>
                  <c:ptCount val="23"/>
                  <c:pt idx="0">
                    <c:v>0.01%</c:v>
                  </c:pt>
                  <c:pt idx="1">
                    <c:v>0.01%</c:v>
                  </c:pt>
                  <c:pt idx="2">
                    <c:v>0.02%</c:v>
                  </c:pt>
                  <c:pt idx="3">
                    <c:v>0.02%</c:v>
                  </c:pt>
                  <c:pt idx="4">
                    <c:v>0.02%</c:v>
                  </c:pt>
                  <c:pt idx="5">
                    <c:v>0.03%</c:v>
                  </c:pt>
                  <c:pt idx="6">
                    <c:v>0.09%</c:v>
                  </c:pt>
                  <c:pt idx="7">
                    <c:v>0.18%</c:v>
                  </c:pt>
                  <c:pt idx="8">
                    <c:v>0.54%</c:v>
                  </c:pt>
                  <c:pt idx="9">
                    <c:v>0.57%</c:v>
                  </c:pt>
                  <c:pt idx="10">
                    <c:v>1.07%</c:v>
                  </c:pt>
                  <c:pt idx="11">
                    <c:v>1.47%</c:v>
                  </c:pt>
                  <c:pt idx="12">
                    <c:v>1.84%</c:v>
                  </c:pt>
                  <c:pt idx="13">
                    <c:v>1.91%</c:v>
                  </c:pt>
                  <c:pt idx="14">
                    <c:v>2.12%</c:v>
                  </c:pt>
                  <c:pt idx="15">
                    <c:v>2.45%</c:v>
                  </c:pt>
                  <c:pt idx="16">
                    <c:v>2.54%</c:v>
                  </c:pt>
                  <c:pt idx="17">
                    <c:v>2.61%</c:v>
                  </c:pt>
                  <c:pt idx="18">
                    <c:v>2.96%</c:v>
                  </c:pt>
                  <c:pt idx="19">
                    <c:v>12.42%</c:v>
                  </c:pt>
                  <c:pt idx="20">
                    <c:v>16.21%</c:v>
                  </c:pt>
                  <c:pt idx="21">
                    <c:v>22.59%</c:v>
                  </c:pt>
                  <c:pt idx="22">
                    <c:v>28.34%</c:v>
                  </c:pt>
                </c15:dlblRangeCache>
              </c15:datalabelsRange>
            </c:ext>
            <c:ext xmlns:c16="http://schemas.microsoft.com/office/drawing/2014/chart" uri="{C3380CC4-5D6E-409C-BE32-E72D297353CC}">
              <c16:uniqueId val="{00000017-4CD3-440D-BA0D-1E6BE81ABB01}"/>
            </c:ext>
          </c:extLst>
        </c:ser>
        <c:dLbls>
          <c:showLegendKey val="0"/>
          <c:showVal val="0"/>
          <c:showCatName val="0"/>
          <c:showSerName val="0"/>
          <c:showPercent val="0"/>
          <c:showBubbleSize val="0"/>
        </c:dLbls>
        <c:gapWidth val="182"/>
        <c:axId val="1586336943"/>
        <c:axId val="1586339343"/>
      </c:barChart>
      <c:catAx>
        <c:axId val="1586336943"/>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586339343"/>
        <c:crosses val="autoZero"/>
        <c:auto val="1"/>
        <c:lblAlgn val="ctr"/>
        <c:lblOffset val="100"/>
        <c:noMultiLvlLbl val="0"/>
      </c:catAx>
      <c:valAx>
        <c:axId val="1586339343"/>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586336943"/>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'Slide 7'!$C$2</c:f>
              <c:strCache>
                <c:ptCount val="1"/>
                <c:pt idx="0">
                  <c:v>CMV Crashes</c:v>
                </c:pt>
              </c:strCache>
            </c:strRef>
          </c:tx>
          <c:spPr>
            <a:solidFill>
              <a:srgbClr val="7030A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'Slide 7'!$B$3:$B$7</c:f>
              <c:strCache>
                <c:ptCount val="5"/>
                <c:pt idx="0">
                  <c:v>(K) FATAL INJURY</c:v>
                </c:pt>
                <c:pt idx="1">
                  <c:v>(A) SUSPECTED SERIOUS INJURY</c:v>
                </c:pt>
                <c:pt idx="2">
                  <c:v>(B) SUSPECTED MINOR INJURY</c:v>
                </c:pt>
                <c:pt idx="3">
                  <c:v>(C) POSSIBLE INJURY</c:v>
                </c:pt>
                <c:pt idx="4">
                  <c:v>(O) PROPERTY DAMAGE ONLY</c:v>
                </c:pt>
              </c:strCache>
            </c:strRef>
          </c:cat>
          <c:val>
            <c:numRef>
              <c:f>'Slide 7'!$C$3:$C$7</c:f>
              <c:numCache>
                <c:formatCode>General</c:formatCode>
                <c:ptCount val="5"/>
                <c:pt idx="0">
                  <c:v>479</c:v>
                </c:pt>
                <c:pt idx="1">
                  <c:v>724</c:v>
                </c:pt>
                <c:pt idx="2">
                  <c:v>2913</c:v>
                </c:pt>
                <c:pt idx="3">
                  <c:v>6620</c:v>
                </c:pt>
                <c:pt idx="4">
                  <c:v>8800</c:v>
                </c:pt>
              </c:numCache>
            </c:numRef>
          </c:val>
          <c:extLst>
            <c:ext xmlns:c16="http://schemas.microsoft.com/office/drawing/2014/chart" uri="{C3380CC4-5D6E-409C-BE32-E72D297353CC}">
              <c16:uniqueId val="{00000000-A5F8-426D-ADEE-A587A36D2FBC}"/>
            </c:ext>
          </c:extLst>
        </c:ser>
        <c:ser>
          <c:idx val="1"/>
          <c:order val="1"/>
          <c:tx>
            <c:strRef>
              <c:f>'Slide 7'!$D$2</c:f>
              <c:strCache>
                <c:ptCount val="1"/>
                <c:pt idx="0">
                  <c:v>CMV Crashes LA CMV</c:v>
                </c:pt>
              </c:strCache>
            </c:strRef>
          </c:tx>
          <c:spPr>
            <a:solidFill>
              <a:srgbClr val="FFFF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'Slide 7'!$B$3:$B$7</c:f>
              <c:strCache>
                <c:ptCount val="5"/>
                <c:pt idx="0">
                  <c:v>(K) FATAL INJURY</c:v>
                </c:pt>
                <c:pt idx="1">
                  <c:v>(A) SUSPECTED SERIOUS INJURY</c:v>
                </c:pt>
                <c:pt idx="2">
                  <c:v>(B) SUSPECTED MINOR INJURY</c:v>
                </c:pt>
                <c:pt idx="3">
                  <c:v>(C) POSSIBLE INJURY</c:v>
                </c:pt>
                <c:pt idx="4">
                  <c:v>(O) PROPERTY DAMAGE ONLY</c:v>
                </c:pt>
              </c:strCache>
            </c:strRef>
          </c:cat>
          <c:val>
            <c:numRef>
              <c:f>'Slide 7'!$D$3:$D$7</c:f>
              <c:numCache>
                <c:formatCode>General</c:formatCode>
                <c:ptCount val="5"/>
                <c:pt idx="0">
                  <c:v>125</c:v>
                </c:pt>
                <c:pt idx="1">
                  <c:v>186</c:v>
                </c:pt>
                <c:pt idx="2">
                  <c:v>778</c:v>
                </c:pt>
                <c:pt idx="3">
                  <c:v>1890</c:v>
                </c:pt>
                <c:pt idx="4">
                  <c:v>2389</c:v>
                </c:pt>
              </c:numCache>
            </c:numRef>
          </c:val>
          <c:extLst>
            <c:ext xmlns:c16="http://schemas.microsoft.com/office/drawing/2014/chart" uri="{C3380CC4-5D6E-409C-BE32-E72D297353CC}">
              <c16:uniqueId val="{00000001-A5F8-426D-ADEE-A587A36D2FBC}"/>
            </c:ext>
          </c:extLst>
        </c:ser>
        <c:dLbls>
          <c:showLegendKey val="0"/>
          <c:showVal val="0"/>
          <c:showCatName val="0"/>
          <c:showSerName val="0"/>
          <c:showPercent val="0"/>
          <c:showBubbleSize val="0"/>
        </c:dLbls>
        <c:gapWidth val="219"/>
        <c:overlap val="-27"/>
        <c:axId val="1191748207"/>
        <c:axId val="1191749647"/>
      </c:barChart>
      <c:catAx>
        <c:axId val="119174820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1749647"/>
        <c:crosses val="autoZero"/>
        <c:auto val="1"/>
        <c:lblAlgn val="ctr"/>
        <c:lblOffset val="100"/>
        <c:noMultiLvlLbl val="0"/>
      </c:catAx>
      <c:valAx>
        <c:axId val="1191749647"/>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1748207"/>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869CB8F-21FC-4126-A5E5-823B0587BDDB}" type="doc">
      <dgm:prSet loTypeId="urn:microsoft.com/office/officeart/2005/8/layout/vList5" loCatId="list" qsTypeId="urn:microsoft.com/office/officeart/2005/8/quickstyle/3d1" qsCatId="3D" csTypeId="urn:microsoft.com/office/officeart/2005/8/colors/accent1_2" csCatId="accent1" phldr="1"/>
      <dgm:spPr/>
      <dgm:t>
        <a:bodyPr/>
        <a:lstStyle/>
        <a:p>
          <a:endParaRPr lang="en-US"/>
        </a:p>
      </dgm:t>
    </dgm:pt>
    <dgm:pt modelId="{2007678F-E276-460D-A288-09014D84D0D8}">
      <dgm:prSet custT="1"/>
      <dgm:spPr>
        <a:solidFill>
          <a:srgbClr val="002060"/>
        </a:solidFill>
      </dgm:spPr>
      <dgm:t>
        <a:bodyPr/>
        <a:lstStyle/>
        <a:p>
          <a:pPr algn="just" rtl="0"/>
          <a:r>
            <a:rPr lang="en-US" sz="2800" b="0">
              <a:effectLst>
                <a:outerShdw blurRad="38100" dist="38100" dir="2700000" algn="tl">
                  <a:srgbClr val="000000">
                    <a:alpha val="43137"/>
                  </a:srgbClr>
                </a:outerShdw>
              </a:effectLst>
            </a:rPr>
            <a:t>LSP TSS is responsible for the enforcement of all applicable Federal and State regulations that relate to the commercial motor transportation industry. The primary mission of TSS is maintaining the safety of those traveling our roadways through </a:t>
          </a:r>
          <a:r>
            <a:rPr lang="en-US" sz="2800" b="0" u="none">
              <a:effectLst>
                <a:outerShdw blurRad="38100" dist="38100" dir="2700000" algn="tl">
                  <a:srgbClr val="000000">
                    <a:alpha val="43137"/>
                  </a:srgbClr>
                </a:outerShdw>
              </a:effectLst>
            </a:rPr>
            <a:t>education, uniform enforcement of applicable regulations and partnerships with industry </a:t>
          </a:r>
          <a:r>
            <a:rPr lang="en-US" sz="2800" b="0">
              <a:effectLst>
                <a:outerShdw blurRad="38100" dist="38100" dir="2700000" algn="tl">
                  <a:srgbClr val="000000">
                    <a:alpha val="43137"/>
                  </a:srgbClr>
                </a:outerShdw>
              </a:effectLst>
            </a:rPr>
            <a:t>and our State and Federal counterparts. </a:t>
          </a:r>
          <a:r>
            <a:rPr lang="en-US" sz="2800" b="1" u="sng">
              <a:effectLst>
                <a:outerShdw blurRad="38100" dist="38100" dir="2700000" algn="tl">
                  <a:srgbClr val="000000">
                    <a:alpha val="43137"/>
                  </a:srgbClr>
                </a:outerShdw>
              </a:effectLst>
            </a:rPr>
            <a:t>Our section will continue to work with Louisiana carriers to ensure your businesses thrive, while maintaining an appropriate level of safety.</a:t>
          </a:r>
          <a:endParaRPr lang="en-US" sz="2800" b="1" u="sng"/>
        </a:p>
      </dgm:t>
    </dgm:pt>
    <dgm:pt modelId="{644A2E86-4822-438F-8DC8-C37011756F7B}" type="parTrans" cxnId="{D5BEBD67-E7AD-4F3D-9FAB-3D6BC7617C37}">
      <dgm:prSet/>
      <dgm:spPr/>
      <dgm:t>
        <a:bodyPr/>
        <a:lstStyle/>
        <a:p>
          <a:endParaRPr lang="en-US"/>
        </a:p>
      </dgm:t>
    </dgm:pt>
    <dgm:pt modelId="{5E0D70D5-57E2-4DEC-9937-D78AE3BB20FB}" type="sibTrans" cxnId="{D5BEBD67-E7AD-4F3D-9FAB-3D6BC7617C37}">
      <dgm:prSet/>
      <dgm:spPr/>
      <dgm:t>
        <a:bodyPr/>
        <a:lstStyle/>
        <a:p>
          <a:endParaRPr lang="en-US"/>
        </a:p>
      </dgm:t>
    </dgm:pt>
    <dgm:pt modelId="{BE88F654-8C0F-411D-A928-59BAC6320632}" type="pres">
      <dgm:prSet presAssocID="{A869CB8F-21FC-4126-A5E5-823B0587BDDB}" presName="Name0" presStyleCnt="0">
        <dgm:presLayoutVars>
          <dgm:dir/>
          <dgm:animLvl val="lvl"/>
          <dgm:resizeHandles val="exact"/>
        </dgm:presLayoutVars>
      </dgm:prSet>
      <dgm:spPr/>
    </dgm:pt>
    <dgm:pt modelId="{A9D6E88F-FB3D-4757-B50B-7619A9523BEA}" type="pres">
      <dgm:prSet presAssocID="{2007678F-E276-460D-A288-09014D84D0D8}" presName="linNode" presStyleCnt="0"/>
      <dgm:spPr/>
    </dgm:pt>
    <dgm:pt modelId="{84C5F6FF-B869-48CC-8EF5-6A710E45BF7D}" type="pres">
      <dgm:prSet presAssocID="{2007678F-E276-460D-A288-09014D84D0D8}" presName="parentText" presStyleLbl="node1" presStyleIdx="0" presStyleCnt="1" custScaleX="277778" custLinFactNeighborX="4104" custLinFactNeighborY="123">
        <dgm:presLayoutVars>
          <dgm:chMax val="1"/>
          <dgm:bulletEnabled val="1"/>
        </dgm:presLayoutVars>
      </dgm:prSet>
      <dgm:spPr/>
    </dgm:pt>
  </dgm:ptLst>
  <dgm:cxnLst>
    <dgm:cxn modelId="{0774A02D-5622-4EAF-967C-2DF8A4881958}" type="presOf" srcId="{A869CB8F-21FC-4126-A5E5-823B0587BDDB}" destId="{BE88F654-8C0F-411D-A928-59BAC6320632}" srcOrd="0" destOrd="0" presId="urn:microsoft.com/office/officeart/2005/8/layout/vList5"/>
    <dgm:cxn modelId="{0E54733D-5719-451B-8D50-CC1403D51EE4}" type="presOf" srcId="{2007678F-E276-460D-A288-09014D84D0D8}" destId="{84C5F6FF-B869-48CC-8EF5-6A710E45BF7D}" srcOrd="0" destOrd="0" presId="urn:microsoft.com/office/officeart/2005/8/layout/vList5"/>
    <dgm:cxn modelId="{D5BEBD67-E7AD-4F3D-9FAB-3D6BC7617C37}" srcId="{A869CB8F-21FC-4126-A5E5-823B0587BDDB}" destId="{2007678F-E276-460D-A288-09014D84D0D8}" srcOrd="0" destOrd="0" parTransId="{644A2E86-4822-438F-8DC8-C37011756F7B}" sibTransId="{5E0D70D5-57E2-4DEC-9937-D78AE3BB20FB}"/>
    <dgm:cxn modelId="{2738D4A9-BCE0-4488-82C8-3D85B00ACBC3}" type="presParOf" srcId="{BE88F654-8C0F-411D-A928-59BAC6320632}" destId="{A9D6E88F-FB3D-4757-B50B-7619A9523BEA}" srcOrd="0" destOrd="0" presId="urn:microsoft.com/office/officeart/2005/8/layout/vList5"/>
    <dgm:cxn modelId="{59BAB243-9F72-416E-B5C3-026D05141338}" type="presParOf" srcId="{A9D6E88F-FB3D-4757-B50B-7619A9523BEA}" destId="{84C5F6FF-B869-48CC-8EF5-6A710E45BF7D}" srcOrd="0" destOrd="0" presId="urn:microsoft.com/office/officeart/2005/8/layout/vList5"/>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869CB8F-21FC-4126-A5E5-823B0587BDDB}" type="doc">
      <dgm:prSet loTypeId="urn:microsoft.com/office/officeart/2005/8/layout/vList5" loCatId="list" qsTypeId="urn:microsoft.com/office/officeart/2005/8/quickstyle/3d1" qsCatId="3D" csTypeId="urn:microsoft.com/office/officeart/2005/8/colors/accent1_2" csCatId="accent1" phldr="1"/>
      <dgm:spPr/>
      <dgm:t>
        <a:bodyPr/>
        <a:lstStyle/>
        <a:p>
          <a:endParaRPr lang="en-US"/>
        </a:p>
      </dgm:t>
    </dgm:pt>
    <dgm:pt modelId="{2007678F-E276-460D-A288-09014D84D0D8}">
      <dgm:prSet custT="1"/>
      <dgm:spPr>
        <a:solidFill>
          <a:srgbClr val="002060"/>
        </a:solidFill>
      </dgm:spPr>
      <dgm:t>
        <a:bodyPr/>
        <a:lstStyle/>
        <a:p>
          <a:pPr rtl="0"/>
          <a:r>
            <a:rPr lang="en-US" sz="2000"/>
            <a:t>Carrier presentations on federal and state regulations</a:t>
          </a:r>
        </a:p>
      </dgm:t>
    </dgm:pt>
    <dgm:pt modelId="{644A2E86-4822-438F-8DC8-C37011756F7B}" type="parTrans" cxnId="{D5BEBD67-E7AD-4F3D-9FAB-3D6BC7617C37}">
      <dgm:prSet/>
      <dgm:spPr/>
      <dgm:t>
        <a:bodyPr/>
        <a:lstStyle/>
        <a:p>
          <a:endParaRPr lang="en-US"/>
        </a:p>
      </dgm:t>
    </dgm:pt>
    <dgm:pt modelId="{5E0D70D5-57E2-4DEC-9937-D78AE3BB20FB}" type="sibTrans" cxnId="{D5BEBD67-E7AD-4F3D-9FAB-3D6BC7617C37}">
      <dgm:prSet/>
      <dgm:spPr/>
      <dgm:t>
        <a:bodyPr/>
        <a:lstStyle/>
        <a:p>
          <a:endParaRPr lang="en-US"/>
        </a:p>
      </dgm:t>
    </dgm:pt>
    <dgm:pt modelId="{5D50F13A-BD51-4EB7-86B7-31F106035E9C}">
      <dgm:prSet custT="1"/>
      <dgm:spPr>
        <a:solidFill>
          <a:srgbClr val="002060"/>
        </a:solidFill>
      </dgm:spPr>
      <dgm:t>
        <a:bodyPr/>
        <a:lstStyle/>
        <a:p>
          <a:pPr rtl="0"/>
          <a:r>
            <a:rPr lang="en-US" sz="2000"/>
            <a:t>Social media outreach on regulations pertaining to federal/state laws pertaining to CMVs</a:t>
          </a:r>
        </a:p>
      </dgm:t>
    </dgm:pt>
    <dgm:pt modelId="{02FA4E23-ACA6-4DC5-BE85-612AE57741B7}" type="parTrans" cxnId="{715A80ED-32DC-4BA2-9785-237155CA8359}">
      <dgm:prSet/>
      <dgm:spPr/>
      <dgm:t>
        <a:bodyPr/>
        <a:lstStyle/>
        <a:p>
          <a:endParaRPr lang="en-US"/>
        </a:p>
      </dgm:t>
    </dgm:pt>
    <dgm:pt modelId="{0C38992F-1124-4BF4-A1A1-4563E987A7AC}" type="sibTrans" cxnId="{715A80ED-32DC-4BA2-9785-237155CA8359}">
      <dgm:prSet/>
      <dgm:spPr/>
      <dgm:t>
        <a:bodyPr/>
        <a:lstStyle/>
        <a:p>
          <a:endParaRPr lang="en-US"/>
        </a:p>
      </dgm:t>
    </dgm:pt>
    <dgm:pt modelId="{AE6350F6-5C5E-445E-B095-8634F44ABC28}">
      <dgm:prSet custT="1"/>
      <dgm:spPr>
        <a:solidFill>
          <a:srgbClr val="002060"/>
        </a:solidFill>
      </dgm:spPr>
      <dgm:t>
        <a:bodyPr/>
        <a:lstStyle/>
        <a:p>
          <a:pPr rtl="0"/>
          <a:r>
            <a:rPr lang="en-US" sz="2000"/>
            <a:t>Correspondence with industry stakeholders on compliance related regulations</a:t>
          </a:r>
        </a:p>
      </dgm:t>
    </dgm:pt>
    <dgm:pt modelId="{D2770BDE-B4C9-4A4C-B732-8E4B3F77D87A}" type="parTrans" cxnId="{7721E814-24AB-46CD-9FB7-096B4C47B70E}">
      <dgm:prSet/>
      <dgm:spPr/>
      <dgm:t>
        <a:bodyPr/>
        <a:lstStyle/>
        <a:p>
          <a:endParaRPr lang="en-US"/>
        </a:p>
      </dgm:t>
    </dgm:pt>
    <dgm:pt modelId="{E8CB169B-59F0-4980-BECA-E9E91DA2A161}" type="sibTrans" cxnId="{7721E814-24AB-46CD-9FB7-096B4C47B70E}">
      <dgm:prSet/>
      <dgm:spPr/>
      <dgm:t>
        <a:bodyPr/>
        <a:lstStyle/>
        <a:p>
          <a:endParaRPr lang="en-US"/>
        </a:p>
      </dgm:t>
    </dgm:pt>
    <dgm:pt modelId="{48C53450-2D35-4400-B421-6216A38BA3A8}">
      <dgm:prSet custT="1"/>
      <dgm:spPr>
        <a:solidFill>
          <a:srgbClr val="002060"/>
        </a:solidFill>
      </dgm:spPr>
      <dgm:t>
        <a:bodyPr/>
        <a:lstStyle/>
        <a:p>
          <a:pPr rtl="0"/>
          <a:r>
            <a:rPr lang="en-US" sz="2000"/>
            <a:t>Refresher training with TSS commissioned personnel on proper enforcement/discretion of violations</a:t>
          </a:r>
        </a:p>
      </dgm:t>
    </dgm:pt>
    <dgm:pt modelId="{11661B54-BCF5-4AB7-8991-0CD846D054C8}" type="parTrans" cxnId="{BA8C69D4-5DF0-42FB-98C7-2965B779AE60}">
      <dgm:prSet/>
      <dgm:spPr/>
      <dgm:t>
        <a:bodyPr/>
        <a:lstStyle/>
        <a:p>
          <a:endParaRPr lang="en-US"/>
        </a:p>
      </dgm:t>
    </dgm:pt>
    <dgm:pt modelId="{983571F4-24BA-41AF-9B93-2E112DEB0419}" type="sibTrans" cxnId="{BA8C69D4-5DF0-42FB-98C7-2965B779AE60}">
      <dgm:prSet/>
      <dgm:spPr/>
      <dgm:t>
        <a:bodyPr/>
        <a:lstStyle/>
        <a:p>
          <a:endParaRPr lang="en-US"/>
        </a:p>
      </dgm:t>
    </dgm:pt>
    <dgm:pt modelId="{BE88F654-8C0F-411D-A928-59BAC6320632}" type="pres">
      <dgm:prSet presAssocID="{A869CB8F-21FC-4126-A5E5-823B0587BDDB}" presName="Name0" presStyleCnt="0">
        <dgm:presLayoutVars>
          <dgm:dir/>
          <dgm:animLvl val="lvl"/>
          <dgm:resizeHandles val="exact"/>
        </dgm:presLayoutVars>
      </dgm:prSet>
      <dgm:spPr/>
    </dgm:pt>
    <dgm:pt modelId="{A9D6E88F-FB3D-4757-B50B-7619A9523BEA}" type="pres">
      <dgm:prSet presAssocID="{2007678F-E276-460D-A288-09014D84D0D8}" presName="linNode" presStyleCnt="0"/>
      <dgm:spPr/>
    </dgm:pt>
    <dgm:pt modelId="{84C5F6FF-B869-48CC-8EF5-6A710E45BF7D}" type="pres">
      <dgm:prSet presAssocID="{2007678F-E276-460D-A288-09014D84D0D8}" presName="parentText" presStyleLbl="node1" presStyleIdx="0" presStyleCnt="4" custScaleX="186773" custLinFactNeighborX="4104" custLinFactNeighborY="123">
        <dgm:presLayoutVars>
          <dgm:chMax val="1"/>
          <dgm:bulletEnabled val="1"/>
        </dgm:presLayoutVars>
      </dgm:prSet>
      <dgm:spPr/>
    </dgm:pt>
    <dgm:pt modelId="{1F72E3DE-23D9-4A4F-BD3D-9FBD906D22BC}" type="pres">
      <dgm:prSet presAssocID="{5E0D70D5-57E2-4DEC-9937-D78AE3BB20FB}" presName="sp" presStyleCnt="0"/>
      <dgm:spPr/>
    </dgm:pt>
    <dgm:pt modelId="{2C7BB42E-4235-4487-B49A-CA47C657A9E7}" type="pres">
      <dgm:prSet presAssocID="{5D50F13A-BD51-4EB7-86B7-31F106035E9C}" presName="linNode" presStyleCnt="0"/>
      <dgm:spPr/>
    </dgm:pt>
    <dgm:pt modelId="{528A18C7-AC9C-4527-AEEF-4CF748B7FAED}" type="pres">
      <dgm:prSet presAssocID="{5D50F13A-BD51-4EB7-86B7-31F106035E9C}" presName="parentText" presStyleLbl="node1" presStyleIdx="1" presStyleCnt="4" custScaleX="186773" custLinFactNeighborX="4104" custLinFactNeighborY="123">
        <dgm:presLayoutVars>
          <dgm:chMax val="1"/>
          <dgm:bulletEnabled val="1"/>
        </dgm:presLayoutVars>
      </dgm:prSet>
      <dgm:spPr/>
    </dgm:pt>
    <dgm:pt modelId="{15BD148A-50AA-4A5A-896F-B4DB0B7347DB}" type="pres">
      <dgm:prSet presAssocID="{0C38992F-1124-4BF4-A1A1-4563E987A7AC}" presName="sp" presStyleCnt="0"/>
      <dgm:spPr/>
    </dgm:pt>
    <dgm:pt modelId="{7DF71E85-2D5D-46C4-B4B2-83C8AA18C98A}" type="pres">
      <dgm:prSet presAssocID="{AE6350F6-5C5E-445E-B095-8634F44ABC28}" presName="linNode" presStyleCnt="0"/>
      <dgm:spPr/>
    </dgm:pt>
    <dgm:pt modelId="{E5FDA468-FCA3-4013-9DDB-E18D2EA23723}" type="pres">
      <dgm:prSet presAssocID="{AE6350F6-5C5E-445E-B095-8634F44ABC28}" presName="parentText" presStyleLbl="node1" presStyleIdx="2" presStyleCnt="4" custScaleX="186773" custLinFactNeighborX="4104" custLinFactNeighborY="123">
        <dgm:presLayoutVars>
          <dgm:chMax val="1"/>
          <dgm:bulletEnabled val="1"/>
        </dgm:presLayoutVars>
      </dgm:prSet>
      <dgm:spPr/>
    </dgm:pt>
    <dgm:pt modelId="{9FA7B2D3-CBB8-4E48-A780-A842DCCCA6AE}" type="pres">
      <dgm:prSet presAssocID="{E8CB169B-59F0-4980-BECA-E9E91DA2A161}" presName="sp" presStyleCnt="0"/>
      <dgm:spPr/>
    </dgm:pt>
    <dgm:pt modelId="{211484E6-3D6D-4795-BA1C-6706FD9707C9}" type="pres">
      <dgm:prSet presAssocID="{48C53450-2D35-4400-B421-6216A38BA3A8}" presName="linNode" presStyleCnt="0"/>
      <dgm:spPr/>
    </dgm:pt>
    <dgm:pt modelId="{F58CB057-BDBD-4435-921B-0DD5BF2683E3}" type="pres">
      <dgm:prSet presAssocID="{48C53450-2D35-4400-B421-6216A38BA3A8}" presName="parentText" presStyleLbl="node1" presStyleIdx="3" presStyleCnt="4" custScaleX="186773" custLinFactNeighborX="4104" custLinFactNeighborY="123">
        <dgm:presLayoutVars>
          <dgm:chMax val="1"/>
          <dgm:bulletEnabled val="1"/>
        </dgm:presLayoutVars>
      </dgm:prSet>
      <dgm:spPr/>
    </dgm:pt>
  </dgm:ptLst>
  <dgm:cxnLst>
    <dgm:cxn modelId="{7721E814-24AB-46CD-9FB7-096B4C47B70E}" srcId="{A869CB8F-21FC-4126-A5E5-823B0587BDDB}" destId="{AE6350F6-5C5E-445E-B095-8634F44ABC28}" srcOrd="2" destOrd="0" parTransId="{D2770BDE-B4C9-4A4C-B732-8E4B3F77D87A}" sibTransId="{E8CB169B-59F0-4980-BECA-E9E91DA2A161}"/>
    <dgm:cxn modelId="{482B8824-336E-42AF-8E1B-027F4796EE12}" type="presOf" srcId="{5D50F13A-BD51-4EB7-86B7-31F106035E9C}" destId="{528A18C7-AC9C-4527-AEEF-4CF748B7FAED}" srcOrd="0" destOrd="0" presId="urn:microsoft.com/office/officeart/2005/8/layout/vList5"/>
    <dgm:cxn modelId="{0774A02D-5622-4EAF-967C-2DF8A4881958}" type="presOf" srcId="{A869CB8F-21FC-4126-A5E5-823B0587BDDB}" destId="{BE88F654-8C0F-411D-A928-59BAC6320632}" srcOrd="0" destOrd="0" presId="urn:microsoft.com/office/officeart/2005/8/layout/vList5"/>
    <dgm:cxn modelId="{0E54733D-5719-451B-8D50-CC1403D51EE4}" type="presOf" srcId="{2007678F-E276-460D-A288-09014D84D0D8}" destId="{84C5F6FF-B869-48CC-8EF5-6A710E45BF7D}" srcOrd="0" destOrd="0" presId="urn:microsoft.com/office/officeart/2005/8/layout/vList5"/>
    <dgm:cxn modelId="{05EF1C5C-DD1A-4942-9E27-B253BB6AADE2}" type="presOf" srcId="{AE6350F6-5C5E-445E-B095-8634F44ABC28}" destId="{E5FDA468-FCA3-4013-9DDB-E18D2EA23723}" srcOrd="0" destOrd="0" presId="urn:microsoft.com/office/officeart/2005/8/layout/vList5"/>
    <dgm:cxn modelId="{D5BEBD67-E7AD-4F3D-9FAB-3D6BC7617C37}" srcId="{A869CB8F-21FC-4126-A5E5-823B0587BDDB}" destId="{2007678F-E276-460D-A288-09014D84D0D8}" srcOrd="0" destOrd="0" parTransId="{644A2E86-4822-438F-8DC8-C37011756F7B}" sibTransId="{5E0D70D5-57E2-4DEC-9937-D78AE3BB20FB}"/>
    <dgm:cxn modelId="{A768D2CB-656A-4530-AABE-34F5BB270211}" type="presOf" srcId="{48C53450-2D35-4400-B421-6216A38BA3A8}" destId="{F58CB057-BDBD-4435-921B-0DD5BF2683E3}" srcOrd="0" destOrd="0" presId="urn:microsoft.com/office/officeart/2005/8/layout/vList5"/>
    <dgm:cxn modelId="{BA8C69D4-5DF0-42FB-98C7-2965B779AE60}" srcId="{A869CB8F-21FC-4126-A5E5-823B0587BDDB}" destId="{48C53450-2D35-4400-B421-6216A38BA3A8}" srcOrd="3" destOrd="0" parTransId="{11661B54-BCF5-4AB7-8991-0CD846D054C8}" sibTransId="{983571F4-24BA-41AF-9B93-2E112DEB0419}"/>
    <dgm:cxn modelId="{715A80ED-32DC-4BA2-9785-237155CA8359}" srcId="{A869CB8F-21FC-4126-A5E5-823B0587BDDB}" destId="{5D50F13A-BD51-4EB7-86B7-31F106035E9C}" srcOrd="1" destOrd="0" parTransId="{02FA4E23-ACA6-4DC5-BE85-612AE57741B7}" sibTransId="{0C38992F-1124-4BF4-A1A1-4563E987A7AC}"/>
    <dgm:cxn modelId="{2738D4A9-BCE0-4488-82C8-3D85B00ACBC3}" type="presParOf" srcId="{BE88F654-8C0F-411D-A928-59BAC6320632}" destId="{A9D6E88F-FB3D-4757-B50B-7619A9523BEA}" srcOrd="0" destOrd="0" presId="urn:microsoft.com/office/officeart/2005/8/layout/vList5"/>
    <dgm:cxn modelId="{59BAB243-9F72-416E-B5C3-026D05141338}" type="presParOf" srcId="{A9D6E88F-FB3D-4757-B50B-7619A9523BEA}" destId="{84C5F6FF-B869-48CC-8EF5-6A710E45BF7D}" srcOrd="0" destOrd="0" presId="urn:microsoft.com/office/officeart/2005/8/layout/vList5"/>
    <dgm:cxn modelId="{47E3C1D7-C0FA-4892-AA46-9DB7DE6E7EC7}" type="presParOf" srcId="{BE88F654-8C0F-411D-A928-59BAC6320632}" destId="{1F72E3DE-23D9-4A4F-BD3D-9FBD906D22BC}" srcOrd="1" destOrd="0" presId="urn:microsoft.com/office/officeart/2005/8/layout/vList5"/>
    <dgm:cxn modelId="{EE9EC857-12BE-40FA-9748-7E1C9B356AAE}" type="presParOf" srcId="{BE88F654-8C0F-411D-A928-59BAC6320632}" destId="{2C7BB42E-4235-4487-B49A-CA47C657A9E7}" srcOrd="2" destOrd="0" presId="urn:microsoft.com/office/officeart/2005/8/layout/vList5"/>
    <dgm:cxn modelId="{3F4380D4-AC0D-465D-B10E-DF7075ACED44}" type="presParOf" srcId="{2C7BB42E-4235-4487-B49A-CA47C657A9E7}" destId="{528A18C7-AC9C-4527-AEEF-4CF748B7FAED}" srcOrd="0" destOrd="0" presId="urn:microsoft.com/office/officeart/2005/8/layout/vList5"/>
    <dgm:cxn modelId="{BE8B3905-5B33-4603-971D-9EAE4878EC8C}" type="presParOf" srcId="{BE88F654-8C0F-411D-A928-59BAC6320632}" destId="{15BD148A-50AA-4A5A-896F-B4DB0B7347DB}" srcOrd="3" destOrd="0" presId="urn:microsoft.com/office/officeart/2005/8/layout/vList5"/>
    <dgm:cxn modelId="{1C08E4F9-B9B7-48A7-B1E3-B043FCECB8AC}" type="presParOf" srcId="{BE88F654-8C0F-411D-A928-59BAC6320632}" destId="{7DF71E85-2D5D-46C4-B4B2-83C8AA18C98A}" srcOrd="4" destOrd="0" presId="urn:microsoft.com/office/officeart/2005/8/layout/vList5"/>
    <dgm:cxn modelId="{1956FEED-B754-422D-B0BA-44F156BE34DA}" type="presParOf" srcId="{7DF71E85-2D5D-46C4-B4B2-83C8AA18C98A}" destId="{E5FDA468-FCA3-4013-9DDB-E18D2EA23723}" srcOrd="0" destOrd="0" presId="urn:microsoft.com/office/officeart/2005/8/layout/vList5"/>
    <dgm:cxn modelId="{84BABE9C-6421-416F-9F4B-F8BB41C70785}" type="presParOf" srcId="{BE88F654-8C0F-411D-A928-59BAC6320632}" destId="{9FA7B2D3-CBB8-4E48-A780-A842DCCCA6AE}" srcOrd="5" destOrd="0" presId="urn:microsoft.com/office/officeart/2005/8/layout/vList5"/>
    <dgm:cxn modelId="{0B059ADF-4A29-42D6-B2E0-A76D22D4A8EF}" type="presParOf" srcId="{BE88F654-8C0F-411D-A928-59BAC6320632}" destId="{211484E6-3D6D-4795-BA1C-6706FD9707C9}" srcOrd="6" destOrd="0" presId="urn:microsoft.com/office/officeart/2005/8/layout/vList5"/>
    <dgm:cxn modelId="{E1B61DFA-DC9B-4800-A300-7A688050F729}" type="presParOf" srcId="{211484E6-3D6D-4795-BA1C-6706FD9707C9}" destId="{F58CB057-BDBD-4435-921B-0DD5BF2683E3}" srcOrd="0" destOrd="0" presId="urn:microsoft.com/office/officeart/2005/8/layout/vList5"/>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C5F6FF-B869-48CC-8EF5-6A710E45BF7D}">
      <dsp:nvSpPr>
        <dsp:cNvPr id="0" name=""/>
        <dsp:cNvSpPr/>
      </dsp:nvSpPr>
      <dsp:spPr>
        <a:xfrm>
          <a:off x="9471" y="0"/>
          <a:ext cx="9697224" cy="4556975"/>
        </a:xfrm>
        <a:prstGeom prst="roundRect">
          <a:avLst/>
        </a:prstGeom>
        <a:solidFill>
          <a:srgbClr val="00206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just" defTabSz="1244600" rtl="0">
            <a:lnSpc>
              <a:spcPct val="90000"/>
            </a:lnSpc>
            <a:spcBef>
              <a:spcPct val="0"/>
            </a:spcBef>
            <a:spcAft>
              <a:spcPct val="35000"/>
            </a:spcAft>
            <a:buNone/>
          </a:pPr>
          <a:r>
            <a:rPr lang="en-US" sz="2800" b="0" kern="1200">
              <a:effectLst>
                <a:outerShdw blurRad="38100" dist="38100" dir="2700000" algn="tl">
                  <a:srgbClr val="000000">
                    <a:alpha val="43137"/>
                  </a:srgbClr>
                </a:outerShdw>
              </a:effectLst>
            </a:rPr>
            <a:t>LSP TSS is responsible for the enforcement of all applicable Federal and State regulations that relate to the commercial motor transportation industry. The primary mission of TSS is maintaining the safety of those traveling our roadways through </a:t>
          </a:r>
          <a:r>
            <a:rPr lang="en-US" sz="2800" b="0" u="none" kern="1200">
              <a:effectLst>
                <a:outerShdw blurRad="38100" dist="38100" dir="2700000" algn="tl">
                  <a:srgbClr val="000000">
                    <a:alpha val="43137"/>
                  </a:srgbClr>
                </a:outerShdw>
              </a:effectLst>
            </a:rPr>
            <a:t>education, uniform enforcement of applicable regulations and partnerships with industry </a:t>
          </a:r>
          <a:r>
            <a:rPr lang="en-US" sz="2800" b="0" kern="1200">
              <a:effectLst>
                <a:outerShdw blurRad="38100" dist="38100" dir="2700000" algn="tl">
                  <a:srgbClr val="000000">
                    <a:alpha val="43137"/>
                  </a:srgbClr>
                </a:outerShdw>
              </a:effectLst>
            </a:rPr>
            <a:t>and our State and Federal counterparts. </a:t>
          </a:r>
          <a:r>
            <a:rPr lang="en-US" sz="2800" b="1" u="sng" kern="1200">
              <a:effectLst>
                <a:outerShdw blurRad="38100" dist="38100" dir="2700000" algn="tl">
                  <a:srgbClr val="000000">
                    <a:alpha val="43137"/>
                  </a:srgbClr>
                </a:outerShdw>
              </a:effectLst>
            </a:rPr>
            <a:t>Our section will continue to work with Louisiana carriers to ensure your businesses thrive, while maintaining an appropriate level of safety.</a:t>
          </a:r>
          <a:endParaRPr lang="en-US" sz="2800" b="1" u="sng" kern="1200"/>
        </a:p>
      </dsp:txBody>
      <dsp:txXfrm>
        <a:off x="231924" y="222453"/>
        <a:ext cx="9252318" cy="411206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C5F6FF-B869-48CC-8EF5-6A710E45BF7D}">
      <dsp:nvSpPr>
        <dsp:cNvPr id="0" name=""/>
        <dsp:cNvSpPr/>
      </dsp:nvSpPr>
      <dsp:spPr>
        <a:xfrm>
          <a:off x="1693227" y="3560"/>
          <a:ext cx="6375169" cy="1075879"/>
        </a:xfrm>
        <a:prstGeom prst="roundRect">
          <a:avLst/>
        </a:prstGeom>
        <a:solidFill>
          <a:srgbClr val="00206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rtl="0">
            <a:lnSpc>
              <a:spcPct val="90000"/>
            </a:lnSpc>
            <a:spcBef>
              <a:spcPct val="0"/>
            </a:spcBef>
            <a:spcAft>
              <a:spcPct val="35000"/>
            </a:spcAft>
            <a:buNone/>
          </a:pPr>
          <a:r>
            <a:rPr lang="en-US" sz="2000" kern="1200"/>
            <a:t>Carrier presentations on federal and state regulations</a:t>
          </a:r>
        </a:p>
      </dsp:txBody>
      <dsp:txXfrm>
        <a:off x="1745747" y="56080"/>
        <a:ext cx="6270129" cy="970839"/>
      </dsp:txXfrm>
    </dsp:sp>
    <dsp:sp modelId="{528A18C7-AC9C-4527-AEEF-4CF748B7FAED}">
      <dsp:nvSpPr>
        <dsp:cNvPr id="0" name=""/>
        <dsp:cNvSpPr/>
      </dsp:nvSpPr>
      <dsp:spPr>
        <a:xfrm>
          <a:off x="1693227" y="1133233"/>
          <a:ext cx="6375169" cy="1075879"/>
        </a:xfrm>
        <a:prstGeom prst="roundRect">
          <a:avLst/>
        </a:prstGeom>
        <a:solidFill>
          <a:srgbClr val="00206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rtl="0">
            <a:lnSpc>
              <a:spcPct val="90000"/>
            </a:lnSpc>
            <a:spcBef>
              <a:spcPct val="0"/>
            </a:spcBef>
            <a:spcAft>
              <a:spcPct val="35000"/>
            </a:spcAft>
            <a:buNone/>
          </a:pPr>
          <a:r>
            <a:rPr lang="en-US" sz="2000" kern="1200"/>
            <a:t>Social media outreach on regulations pertaining to federal/state laws pertaining to CMVs</a:t>
          </a:r>
        </a:p>
      </dsp:txBody>
      <dsp:txXfrm>
        <a:off x="1745747" y="1185753"/>
        <a:ext cx="6270129" cy="970839"/>
      </dsp:txXfrm>
    </dsp:sp>
    <dsp:sp modelId="{E5FDA468-FCA3-4013-9DDB-E18D2EA23723}">
      <dsp:nvSpPr>
        <dsp:cNvPr id="0" name=""/>
        <dsp:cNvSpPr/>
      </dsp:nvSpPr>
      <dsp:spPr>
        <a:xfrm>
          <a:off x="1693227" y="2262907"/>
          <a:ext cx="6375169" cy="1075879"/>
        </a:xfrm>
        <a:prstGeom prst="roundRect">
          <a:avLst/>
        </a:prstGeom>
        <a:solidFill>
          <a:srgbClr val="00206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rtl="0">
            <a:lnSpc>
              <a:spcPct val="90000"/>
            </a:lnSpc>
            <a:spcBef>
              <a:spcPct val="0"/>
            </a:spcBef>
            <a:spcAft>
              <a:spcPct val="35000"/>
            </a:spcAft>
            <a:buNone/>
          </a:pPr>
          <a:r>
            <a:rPr lang="en-US" sz="2000" kern="1200"/>
            <a:t>Correspondence with industry stakeholders on compliance related regulations</a:t>
          </a:r>
        </a:p>
      </dsp:txBody>
      <dsp:txXfrm>
        <a:off x="1745747" y="2315427"/>
        <a:ext cx="6270129" cy="970839"/>
      </dsp:txXfrm>
    </dsp:sp>
    <dsp:sp modelId="{F58CB057-BDBD-4435-921B-0DD5BF2683E3}">
      <dsp:nvSpPr>
        <dsp:cNvPr id="0" name=""/>
        <dsp:cNvSpPr/>
      </dsp:nvSpPr>
      <dsp:spPr>
        <a:xfrm>
          <a:off x="1693227" y="3392580"/>
          <a:ext cx="6375169" cy="1075879"/>
        </a:xfrm>
        <a:prstGeom prst="roundRect">
          <a:avLst/>
        </a:prstGeom>
        <a:solidFill>
          <a:srgbClr val="00206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rtl="0">
            <a:lnSpc>
              <a:spcPct val="90000"/>
            </a:lnSpc>
            <a:spcBef>
              <a:spcPct val="0"/>
            </a:spcBef>
            <a:spcAft>
              <a:spcPct val="35000"/>
            </a:spcAft>
            <a:buNone/>
          </a:pPr>
          <a:r>
            <a:rPr lang="en-US" sz="2000" kern="1200"/>
            <a:t>Refresher training with TSS commissioned personnel on proper enforcement/discretion of violations</a:t>
          </a:r>
        </a:p>
      </dsp:txBody>
      <dsp:txXfrm>
        <a:off x="1745747" y="3445100"/>
        <a:ext cx="6270129" cy="970839"/>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D2BD2D1-639B-474F-80C8-95F9A735C894}" type="datetimeFigureOut">
              <a:rPr lang="en-US" smtClean="0"/>
              <a:t>1/21/26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C538CE0-B5E2-4393-AD80-40A8B3F40DD4}" type="slidenum">
              <a:rPr lang="en-US" smtClean="0"/>
              <a:t>‹#›</a:t>
            </a:fld>
            <a:endParaRPr lang="en-US"/>
          </a:p>
        </p:txBody>
      </p:sp>
    </p:spTree>
    <p:extLst>
      <p:ext uri="{BB962C8B-B14F-4D97-AF65-F5344CB8AC3E}">
        <p14:creationId xmlns:p14="http://schemas.microsoft.com/office/powerpoint/2010/main" val="39341663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CP</a:t>
            </a:r>
            <a:r>
              <a:rPr lang="en-US" baseline="0"/>
              <a:t> can help with inspection since the department has had issues of filling spots. Have a Human Traffic Case ongoing.</a:t>
            </a:r>
            <a:endParaRPr lang="en-US"/>
          </a:p>
        </p:txBody>
      </p:sp>
      <p:sp>
        <p:nvSpPr>
          <p:cNvPr id="4" name="Slide Number Placeholder 3"/>
          <p:cNvSpPr>
            <a:spLocks noGrp="1"/>
          </p:cNvSpPr>
          <p:nvPr>
            <p:ph type="sldNum" sz="quarter" idx="10"/>
          </p:nvPr>
        </p:nvSpPr>
        <p:spPr/>
        <p:txBody>
          <a:bodyPr/>
          <a:lstStyle/>
          <a:p>
            <a:fld id="{1C538CE0-B5E2-4393-AD80-40A8B3F40DD4}" type="slidenum">
              <a:rPr lang="en-US" smtClean="0"/>
              <a:t>10</a:t>
            </a:fld>
            <a:endParaRPr lang="en-US"/>
          </a:p>
        </p:txBody>
      </p:sp>
    </p:spTree>
    <p:extLst>
      <p:ext uri="{BB962C8B-B14F-4D97-AF65-F5344CB8AC3E}">
        <p14:creationId xmlns:p14="http://schemas.microsoft.com/office/powerpoint/2010/main" val="2239340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Instead</a:t>
            </a:r>
            <a:r>
              <a:rPr lang="en-US" baseline="0"/>
              <a:t> of waiting on Operation Safe drive, LSP can conduct its own traffic enforcement details.  My region use to use an unmark car and a supervisor would check drivers for cell phone use, seatbelt, speed and any other distracted driving.  Would like to use our air support.</a:t>
            </a:r>
            <a:endParaRPr lang="en-US"/>
          </a:p>
        </p:txBody>
      </p:sp>
      <p:sp>
        <p:nvSpPr>
          <p:cNvPr id="4" name="Slide Number Placeholder 3"/>
          <p:cNvSpPr>
            <a:spLocks noGrp="1"/>
          </p:cNvSpPr>
          <p:nvPr>
            <p:ph type="sldNum" sz="quarter" idx="10"/>
          </p:nvPr>
        </p:nvSpPr>
        <p:spPr/>
        <p:txBody>
          <a:bodyPr/>
          <a:lstStyle/>
          <a:p>
            <a:fld id="{1C538CE0-B5E2-4393-AD80-40A8B3F40DD4}" type="slidenum">
              <a:rPr lang="en-US" smtClean="0"/>
              <a:t>20</a:t>
            </a:fld>
            <a:endParaRPr lang="en-US"/>
          </a:p>
        </p:txBody>
      </p:sp>
    </p:spTree>
    <p:extLst>
      <p:ext uri="{BB962C8B-B14F-4D97-AF65-F5344CB8AC3E}">
        <p14:creationId xmlns:p14="http://schemas.microsoft.com/office/powerpoint/2010/main" val="13897260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Instead</a:t>
            </a:r>
            <a:r>
              <a:rPr lang="en-US" baseline="0"/>
              <a:t> of waiting on Operation Safe drive, LSP can conduct its own traffic enforcement details.  My region use to use an unmark car and a supervisor would check drivers for cell phone use, seatbelt, speed and any other distracted driving.  Would like to use our air support.</a:t>
            </a:r>
            <a:endParaRPr lang="en-US"/>
          </a:p>
        </p:txBody>
      </p:sp>
      <p:sp>
        <p:nvSpPr>
          <p:cNvPr id="4" name="Slide Number Placeholder 3"/>
          <p:cNvSpPr>
            <a:spLocks noGrp="1"/>
          </p:cNvSpPr>
          <p:nvPr>
            <p:ph type="sldNum" sz="quarter" idx="10"/>
          </p:nvPr>
        </p:nvSpPr>
        <p:spPr/>
        <p:txBody>
          <a:bodyPr/>
          <a:lstStyle/>
          <a:p>
            <a:fld id="{1C538CE0-B5E2-4393-AD80-40A8B3F40DD4}" type="slidenum">
              <a:rPr lang="en-US" smtClean="0"/>
              <a:t>21</a:t>
            </a:fld>
            <a:endParaRPr lang="en-US"/>
          </a:p>
        </p:txBody>
      </p:sp>
    </p:spTree>
    <p:extLst>
      <p:ext uri="{BB962C8B-B14F-4D97-AF65-F5344CB8AC3E}">
        <p14:creationId xmlns:p14="http://schemas.microsoft.com/office/powerpoint/2010/main" val="6557002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2B859B-1778-C0E7-2B6D-FF71A0EC61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3F264D0-D8EB-F01D-8B8E-CD646AD4CCD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C2EA480-8024-1C30-17B4-ADBE5821CC84}"/>
              </a:ext>
            </a:extLst>
          </p:cNvPr>
          <p:cNvSpPr>
            <a:spLocks noGrp="1"/>
          </p:cNvSpPr>
          <p:nvPr>
            <p:ph type="body" idx="1"/>
          </p:nvPr>
        </p:nvSpPr>
        <p:spPr/>
        <p:txBody>
          <a:bodyPr/>
          <a:lstStyle/>
          <a:p>
            <a:r>
              <a:rPr lang="en-US"/>
              <a:t>Instead</a:t>
            </a:r>
            <a:r>
              <a:rPr lang="en-US" baseline="0"/>
              <a:t> of waiting on Operation Safe drive, LSP can conduct its own traffic enforcement details.  My region use to use an unmark car and a supervisor would check drivers for cell phone use, seatbelt, speed and any other distracted driving.  Would like to use our air support.</a:t>
            </a:r>
            <a:endParaRPr lang="en-US"/>
          </a:p>
        </p:txBody>
      </p:sp>
      <p:sp>
        <p:nvSpPr>
          <p:cNvPr id="4" name="Slide Number Placeholder 3">
            <a:extLst>
              <a:ext uri="{FF2B5EF4-FFF2-40B4-BE49-F238E27FC236}">
                <a16:creationId xmlns:a16="http://schemas.microsoft.com/office/drawing/2014/main" id="{A8CF472E-543F-82A0-C45F-7047285EC7AB}"/>
              </a:ext>
            </a:extLst>
          </p:cNvPr>
          <p:cNvSpPr>
            <a:spLocks noGrp="1"/>
          </p:cNvSpPr>
          <p:nvPr>
            <p:ph type="sldNum" sz="quarter" idx="10"/>
          </p:nvPr>
        </p:nvSpPr>
        <p:spPr/>
        <p:txBody>
          <a:bodyPr/>
          <a:lstStyle/>
          <a:p>
            <a:fld id="{1C538CE0-B5E2-4393-AD80-40A8B3F40DD4}" type="slidenum">
              <a:rPr lang="en-US" smtClean="0"/>
              <a:t>22</a:t>
            </a:fld>
            <a:endParaRPr lang="en-US"/>
          </a:p>
        </p:txBody>
      </p:sp>
    </p:spTree>
    <p:extLst>
      <p:ext uri="{BB962C8B-B14F-4D97-AF65-F5344CB8AC3E}">
        <p14:creationId xmlns:p14="http://schemas.microsoft.com/office/powerpoint/2010/main" val="19907432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Instead</a:t>
            </a:r>
            <a:r>
              <a:rPr lang="en-US" baseline="0"/>
              <a:t> of waiting on Operation Safe drive, LSP can conduct its own traffic enforcement details.  My region use to use an unmark car and a supervisor would check drivers for cell phone use, seatbelt, speed and any other distracted driving.  Would like to use our air support.</a:t>
            </a:r>
            <a:endParaRPr lang="en-US"/>
          </a:p>
        </p:txBody>
      </p:sp>
      <p:sp>
        <p:nvSpPr>
          <p:cNvPr id="4" name="Slide Number Placeholder 3"/>
          <p:cNvSpPr>
            <a:spLocks noGrp="1"/>
          </p:cNvSpPr>
          <p:nvPr>
            <p:ph type="sldNum" sz="quarter" idx="10"/>
          </p:nvPr>
        </p:nvSpPr>
        <p:spPr/>
        <p:txBody>
          <a:bodyPr/>
          <a:lstStyle/>
          <a:p>
            <a:fld id="{1C538CE0-B5E2-4393-AD80-40A8B3F40DD4}" type="slidenum">
              <a:rPr lang="en-US" smtClean="0"/>
              <a:t>23</a:t>
            </a:fld>
            <a:endParaRPr lang="en-US"/>
          </a:p>
        </p:txBody>
      </p:sp>
    </p:spTree>
    <p:extLst>
      <p:ext uri="{BB962C8B-B14F-4D97-AF65-F5344CB8AC3E}">
        <p14:creationId xmlns:p14="http://schemas.microsoft.com/office/powerpoint/2010/main" val="34395136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471993-1DD6-FD15-FAC8-5D9B2FEDB9A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602666-E9EC-C9DE-D096-3F2CBB51371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A2EEDEE-D208-9C14-6EF1-9C812FCEE6F3}"/>
              </a:ext>
            </a:extLst>
          </p:cNvPr>
          <p:cNvSpPr>
            <a:spLocks noGrp="1"/>
          </p:cNvSpPr>
          <p:nvPr>
            <p:ph type="body" idx="1"/>
          </p:nvPr>
        </p:nvSpPr>
        <p:spPr/>
        <p:txBody>
          <a:bodyPr/>
          <a:lstStyle/>
          <a:p>
            <a:r>
              <a:rPr lang="en-US"/>
              <a:t>Instead</a:t>
            </a:r>
            <a:r>
              <a:rPr lang="en-US" baseline="0"/>
              <a:t> of waiting on Operation Safe drive, LSP can conduct its own traffic enforcement details.  My region use to use an unmark car and a supervisor would check drivers for cell phone use, seatbelt, speed and any other distracted driving.  Would like to use our air support.</a:t>
            </a:r>
            <a:endParaRPr lang="en-US"/>
          </a:p>
        </p:txBody>
      </p:sp>
      <p:sp>
        <p:nvSpPr>
          <p:cNvPr id="4" name="Slide Number Placeholder 3">
            <a:extLst>
              <a:ext uri="{FF2B5EF4-FFF2-40B4-BE49-F238E27FC236}">
                <a16:creationId xmlns:a16="http://schemas.microsoft.com/office/drawing/2014/main" id="{001B0000-F8AC-4AD6-FBD9-35BB30273D26}"/>
              </a:ext>
            </a:extLst>
          </p:cNvPr>
          <p:cNvSpPr>
            <a:spLocks noGrp="1"/>
          </p:cNvSpPr>
          <p:nvPr>
            <p:ph type="sldNum" sz="quarter" idx="10"/>
          </p:nvPr>
        </p:nvSpPr>
        <p:spPr/>
        <p:txBody>
          <a:bodyPr/>
          <a:lstStyle/>
          <a:p>
            <a:fld id="{1C538CE0-B5E2-4393-AD80-40A8B3F40DD4}" type="slidenum">
              <a:rPr lang="en-US" smtClean="0"/>
              <a:t>24</a:t>
            </a:fld>
            <a:endParaRPr lang="en-US"/>
          </a:p>
        </p:txBody>
      </p:sp>
    </p:spTree>
    <p:extLst>
      <p:ext uri="{BB962C8B-B14F-4D97-AF65-F5344CB8AC3E}">
        <p14:creationId xmlns:p14="http://schemas.microsoft.com/office/powerpoint/2010/main" val="37030807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We will transition to safe spec</a:t>
            </a:r>
          </a:p>
        </p:txBody>
      </p:sp>
      <p:sp>
        <p:nvSpPr>
          <p:cNvPr id="4" name="Slide Number Placeholder 3"/>
          <p:cNvSpPr>
            <a:spLocks noGrp="1"/>
          </p:cNvSpPr>
          <p:nvPr>
            <p:ph type="sldNum" sz="quarter" idx="10"/>
          </p:nvPr>
        </p:nvSpPr>
        <p:spPr/>
        <p:txBody>
          <a:bodyPr/>
          <a:lstStyle/>
          <a:p>
            <a:fld id="{1C538CE0-B5E2-4393-AD80-40A8B3F40DD4}" type="slidenum">
              <a:rPr lang="en-US" smtClean="0"/>
              <a:t>25</a:t>
            </a:fld>
            <a:endParaRPr lang="en-US"/>
          </a:p>
        </p:txBody>
      </p:sp>
    </p:spTree>
    <p:extLst>
      <p:ext uri="{BB962C8B-B14F-4D97-AF65-F5344CB8AC3E}">
        <p14:creationId xmlns:p14="http://schemas.microsoft.com/office/powerpoint/2010/main" val="41370712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Increase in crashes probably due to COVID-19.  Data given by CARTS</a:t>
            </a:r>
          </a:p>
        </p:txBody>
      </p:sp>
      <p:sp>
        <p:nvSpPr>
          <p:cNvPr id="4" name="Slide Number Placeholder 3"/>
          <p:cNvSpPr>
            <a:spLocks noGrp="1"/>
          </p:cNvSpPr>
          <p:nvPr>
            <p:ph type="sldNum" sz="quarter" idx="10"/>
          </p:nvPr>
        </p:nvSpPr>
        <p:spPr/>
        <p:txBody>
          <a:bodyPr/>
          <a:lstStyle/>
          <a:p>
            <a:fld id="{1C538CE0-B5E2-4393-AD80-40A8B3F40DD4}" type="slidenum">
              <a:rPr lang="en-US" smtClean="0"/>
              <a:t>26</a:t>
            </a:fld>
            <a:endParaRPr lang="en-US"/>
          </a:p>
        </p:txBody>
      </p:sp>
    </p:spTree>
    <p:extLst>
      <p:ext uri="{BB962C8B-B14F-4D97-AF65-F5344CB8AC3E}">
        <p14:creationId xmlns:p14="http://schemas.microsoft.com/office/powerpoint/2010/main" val="22841645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Explaining the DACH with admin law judges and masking with D.A. and judges.</a:t>
            </a:r>
          </a:p>
        </p:txBody>
      </p:sp>
      <p:sp>
        <p:nvSpPr>
          <p:cNvPr id="4" name="Slide Number Placeholder 3"/>
          <p:cNvSpPr>
            <a:spLocks noGrp="1"/>
          </p:cNvSpPr>
          <p:nvPr>
            <p:ph type="sldNum" sz="quarter" idx="10"/>
          </p:nvPr>
        </p:nvSpPr>
        <p:spPr/>
        <p:txBody>
          <a:bodyPr/>
          <a:lstStyle/>
          <a:p>
            <a:fld id="{1C538CE0-B5E2-4393-AD80-40A8B3F40DD4}" type="slidenum">
              <a:rPr lang="en-US" smtClean="0"/>
              <a:t>45</a:t>
            </a:fld>
            <a:endParaRPr lang="en-US"/>
          </a:p>
        </p:txBody>
      </p:sp>
    </p:spTree>
    <p:extLst>
      <p:ext uri="{BB962C8B-B14F-4D97-AF65-F5344CB8AC3E}">
        <p14:creationId xmlns:p14="http://schemas.microsoft.com/office/powerpoint/2010/main" val="37130483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D83326-E956-F859-4B0A-CEEFAF646D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B7E6CE-980F-0A4B-77BD-447B2FA2B4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8793DAE-F43B-93AA-6C9F-999301D06C33}"/>
              </a:ext>
            </a:extLst>
          </p:cNvPr>
          <p:cNvSpPr>
            <a:spLocks noGrp="1"/>
          </p:cNvSpPr>
          <p:nvPr>
            <p:ph type="body" idx="1"/>
          </p:nvPr>
        </p:nvSpPr>
        <p:spPr/>
        <p:txBody>
          <a:bodyPr/>
          <a:lstStyle/>
          <a:p>
            <a:r>
              <a:rPr lang="en-US"/>
              <a:t>Explaining the DACH with admin law judges and masking with D.A. and judges.</a:t>
            </a:r>
          </a:p>
        </p:txBody>
      </p:sp>
      <p:sp>
        <p:nvSpPr>
          <p:cNvPr id="4" name="Slide Number Placeholder 3">
            <a:extLst>
              <a:ext uri="{FF2B5EF4-FFF2-40B4-BE49-F238E27FC236}">
                <a16:creationId xmlns:a16="http://schemas.microsoft.com/office/drawing/2014/main" id="{9DFAD65D-BF81-022F-7AD9-D66B440933D4}"/>
              </a:ext>
            </a:extLst>
          </p:cNvPr>
          <p:cNvSpPr>
            <a:spLocks noGrp="1"/>
          </p:cNvSpPr>
          <p:nvPr>
            <p:ph type="sldNum" sz="quarter" idx="10"/>
          </p:nvPr>
        </p:nvSpPr>
        <p:spPr/>
        <p:txBody>
          <a:bodyPr/>
          <a:lstStyle/>
          <a:p>
            <a:fld id="{1C538CE0-B5E2-4393-AD80-40A8B3F40DD4}" type="slidenum">
              <a:rPr lang="en-US" smtClean="0"/>
              <a:t>46</a:t>
            </a:fld>
            <a:endParaRPr lang="en-US"/>
          </a:p>
        </p:txBody>
      </p:sp>
    </p:spTree>
    <p:extLst>
      <p:ext uri="{BB962C8B-B14F-4D97-AF65-F5344CB8AC3E}">
        <p14:creationId xmlns:p14="http://schemas.microsoft.com/office/powerpoint/2010/main" val="31600423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95B7FB04-0A8D-4E27-BCEF-F930EB251F59}" type="datetimeFigureOut">
              <a:rPr lang="en-US" smtClean="0"/>
              <a:t>1/21/26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9BED0B-BE35-41B8-B2C3-0066DBB66A2F}" type="slidenum">
              <a:rPr lang="en-US" smtClean="0"/>
              <a:t>‹#›</a:t>
            </a:fld>
            <a:endParaRPr lang="en-US"/>
          </a:p>
        </p:txBody>
      </p:sp>
    </p:spTree>
    <p:extLst>
      <p:ext uri="{BB962C8B-B14F-4D97-AF65-F5344CB8AC3E}">
        <p14:creationId xmlns:p14="http://schemas.microsoft.com/office/powerpoint/2010/main" val="15609105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5B7FB04-0A8D-4E27-BCEF-F930EB251F59}" type="datetimeFigureOut">
              <a:rPr lang="en-US" smtClean="0"/>
              <a:t>1/21/26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9BED0B-BE35-41B8-B2C3-0066DBB66A2F}" type="slidenum">
              <a:rPr lang="en-US" smtClean="0"/>
              <a:t>‹#›</a:t>
            </a:fld>
            <a:endParaRPr lang="en-US"/>
          </a:p>
        </p:txBody>
      </p:sp>
    </p:spTree>
    <p:extLst>
      <p:ext uri="{BB962C8B-B14F-4D97-AF65-F5344CB8AC3E}">
        <p14:creationId xmlns:p14="http://schemas.microsoft.com/office/powerpoint/2010/main" val="14138861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5B7FB04-0A8D-4E27-BCEF-F930EB251F59}" type="datetimeFigureOut">
              <a:rPr lang="en-US" smtClean="0"/>
              <a:t>1/21/26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9BED0B-BE35-41B8-B2C3-0066DBB66A2F}" type="slidenum">
              <a:rPr lang="en-US" smtClean="0"/>
              <a:t>‹#›</a:t>
            </a:fld>
            <a:endParaRPr lang="en-US"/>
          </a:p>
        </p:txBody>
      </p:sp>
    </p:spTree>
    <p:extLst>
      <p:ext uri="{BB962C8B-B14F-4D97-AF65-F5344CB8AC3E}">
        <p14:creationId xmlns:p14="http://schemas.microsoft.com/office/powerpoint/2010/main" val="1164512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5B7FB04-0A8D-4E27-BCEF-F930EB251F59}" type="datetimeFigureOut">
              <a:rPr lang="en-US" smtClean="0"/>
              <a:t>1/21/26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F9BED0B-BE35-41B8-B2C3-0066DBB66A2F}" type="slidenum">
              <a:rPr lang="en-US" smtClean="0"/>
              <a:t>‹#›</a:t>
            </a:fld>
            <a:endParaRPr lang="en-US"/>
          </a:p>
        </p:txBody>
      </p:sp>
    </p:spTree>
    <p:extLst>
      <p:ext uri="{BB962C8B-B14F-4D97-AF65-F5344CB8AC3E}">
        <p14:creationId xmlns:p14="http://schemas.microsoft.com/office/powerpoint/2010/main" val="8088403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5B7FB04-0A8D-4E27-BCEF-F930EB251F59}" type="datetimeFigureOut">
              <a:rPr lang="en-US" smtClean="0"/>
              <a:t>1/21/26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F9BED0B-BE35-41B8-B2C3-0066DBB66A2F}" type="slidenum">
              <a:rPr lang="en-US" smtClean="0"/>
              <a:t>‹#›</a:t>
            </a:fld>
            <a:endParaRPr lang="en-US"/>
          </a:p>
        </p:txBody>
      </p:sp>
    </p:spTree>
    <p:extLst>
      <p:ext uri="{BB962C8B-B14F-4D97-AF65-F5344CB8AC3E}">
        <p14:creationId xmlns:p14="http://schemas.microsoft.com/office/powerpoint/2010/main" val="13546298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5B7FB04-0A8D-4E27-BCEF-F930EB251F59}" type="datetimeFigureOut">
              <a:rPr lang="en-US" smtClean="0"/>
              <a:t>1/21/26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F9BED0B-BE35-41B8-B2C3-0066DBB66A2F}" type="slidenum">
              <a:rPr lang="en-US" smtClean="0"/>
              <a:t>‹#›</a:t>
            </a:fld>
            <a:endParaRPr lang="en-US"/>
          </a:p>
        </p:txBody>
      </p:sp>
    </p:spTree>
    <p:extLst>
      <p:ext uri="{BB962C8B-B14F-4D97-AF65-F5344CB8AC3E}">
        <p14:creationId xmlns:p14="http://schemas.microsoft.com/office/powerpoint/2010/main" val="41779554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5B7FB04-0A8D-4E27-BCEF-F930EB251F59}" type="datetimeFigureOut">
              <a:rPr lang="en-US" smtClean="0"/>
              <a:t>1/21/26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F9BED0B-BE35-41B8-B2C3-0066DBB66A2F}" type="slidenum">
              <a:rPr lang="en-US" smtClean="0"/>
              <a:t>‹#›</a:t>
            </a:fld>
            <a:endParaRPr lang="en-US"/>
          </a:p>
        </p:txBody>
      </p:sp>
    </p:spTree>
    <p:extLst>
      <p:ext uri="{BB962C8B-B14F-4D97-AF65-F5344CB8AC3E}">
        <p14:creationId xmlns:p14="http://schemas.microsoft.com/office/powerpoint/2010/main" val="23015097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5B7FB04-0A8D-4E27-BCEF-F930EB251F59}" type="datetimeFigureOut">
              <a:rPr lang="en-US" smtClean="0"/>
              <a:t>1/21/26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F9BED0B-BE35-41B8-B2C3-0066DBB66A2F}" type="slidenum">
              <a:rPr lang="en-US" smtClean="0"/>
              <a:t>‹#›</a:t>
            </a:fld>
            <a:endParaRPr lang="en-US"/>
          </a:p>
        </p:txBody>
      </p:sp>
    </p:spTree>
    <p:extLst>
      <p:ext uri="{BB962C8B-B14F-4D97-AF65-F5344CB8AC3E}">
        <p14:creationId xmlns:p14="http://schemas.microsoft.com/office/powerpoint/2010/main" val="15045820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5B7FB04-0A8D-4E27-BCEF-F930EB251F59}" type="datetimeFigureOut">
              <a:rPr lang="en-US" smtClean="0"/>
              <a:t>1/21/26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F9BED0B-BE35-41B8-B2C3-0066DBB66A2F}" type="slidenum">
              <a:rPr lang="en-US" smtClean="0"/>
              <a:t>‹#›</a:t>
            </a:fld>
            <a:endParaRPr lang="en-US"/>
          </a:p>
        </p:txBody>
      </p:sp>
    </p:spTree>
    <p:extLst>
      <p:ext uri="{BB962C8B-B14F-4D97-AF65-F5344CB8AC3E}">
        <p14:creationId xmlns:p14="http://schemas.microsoft.com/office/powerpoint/2010/main" val="40354764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5B7FB04-0A8D-4E27-BCEF-F930EB251F59}" type="datetimeFigureOut">
              <a:rPr lang="en-US" smtClean="0"/>
              <a:t>1/21/26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9BED0B-BE35-41B8-B2C3-0066DBB66A2F}" type="slidenum">
              <a:rPr lang="en-US" smtClean="0"/>
              <a:t>‹#›</a:t>
            </a:fld>
            <a:endParaRPr lang="en-US"/>
          </a:p>
        </p:txBody>
      </p:sp>
    </p:spTree>
    <p:extLst>
      <p:ext uri="{BB962C8B-B14F-4D97-AF65-F5344CB8AC3E}">
        <p14:creationId xmlns:p14="http://schemas.microsoft.com/office/powerpoint/2010/main" val="5809273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5B7FB04-0A8D-4E27-BCEF-F930EB251F59}" type="datetimeFigureOut">
              <a:rPr lang="en-US" smtClean="0"/>
              <a:t>1/21/26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9BED0B-BE35-41B8-B2C3-0066DBB66A2F}" type="slidenum">
              <a:rPr lang="en-US" smtClean="0"/>
              <a:t>‹#›</a:t>
            </a:fld>
            <a:endParaRPr lang="en-US"/>
          </a:p>
        </p:txBody>
      </p:sp>
    </p:spTree>
    <p:extLst>
      <p:ext uri="{BB962C8B-B14F-4D97-AF65-F5344CB8AC3E}">
        <p14:creationId xmlns:p14="http://schemas.microsoft.com/office/powerpoint/2010/main" val="182874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5B7FB04-0A8D-4E27-BCEF-F930EB251F59}" type="datetimeFigureOut">
              <a:rPr lang="en-US" smtClean="0"/>
              <a:t>1/21/26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9BED0B-BE35-41B8-B2C3-0066DBB66A2F}" type="slidenum">
              <a:rPr lang="en-US" smtClean="0"/>
              <a:t>‹#›</a:t>
            </a:fld>
            <a:endParaRPr lang="en-US"/>
          </a:p>
        </p:txBody>
      </p:sp>
    </p:spTree>
    <p:extLst>
      <p:ext uri="{BB962C8B-B14F-4D97-AF65-F5344CB8AC3E}">
        <p14:creationId xmlns:p14="http://schemas.microsoft.com/office/powerpoint/2010/main" val="19683137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video" Target="https://www.youtube.com/embed/InJzJN31yfw?si=EZMTMfH9FmlXXawd" TargetMode="External"/><Relationship Id="rId5" Type="http://schemas.openxmlformats.org/officeDocument/2006/relationships/image" Target="../media/image9.pn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3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image" Target="../media/image16.png"/><Relationship Id="rId1" Type="http://schemas.openxmlformats.org/officeDocument/2006/relationships/slideLayout" Target="../slideLayouts/slideLayout1.xml"/><Relationship Id="rId4" Type="http://schemas.openxmlformats.org/officeDocument/2006/relationships/chart" Target="../charts/chart4.xml"/></Relationships>
</file>

<file path=ppt/slides/_rels/slide37.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image" Target="../media/image16.png"/><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4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8.pn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4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2.png"/><Relationship Id="rId1" Type="http://schemas.openxmlformats.org/officeDocument/2006/relationships/slideLayout" Target="../slideLayouts/slideLayout1.xml"/><Relationship Id="rId4" Type="http://schemas.openxmlformats.org/officeDocument/2006/relationships/hyperlink" Target="carts.lsu.edu" TargetMode="External"/></Relationships>
</file>

<file path=ppt/slides/_rels/slide4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2"/>
          <a:stretch>
            <a:fillRect/>
          </a:stretch>
        </p:blipFill>
        <p:spPr>
          <a:xfrm>
            <a:off x="-133350" y="-1324791"/>
            <a:ext cx="12325350" cy="9525000"/>
          </a:xfrm>
          <a:prstGeom prst="rect">
            <a:avLst/>
          </a:prstGeom>
        </p:spPr>
      </p:pic>
    </p:spTree>
    <p:extLst>
      <p:ext uri="{BB962C8B-B14F-4D97-AF65-F5344CB8AC3E}">
        <p14:creationId xmlns:p14="http://schemas.microsoft.com/office/powerpoint/2010/main" val="37128008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lt;strong&gt;Louisiana&lt;/strong&gt; &lt;strong&gt;State&lt;/strong&gt; &lt;strong&gt;Police&lt;/strong&gt;"/>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Parallelogram 4"/>
          <p:cNvSpPr/>
          <p:nvPr/>
        </p:nvSpPr>
        <p:spPr>
          <a:xfrm>
            <a:off x="1306287" y="117564"/>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Parallelogram 5"/>
          <p:cNvSpPr/>
          <p:nvPr/>
        </p:nvSpPr>
        <p:spPr>
          <a:xfrm>
            <a:off x="1240973" y="378821"/>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a:blip r:embed="rId3"/>
          <a:stretch>
            <a:fillRect/>
          </a:stretch>
        </p:blipFill>
        <p:spPr>
          <a:xfrm>
            <a:off x="2412533" y="950875"/>
            <a:ext cx="7821846" cy="2121592"/>
          </a:xfrm>
          <a:prstGeom prst="rect">
            <a:avLst/>
          </a:prstGeom>
        </p:spPr>
      </p:pic>
      <p:sp>
        <p:nvSpPr>
          <p:cNvPr id="8" name="TextBox 7"/>
          <p:cNvSpPr txBox="1"/>
          <p:nvPr/>
        </p:nvSpPr>
        <p:spPr>
          <a:xfrm>
            <a:off x="2668604" y="3602279"/>
            <a:ext cx="6902687" cy="584775"/>
          </a:xfrm>
          <a:prstGeom prst="rect">
            <a:avLst/>
          </a:prstGeom>
          <a:noFill/>
        </p:spPr>
        <p:txBody>
          <a:bodyPr wrap="square" lIns="91440" tIns="45720" rIns="91440" bIns="45720" rtlCol="0" anchor="t">
            <a:spAutoFit/>
          </a:bodyPr>
          <a:lstStyle/>
          <a:p>
            <a:pPr algn="ctr"/>
            <a:r>
              <a:rPr lang="en-US" sz="3200">
                <a:solidFill>
                  <a:srgbClr val="002060"/>
                </a:solidFill>
                <a:effectLst>
                  <a:outerShdw blurRad="38100" dist="38100" dir="2700000" algn="tl">
                    <a:srgbClr val="000000">
                      <a:alpha val="43137"/>
                    </a:srgbClr>
                  </a:outerShdw>
                </a:effectLst>
              </a:rPr>
              <a:t>LMTA 2026 Transportation Conference</a:t>
            </a:r>
          </a:p>
        </p:txBody>
      </p:sp>
      <p:pic>
        <p:nvPicPr>
          <p:cNvPr id="9" name="Picture 8" descr="&lt;strong&gt;Louisiana&lt;/strong&gt; &lt;strong&gt;State&lt;/strong&gt; &lt;strong&gt;Police&lt;/strong&gt;"/>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20843" y="5786843"/>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Rectangle 9"/>
          <p:cNvSpPr/>
          <p:nvPr/>
        </p:nvSpPr>
        <p:spPr>
          <a:xfrm>
            <a:off x="4408893" y="5155951"/>
            <a:ext cx="3452547" cy="369332"/>
          </a:xfrm>
          <a:prstGeom prst="rect">
            <a:avLst/>
          </a:prstGeom>
        </p:spPr>
        <p:txBody>
          <a:bodyPr wrap="none">
            <a:spAutoFit/>
          </a:bodyPr>
          <a:lstStyle/>
          <a:p>
            <a:pPr lvl="0" algn="ctr"/>
            <a:r>
              <a:rPr lang="en-US">
                <a:solidFill>
                  <a:srgbClr val="002060"/>
                </a:solidFill>
                <a:effectLst>
                  <a:outerShdw blurRad="38100" dist="38100" dir="2700000" algn="tl">
                    <a:srgbClr val="000000">
                      <a:alpha val="43137"/>
                    </a:srgbClr>
                  </a:outerShdw>
                </a:effectLst>
              </a:rPr>
              <a:t>Captain Bert Dabadie, Commander</a:t>
            </a:r>
          </a:p>
        </p:txBody>
      </p:sp>
      <p:sp>
        <p:nvSpPr>
          <p:cNvPr id="11" name="Parallelogram 10"/>
          <p:cNvSpPr/>
          <p:nvPr/>
        </p:nvSpPr>
        <p:spPr>
          <a:xfrm>
            <a:off x="4946475" y="6239710"/>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Parallelogram 11"/>
          <p:cNvSpPr/>
          <p:nvPr/>
        </p:nvSpPr>
        <p:spPr>
          <a:xfrm>
            <a:off x="4881161" y="6500967"/>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8294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lt;strong&gt;Louisiana&lt;/strong&gt; &lt;strong&gt;State&lt;/strong&gt; &lt;strong&gt;Police&lt;/strong&gt;"/>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Parallelogram 8"/>
          <p:cNvSpPr/>
          <p:nvPr/>
        </p:nvSpPr>
        <p:spPr>
          <a:xfrm>
            <a:off x="1240973" y="378821"/>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p:cNvSpPr/>
          <p:nvPr/>
        </p:nvSpPr>
        <p:spPr>
          <a:xfrm>
            <a:off x="1306287" y="117564"/>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arallelogram 10"/>
          <p:cNvSpPr/>
          <p:nvPr/>
        </p:nvSpPr>
        <p:spPr>
          <a:xfrm>
            <a:off x="4881161" y="6500967"/>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Parallelogram 11"/>
          <p:cNvSpPr/>
          <p:nvPr/>
        </p:nvSpPr>
        <p:spPr>
          <a:xfrm>
            <a:off x="4946475" y="6239710"/>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lt;strong&gt;Louisiana&lt;/strong&gt; &lt;strong&gt;State&lt;/strong&gt; &lt;strong&gt;Police&lt;/strong&gt;"/>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20843" y="5786843"/>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TextBox 7"/>
          <p:cNvSpPr txBox="1"/>
          <p:nvPr/>
        </p:nvSpPr>
        <p:spPr>
          <a:xfrm>
            <a:off x="1050569" y="738133"/>
            <a:ext cx="10605852" cy="769441"/>
          </a:xfrm>
          <a:prstGeom prst="rect">
            <a:avLst/>
          </a:prstGeom>
          <a:noFill/>
        </p:spPr>
        <p:txBody>
          <a:bodyPr wrap="square" rtlCol="0">
            <a:spAutoFit/>
          </a:bodyPr>
          <a:lstStyle/>
          <a:p>
            <a:pPr algn="ctr"/>
            <a:r>
              <a:rPr lang="en-US" sz="4400" b="1">
                <a:solidFill>
                  <a:srgbClr val="002060"/>
                </a:solidFill>
                <a:effectLst>
                  <a:outerShdw blurRad="38100" dist="38100" dir="2700000" algn="tl">
                    <a:srgbClr val="000000">
                      <a:alpha val="43137"/>
                    </a:srgbClr>
                  </a:outerShdw>
                </a:effectLst>
              </a:rPr>
              <a:t>Mission/Goal Statement</a:t>
            </a:r>
            <a:endParaRPr lang="en-US" sz="1600" b="1">
              <a:solidFill>
                <a:srgbClr val="002060"/>
              </a:solidFill>
              <a:effectLst>
                <a:outerShdw blurRad="38100" dist="38100" dir="2700000" algn="tl">
                  <a:srgbClr val="000000">
                    <a:alpha val="43137"/>
                  </a:srgbClr>
                </a:outerShdw>
              </a:effectLst>
            </a:endParaRPr>
          </a:p>
        </p:txBody>
      </p:sp>
      <p:graphicFrame>
        <p:nvGraphicFramePr>
          <p:cNvPr id="17" name="Diagram 16"/>
          <p:cNvGraphicFramePr/>
          <p:nvPr>
            <p:extLst>
              <p:ext uri="{D42A27DB-BD31-4B8C-83A1-F6EECF244321}">
                <p14:modId xmlns:p14="http://schemas.microsoft.com/office/powerpoint/2010/main" val="2294112739"/>
              </p:ext>
            </p:extLst>
          </p:nvPr>
        </p:nvGraphicFramePr>
        <p:xfrm>
          <a:off x="1102821" y="1507574"/>
          <a:ext cx="9706696" cy="45569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422402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lt;strong&gt;Louisiana&lt;/strong&gt; &lt;strong&gt;State&lt;/strong&gt; &lt;strong&gt;Police&lt;/strong&gt;"/>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Parallelogram 8"/>
          <p:cNvSpPr/>
          <p:nvPr/>
        </p:nvSpPr>
        <p:spPr>
          <a:xfrm>
            <a:off x="1240973" y="378821"/>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p:cNvSpPr/>
          <p:nvPr/>
        </p:nvSpPr>
        <p:spPr>
          <a:xfrm>
            <a:off x="1306287" y="117564"/>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arallelogram 10"/>
          <p:cNvSpPr/>
          <p:nvPr/>
        </p:nvSpPr>
        <p:spPr>
          <a:xfrm>
            <a:off x="4881161" y="6500967"/>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Parallelogram 11"/>
          <p:cNvSpPr/>
          <p:nvPr/>
        </p:nvSpPr>
        <p:spPr>
          <a:xfrm>
            <a:off x="4946475" y="6239710"/>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lt;strong&gt;Louisiana&lt;/strong&gt; &lt;strong&gt;State&lt;/strong&gt; &lt;strong&gt;Police&lt;/strong&gt;"/>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20843" y="5786843"/>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TextBox 7"/>
          <p:cNvSpPr txBox="1"/>
          <p:nvPr/>
        </p:nvSpPr>
        <p:spPr>
          <a:xfrm>
            <a:off x="1050569" y="738133"/>
            <a:ext cx="10605852" cy="769441"/>
          </a:xfrm>
          <a:prstGeom prst="rect">
            <a:avLst/>
          </a:prstGeom>
          <a:noFill/>
        </p:spPr>
        <p:txBody>
          <a:bodyPr wrap="square" lIns="91440" tIns="45720" rIns="91440" bIns="45720" rtlCol="0" anchor="t">
            <a:spAutoFit/>
          </a:bodyPr>
          <a:lstStyle/>
          <a:p>
            <a:pPr algn="ctr"/>
            <a:r>
              <a:rPr lang="en-US" sz="4400" b="1">
                <a:solidFill>
                  <a:srgbClr val="002060"/>
                </a:solidFill>
                <a:effectLst>
                  <a:outerShdw blurRad="38100" dist="38100" dir="2700000" algn="tl">
                    <a:srgbClr val="000000">
                      <a:alpha val="43137"/>
                    </a:srgbClr>
                  </a:outerShdw>
                </a:effectLst>
              </a:rPr>
              <a:t>Goals for 2026 / Plan for Success</a:t>
            </a:r>
            <a:endParaRPr lang="en-US" sz="1600" b="1">
              <a:solidFill>
                <a:srgbClr val="002060"/>
              </a:solidFill>
              <a:effectLst>
                <a:outerShdw blurRad="38100" dist="38100" dir="2700000" algn="tl">
                  <a:srgbClr val="000000">
                    <a:alpha val="43137"/>
                  </a:srgbClr>
                </a:outerShdw>
              </a:effectLst>
            </a:endParaRPr>
          </a:p>
        </p:txBody>
      </p:sp>
      <p:sp>
        <p:nvSpPr>
          <p:cNvPr id="14" name="TextBox 13"/>
          <p:cNvSpPr txBox="1"/>
          <p:nvPr/>
        </p:nvSpPr>
        <p:spPr>
          <a:xfrm>
            <a:off x="208044" y="1733711"/>
            <a:ext cx="11788915" cy="4893647"/>
          </a:xfrm>
          <a:prstGeom prst="rect">
            <a:avLst/>
          </a:prstGeom>
          <a:noFill/>
        </p:spPr>
        <p:txBody>
          <a:bodyPr wrap="square" lIns="91440" tIns="45720" rIns="91440" bIns="45720" rtlCol="0" anchor="t">
            <a:spAutoFit/>
          </a:bodyPr>
          <a:lstStyle/>
          <a:p>
            <a:pPr marL="285750" indent="-285750" algn="just">
              <a:buFont typeface="Arial" panose="020B0604020202020204" pitchFamily="34" charset="0"/>
              <a:buChar char="•"/>
            </a:pPr>
            <a:r>
              <a:rPr lang="en-US" sz="2400">
                <a:solidFill>
                  <a:srgbClr val="002060"/>
                </a:solidFill>
                <a:effectLst>
                  <a:outerShdw blurRad="38100" dist="38100" dir="2700000" algn="tl">
                    <a:srgbClr val="000000">
                      <a:alpha val="43137"/>
                    </a:srgbClr>
                  </a:outerShdw>
                </a:effectLst>
              </a:rPr>
              <a:t>Reduction in CMV fatal and injury crashes</a:t>
            </a:r>
            <a:endParaRPr lang="en-US" sz="2400">
              <a:solidFill>
                <a:srgbClr val="002060"/>
              </a:solidFill>
              <a:effectLst>
                <a:outerShdw blurRad="38100" dist="38100" dir="2700000" algn="tl">
                  <a:srgbClr val="000000">
                    <a:alpha val="43137"/>
                  </a:srgbClr>
                </a:outerShdw>
              </a:effectLst>
              <a:ea typeface="Calibri"/>
              <a:cs typeface="Calibri"/>
            </a:endParaRPr>
          </a:p>
          <a:p>
            <a:pPr marL="285750" indent="-285750" algn="just">
              <a:buFont typeface="Arial" panose="020B0604020202020204" pitchFamily="34" charset="0"/>
              <a:buChar char="•"/>
            </a:pPr>
            <a:r>
              <a:rPr lang="en-US" sz="2400">
                <a:solidFill>
                  <a:srgbClr val="002060"/>
                </a:solidFill>
                <a:effectLst>
                  <a:outerShdw blurRad="38100" dist="38100" dir="2700000" algn="tl">
                    <a:srgbClr val="000000">
                      <a:alpha val="43137"/>
                    </a:srgbClr>
                  </a:outerShdw>
                </a:effectLst>
              </a:rPr>
              <a:t>Continue our Human Trafficking and Traffic Enforcement Initiatives</a:t>
            </a:r>
            <a:endParaRPr lang="en-US" sz="2400">
              <a:solidFill>
                <a:srgbClr val="002060"/>
              </a:solidFill>
              <a:effectLst>
                <a:outerShdw blurRad="38100" dist="38100" dir="2700000" algn="tl">
                  <a:srgbClr val="000000">
                    <a:alpha val="43137"/>
                  </a:srgbClr>
                </a:outerShdw>
              </a:effectLst>
              <a:ea typeface="Calibri"/>
              <a:cs typeface="Calibri"/>
            </a:endParaRPr>
          </a:p>
          <a:p>
            <a:pPr marL="742950" lvl="1" indent="-285750" algn="just">
              <a:buFont typeface="Arial" panose="020B0604020202020204" pitchFamily="34" charset="0"/>
              <a:buChar char="•"/>
            </a:pPr>
            <a:r>
              <a:rPr lang="en-US" sz="2400">
                <a:solidFill>
                  <a:srgbClr val="002060"/>
                </a:solidFill>
                <a:effectLst>
                  <a:outerShdw blurRad="38100" dist="38100" dir="2700000" algn="tl">
                    <a:srgbClr val="000000">
                      <a:alpha val="43137"/>
                    </a:srgbClr>
                  </a:outerShdw>
                </a:effectLst>
              </a:rPr>
              <a:t>Reduction in personal vehicles operating dangerously around your CMVs (enforcement focusing on non-commercial vehicles, i.e. “</a:t>
            </a:r>
            <a:r>
              <a:rPr lang="en-US" sz="2400" u="sng">
                <a:solidFill>
                  <a:srgbClr val="002060"/>
                </a:solidFill>
                <a:effectLst>
                  <a:outerShdw blurRad="38100" dist="38100" dir="2700000" algn="tl">
                    <a:srgbClr val="000000">
                      <a:alpha val="43137"/>
                    </a:srgbClr>
                  </a:outerShdw>
                </a:effectLst>
              </a:rPr>
              <a:t>small cars brake-checking CMVs</a:t>
            </a:r>
            <a:r>
              <a:rPr lang="en-US" sz="2400">
                <a:solidFill>
                  <a:srgbClr val="002060"/>
                </a:solidFill>
                <a:effectLst>
                  <a:outerShdw blurRad="38100" dist="38100" dir="2700000" algn="tl">
                    <a:srgbClr val="000000">
                      <a:alpha val="43137"/>
                    </a:srgbClr>
                  </a:outerShdw>
                </a:effectLst>
              </a:rPr>
              <a:t>”)</a:t>
            </a:r>
            <a:endParaRPr lang="en-US" sz="2400">
              <a:solidFill>
                <a:srgbClr val="002060"/>
              </a:solidFill>
              <a:effectLst>
                <a:outerShdw blurRad="38100" dist="38100" dir="2700000" algn="tl">
                  <a:srgbClr val="000000">
                    <a:alpha val="43137"/>
                  </a:srgbClr>
                </a:outerShdw>
              </a:effectLst>
              <a:ea typeface="Calibri"/>
              <a:cs typeface="Calibri"/>
            </a:endParaRPr>
          </a:p>
          <a:p>
            <a:pPr marL="285750" indent="-285750" algn="just">
              <a:buFont typeface="Arial" panose="020B0604020202020204" pitchFamily="34" charset="0"/>
              <a:buChar char="•"/>
            </a:pPr>
            <a:r>
              <a:rPr lang="en-US" sz="2400">
                <a:solidFill>
                  <a:srgbClr val="002060"/>
                </a:solidFill>
                <a:effectLst>
                  <a:outerShdw blurRad="38100" dist="38100" dir="2700000" algn="tl">
                    <a:srgbClr val="000000">
                      <a:alpha val="43137"/>
                    </a:srgbClr>
                  </a:outerShdw>
                </a:effectLst>
              </a:rPr>
              <a:t>Increased educational initiatives through safety talks, informational videos, and correspondence with industry officials (EDUCATION </a:t>
            </a:r>
            <a:r>
              <a:rPr lang="en-US" sz="2400" u="sng">
                <a:solidFill>
                  <a:srgbClr val="002060"/>
                </a:solidFill>
                <a:effectLst>
                  <a:outerShdw blurRad="38100" dist="38100" dir="2700000" algn="tl">
                    <a:srgbClr val="000000">
                      <a:alpha val="43137"/>
                    </a:srgbClr>
                  </a:outerShdw>
                </a:effectLst>
              </a:rPr>
              <a:t>with</a:t>
            </a:r>
            <a:r>
              <a:rPr lang="en-US" sz="2400">
                <a:solidFill>
                  <a:srgbClr val="002060"/>
                </a:solidFill>
                <a:effectLst>
                  <a:outerShdw blurRad="38100" dist="38100" dir="2700000" algn="tl">
                    <a:srgbClr val="000000">
                      <a:alpha val="43137"/>
                    </a:srgbClr>
                  </a:outerShdw>
                </a:effectLst>
              </a:rPr>
              <a:t> ENFORCEMENT)</a:t>
            </a:r>
            <a:endParaRPr lang="en-US" sz="2400">
              <a:solidFill>
                <a:srgbClr val="002060"/>
              </a:solidFill>
              <a:effectLst>
                <a:outerShdw blurRad="38100" dist="38100" dir="2700000" algn="tl">
                  <a:srgbClr val="000000">
                    <a:alpha val="43137"/>
                  </a:srgbClr>
                </a:outerShdw>
              </a:effectLst>
              <a:ea typeface="Calibri"/>
              <a:cs typeface="Calibri"/>
            </a:endParaRPr>
          </a:p>
          <a:p>
            <a:pPr marL="285750" indent="-285750" algn="just">
              <a:buFont typeface="Arial" panose="020B0604020202020204" pitchFamily="34" charset="0"/>
              <a:buChar char="•"/>
            </a:pPr>
            <a:r>
              <a:rPr lang="en-US" sz="2400">
                <a:solidFill>
                  <a:srgbClr val="002060"/>
                </a:solidFill>
                <a:effectLst>
                  <a:outerShdw blurRad="38100" dist="38100" dir="2700000" algn="tl">
                    <a:srgbClr val="000000">
                      <a:alpha val="43137"/>
                    </a:srgbClr>
                  </a:outerShdw>
                </a:effectLst>
              </a:rPr>
              <a:t>Ensuring an open line of communication with regional supervisors/offices</a:t>
            </a:r>
            <a:endParaRPr lang="en-US" sz="2400">
              <a:solidFill>
                <a:srgbClr val="002060"/>
              </a:solidFill>
              <a:effectLst>
                <a:outerShdw blurRad="38100" dist="38100" dir="2700000" algn="tl">
                  <a:srgbClr val="000000">
                    <a:alpha val="43137"/>
                  </a:srgbClr>
                </a:outerShdw>
              </a:effectLst>
              <a:ea typeface="Calibri"/>
              <a:cs typeface="Calibri"/>
            </a:endParaRPr>
          </a:p>
          <a:p>
            <a:pPr marL="742950" lvl="1" indent="-285750" algn="just">
              <a:buFont typeface="Arial" panose="020B0604020202020204" pitchFamily="34" charset="0"/>
              <a:buChar char="•"/>
            </a:pPr>
            <a:r>
              <a:rPr lang="en-US" sz="2400">
                <a:solidFill>
                  <a:srgbClr val="002060"/>
                </a:solidFill>
                <a:effectLst>
                  <a:outerShdw blurRad="38100" dist="38100" dir="2700000" algn="tl">
                    <a:srgbClr val="000000">
                      <a:alpha val="43137"/>
                    </a:srgbClr>
                  </a:outerShdw>
                </a:effectLst>
              </a:rPr>
              <a:t>Region 1 (Troops A, B, L)</a:t>
            </a:r>
            <a:endParaRPr lang="en-US" sz="2400">
              <a:solidFill>
                <a:srgbClr val="002060"/>
              </a:solidFill>
              <a:effectLst>
                <a:outerShdw blurRad="38100" dist="38100" dir="2700000" algn="tl">
                  <a:srgbClr val="000000">
                    <a:alpha val="43137"/>
                  </a:srgbClr>
                </a:outerShdw>
              </a:effectLst>
              <a:ea typeface="Calibri"/>
              <a:cs typeface="Calibri"/>
            </a:endParaRPr>
          </a:p>
          <a:p>
            <a:pPr marL="742950" lvl="1" indent="-285750" algn="just">
              <a:buFont typeface="Arial" panose="020B0604020202020204" pitchFamily="34" charset="0"/>
              <a:buChar char="•"/>
            </a:pPr>
            <a:r>
              <a:rPr lang="en-US" sz="2400">
                <a:solidFill>
                  <a:srgbClr val="002060"/>
                </a:solidFill>
                <a:effectLst>
                  <a:outerShdw blurRad="38100" dist="38100" dir="2700000" algn="tl">
                    <a:srgbClr val="000000">
                      <a:alpha val="43137"/>
                    </a:srgbClr>
                  </a:outerShdw>
                </a:effectLst>
              </a:rPr>
              <a:t>Region 2 (Troops C, D, I)</a:t>
            </a:r>
            <a:endParaRPr lang="en-US" sz="2400">
              <a:solidFill>
                <a:srgbClr val="002060"/>
              </a:solidFill>
              <a:effectLst>
                <a:outerShdw blurRad="38100" dist="38100" dir="2700000" algn="tl">
                  <a:srgbClr val="000000">
                    <a:alpha val="43137"/>
                  </a:srgbClr>
                </a:outerShdw>
              </a:effectLst>
              <a:ea typeface="Calibri"/>
              <a:cs typeface="Calibri"/>
            </a:endParaRPr>
          </a:p>
          <a:p>
            <a:pPr marL="742950" lvl="1" indent="-285750" algn="just">
              <a:buFont typeface="Arial" panose="020B0604020202020204" pitchFamily="34" charset="0"/>
              <a:buChar char="•"/>
            </a:pPr>
            <a:r>
              <a:rPr lang="en-US" sz="2400">
                <a:solidFill>
                  <a:srgbClr val="002060"/>
                </a:solidFill>
                <a:effectLst>
                  <a:outerShdw blurRad="38100" dist="38100" dir="2700000" algn="tl">
                    <a:srgbClr val="000000">
                      <a:alpha val="43137"/>
                    </a:srgbClr>
                  </a:outerShdw>
                </a:effectLst>
              </a:rPr>
              <a:t>Region 3 (Troops E, F, G)</a:t>
            </a:r>
            <a:endParaRPr lang="en-US" sz="2400">
              <a:solidFill>
                <a:srgbClr val="002060"/>
              </a:solidFill>
              <a:effectLst>
                <a:outerShdw blurRad="38100" dist="38100" dir="2700000" algn="tl">
                  <a:srgbClr val="000000">
                    <a:alpha val="43137"/>
                  </a:srgbClr>
                </a:outerShdw>
              </a:effectLst>
              <a:ea typeface="Calibri"/>
              <a:cs typeface="Calibri"/>
            </a:endParaRPr>
          </a:p>
          <a:p>
            <a:pPr marL="285750" indent="-285750" algn="just">
              <a:buFont typeface="Arial" panose="020B0604020202020204" pitchFamily="34" charset="0"/>
              <a:buChar char="•"/>
            </a:pPr>
            <a:r>
              <a:rPr lang="en-US" sz="2400">
                <a:solidFill>
                  <a:srgbClr val="002060"/>
                </a:solidFill>
                <a:effectLst>
                  <a:outerShdw blurRad="38100" dist="38100" dir="2700000" algn="tl">
                    <a:srgbClr val="000000">
                      <a:alpha val="43137"/>
                    </a:srgbClr>
                  </a:outerShdw>
                </a:effectLst>
              </a:rPr>
              <a:t>If you have a question, </a:t>
            </a:r>
            <a:r>
              <a:rPr lang="en-US" sz="2400" u="sng">
                <a:solidFill>
                  <a:srgbClr val="002060"/>
                </a:solidFill>
                <a:effectLst>
                  <a:outerShdw blurRad="38100" dist="38100" dir="2700000" algn="tl">
                    <a:srgbClr val="000000">
                      <a:alpha val="43137"/>
                    </a:srgbClr>
                  </a:outerShdw>
                </a:effectLst>
              </a:rPr>
              <a:t>call/email us!</a:t>
            </a:r>
            <a:endParaRPr lang="en-US" sz="2400" u="sng">
              <a:solidFill>
                <a:srgbClr val="002060"/>
              </a:solidFill>
              <a:effectLst>
                <a:outerShdw blurRad="38100" dist="38100" dir="2700000" algn="tl">
                  <a:srgbClr val="000000">
                    <a:alpha val="43137"/>
                  </a:srgbClr>
                </a:outerShdw>
              </a:effectLst>
              <a:ea typeface="Calibri"/>
              <a:cs typeface="Calibri"/>
            </a:endParaRPr>
          </a:p>
          <a:p>
            <a:pPr marL="285750" indent="-285750" algn="just">
              <a:buFont typeface="Arial" panose="020B0604020202020204" pitchFamily="34" charset="0"/>
              <a:buChar char="•"/>
            </a:pPr>
            <a:endParaRPr lang="en-US" sz="2400" b="1">
              <a:solidFill>
                <a:srgbClr val="002060"/>
              </a:solidFill>
              <a:effectLst>
                <a:outerShdw blurRad="38100" dist="38100" dir="2700000" algn="tl">
                  <a:srgbClr val="000000">
                    <a:alpha val="43137"/>
                  </a:srgbClr>
                </a:outerShdw>
              </a:effectLst>
            </a:endParaRPr>
          </a:p>
          <a:p>
            <a:endParaRPr lang="en-US" sz="2400">
              <a:solidFill>
                <a:srgbClr val="00206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7376356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lt;strong&gt;Louisiana&lt;/strong&gt; &lt;strong&gt;State&lt;/strong&gt; &lt;strong&gt;Police&lt;/strong&gt;"/>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Parallelogram 8"/>
          <p:cNvSpPr/>
          <p:nvPr/>
        </p:nvSpPr>
        <p:spPr>
          <a:xfrm>
            <a:off x="1240973" y="378821"/>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p:cNvSpPr/>
          <p:nvPr/>
        </p:nvSpPr>
        <p:spPr>
          <a:xfrm>
            <a:off x="1306287" y="117564"/>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arallelogram 10"/>
          <p:cNvSpPr/>
          <p:nvPr/>
        </p:nvSpPr>
        <p:spPr>
          <a:xfrm>
            <a:off x="4881161" y="6500967"/>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Parallelogram 11"/>
          <p:cNvSpPr/>
          <p:nvPr/>
        </p:nvSpPr>
        <p:spPr>
          <a:xfrm>
            <a:off x="4946475" y="6239710"/>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lt;strong&gt;Louisiana&lt;/strong&gt; &lt;strong&gt;State&lt;/strong&gt; &lt;strong&gt;Police&lt;/strong&gt;"/>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20843" y="5786843"/>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TextBox 7"/>
          <p:cNvSpPr txBox="1"/>
          <p:nvPr/>
        </p:nvSpPr>
        <p:spPr>
          <a:xfrm>
            <a:off x="1489166" y="770709"/>
            <a:ext cx="9209314" cy="830997"/>
          </a:xfrm>
          <a:prstGeom prst="rect">
            <a:avLst/>
          </a:prstGeom>
          <a:noFill/>
        </p:spPr>
        <p:txBody>
          <a:bodyPr wrap="square" rtlCol="0">
            <a:spAutoFit/>
          </a:bodyPr>
          <a:lstStyle/>
          <a:p>
            <a:pPr algn="ctr"/>
            <a:r>
              <a:rPr lang="en-US" sz="4800" b="1">
                <a:solidFill>
                  <a:srgbClr val="002060"/>
                </a:solidFill>
                <a:effectLst>
                  <a:outerShdw blurRad="38100" dist="38100" dir="2700000" algn="tl">
                    <a:srgbClr val="000000">
                      <a:alpha val="43137"/>
                    </a:srgbClr>
                  </a:outerShdw>
                </a:effectLst>
              </a:rPr>
              <a:t>Industry Outreach</a:t>
            </a:r>
            <a:endParaRPr lang="en-US" b="1">
              <a:solidFill>
                <a:srgbClr val="002060"/>
              </a:solidFill>
              <a:effectLst>
                <a:outerShdw blurRad="38100" dist="38100" dir="2700000" algn="tl">
                  <a:srgbClr val="000000">
                    <a:alpha val="43137"/>
                  </a:srgbClr>
                </a:outerShdw>
              </a:effectLst>
            </a:endParaRPr>
          </a:p>
        </p:txBody>
      </p:sp>
      <p:graphicFrame>
        <p:nvGraphicFramePr>
          <p:cNvPr id="17" name="Diagram 16"/>
          <p:cNvGraphicFramePr/>
          <p:nvPr>
            <p:extLst>
              <p:ext uri="{D42A27DB-BD31-4B8C-83A1-F6EECF244321}">
                <p14:modId xmlns:p14="http://schemas.microsoft.com/office/powerpoint/2010/main" val="3961239250"/>
              </p:ext>
            </p:extLst>
          </p:nvPr>
        </p:nvGraphicFramePr>
        <p:xfrm>
          <a:off x="1221379" y="1595175"/>
          <a:ext cx="9481458" cy="44693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83209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lt;strong&gt;Louisiana&lt;/strong&gt; &lt;strong&gt;State&lt;/strong&gt; &lt;strong&gt;Police&lt;/strong&gt;"/>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Parallelogram 8"/>
          <p:cNvSpPr/>
          <p:nvPr/>
        </p:nvSpPr>
        <p:spPr>
          <a:xfrm>
            <a:off x="1240973" y="378821"/>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p:cNvSpPr/>
          <p:nvPr/>
        </p:nvSpPr>
        <p:spPr>
          <a:xfrm>
            <a:off x="1306287" y="117564"/>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arallelogram 10"/>
          <p:cNvSpPr/>
          <p:nvPr/>
        </p:nvSpPr>
        <p:spPr>
          <a:xfrm>
            <a:off x="4881161" y="6500967"/>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Parallelogram 11"/>
          <p:cNvSpPr/>
          <p:nvPr/>
        </p:nvSpPr>
        <p:spPr>
          <a:xfrm>
            <a:off x="4946475" y="6239710"/>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lt;strong&gt;Louisiana&lt;/strong&gt; &lt;strong&gt;State&lt;/strong&gt; &lt;strong&gt;Police&lt;/strong&gt;"/>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20843" y="5786843"/>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TextBox 7"/>
          <p:cNvSpPr txBox="1"/>
          <p:nvPr/>
        </p:nvSpPr>
        <p:spPr>
          <a:xfrm>
            <a:off x="6923315" y="379131"/>
            <a:ext cx="4895592" cy="830997"/>
          </a:xfrm>
          <a:prstGeom prst="rect">
            <a:avLst/>
          </a:prstGeom>
          <a:noFill/>
        </p:spPr>
        <p:txBody>
          <a:bodyPr wrap="square" rtlCol="0">
            <a:spAutoFit/>
          </a:bodyPr>
          <a:lstStyle/>
          <a:p>
            <a:pPr algn="ctr"/>
            <a:r>
              <a:rPr lang="en-US" sz="4800" b="1">
                <a:solidFill>
                  <a:srgbClr val="002060"/>
                </a:solidFill>
                <a:effectLst>
                  <a:outerShdw blurRad="38100" dist="38100" dir="2700000" algn="tl">
                    <a:srgbClr val="000000">
                      <a:alpha val="43137"/>
                    </a:srgbClr>
                  </a:outerShdw>
                </a:effectLst>
              </a:rPr>
              <a:t>Industry Outreach</a:t>
            </a:r>
            <a:endParaRPr lang="en-US" b="1">
              <a:solidFill>
                <a:srgbClr val="002060"/>
              </a:solidFill>
              <a:effectLst>
                <a:outerShdw blurRad="38100" dist="38100" dir="2700000" algn="tl">
                  <a:srgbClr val="000000">
                    <a:alpha val="43137"/>
                  </a:srgbClr>
                </a:outerShdw>
              </a:effectLst>
            </a:endParaRPr>
          </a:p>
        </p:txBody>
      </p:sp>
      <p:sp>
        <p:nvSpPr>
          <p:cNvPr id="2" name="AutoShape 2" descr="Maybe a picture of one or more people, standing people and outside the hous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5">
            <a:extLst>
              <a:ext uri="{FF2B5EF4-FFF2-40B4-BE49-F238E27FC236}">
                <a16:creationId xmlns:a16="http://schemas.microsoft.com/office/drawing/2014/main" id="{D00A6AAD-A2C0-DE11-20B0-72AF9A116A2C}"/>
              </a:ext>
            </a:extLst>
          </p:cNvPr>
          <p:cNvPicPr>
            <a:picLocks noChangeAspect="1"/>
          </p:cNvPicPr>
          <p:nvPr/>
        </p:nvPicPr>
        <p:blipFill>
          <a:blip r:embed="rId3"/>
          <a:stretch>
            <a:fillRect/>
          </a:stretch>
        </p:blipFill>
        <p:spPr>
          <a:xfrm>
            <a:off x="1077879" y="1196953"/>
            <a:ext cx="9320867" cy="4884325"/>
          </a:xfrm>
          <a:prstGeom prst="rect">
            <a:avLst/>
          </a:prstGeom>
        </p:spPr>
      </p:pic>
    </p:spTree>
    <p:extLst>
      <p:ext uri="{BB962C8B-B14F-4D97-AF65-F5344CB8AC3E}">
        <p14:creationId xmlns:p14="http://schemas.microsoft.com/office/powerpoint/2010/main" val="18260155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lt;strong&gt;Louisiana&lt;/strong&gt; &lt;strong&gt;State&lt;/strong&gt; &lt;strong&gt;Police&lt;/strong&gt;"/>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Parallelogram 8"/>
          <p:cNvSpPr/>
          <p:nvPr/>
        </p:nvSpPr>
        <p:spPr>
          <a:xfrm>
            <a:off x="1240973" y="378821"/>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p:cNvSpPr/>
          <p:nvPr/>
        </p:nvSpPr>
        <p:spPr>
          <a:xfrm>
            <a:off x="1306287" y="117564"/>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arallelogram 10"/>
          <p:cNvSpPr/>
          <p:nvPr/>
        </p:nvSpPr>
        <p:spPr>
          <a:xfrm>
            <a:off x="4881161" y="6500967"/>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Parallelogram 11"/>
          <p:cNvSpPr/>
          <p:nvPr/>
        </p:nvSpPr>
        <p:spPr>
          <a:xfrm>
            <a:off x="4946475" y="6239710"/>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lt;strong&gt;Louisiana&lt;/strong&gt; &lt;strong&gt;State&lt;/strong&gt; &lt;strong&gt;Police&lt;/strong&gt;"/>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20843" y="5786843"/>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4" name="TextBox 13"/>
          <p:cNvSpPr txBox="1"/>
          <p:nvPr/>
        </p:nvSpPr>
        <p:spPr>
          <a:xfrm>
            <a:off x="762205" y="997688"/>
            <a:ext cx="11062995" cy="646331"/>
          </a:xfrm>
          <a:prstGeom prst="rect">
            <a:avLst/>
          </a:prstGeom>
          <a:noFill/>
        </p:spPr>
        <p:txBody>
          <a:bodyPr wrap="square" rtlCol="0">
            <a:spAutoFit/>
          </a:bodyPr>
          <a:lstStyle/>
          <a:p>
            <a:pPr algn="ctr"/>
            <a:r>
              <a:rPr lang="en-US" sz="3600" b="1">
                <a:solidFill>
                  <a:srgbClr val="002060"/>
                </a:solidFill>
                <a:effectLst>
                  <a:outerShdw blurRad="38100" dist="38100" dir="2700000" algn="tl">
                    <a:srgbClr val="000000">
                      <a:alpha val="43137"/>
                    </a:srgbClr>
                  </a:outerShdw>
                </a:effectLst>
              </a:rPr>
              <a:t>Truckers Against Trafficking</a:t>
            </a:r>
            <a:endParaRPr lang="en-US" sz="1200" b="1">
              <a:solidFill>
                <a:srgbClr val="002060"/>
              </a:solidFill>
              <a:effectLst>
                <a:outerShdw blurRad="38100" dist="38100" dir="2700000" algn="tl">
                  <a:srgbClr val="000000">
                    <a:alpha val="43137"/>
                  </a:srgbClr>
                </a:outerShdw>
              </a:effectLst>
            </a:endParaRPr>
          </a:p>
        </p:txBody>
      </p:sp>
      <p:sp>
        <p:nvSpPr>
          <p:cNvPr id="2" name="TextBox 1"/>
          <p:cNvSpPr txBox="1"/>
          <p:nvPr/>
        </p:nvSpPr>
        <p:spPr>
          <a:xfrm>
            <a:off x="98284" y="2055287"/>
            <a:ext cx="11859208" cy="4031873"/>
          </a:xfrm>
          <a:prstGeom prst="rect">
            <a:avLst/>
          </a:prstGeom>
          <a:noFill/>
        </p:spPr>
        <p:txBody>
          <a:bodyPr wrap="square" lIns="91440" tIns="45720" rIns="91440" bIns="45720" rtlCol="0" anchor="t">
            <a:spAutoFit/>
          </a:bodyPr>
          <a:lstStyle/>
          <a:p>
            <a:r>
              <a:rPr lang="en-US" sz="3200">
                <a:solidFill>
                  <a:srgbClr val="002060"/>
                </a:solidFill>
                <a:effectLst>
                  <a:outerShdw blurRad="38100" dist="38100" dir="2700000" algn="tl">
                    <a:srgbClr val="000000">
                      <a:alpha val="43137"/>
                    </a:srgbClr>
                  </a:outerShdw>
                </a:effectLst>
              </a:rPr>
              <a:t>LSP has partnered with Truckers Against Trafficking (TAT)</a:t>
            </a:r>
            <a:endParaRPr lang="en-US">
              <a:ea typeface="Calibri" panose="020F0502020204030204"/>
              <a:cs typeface="Calibri" panose="020F0502020204030204"/>
            </a:endParaRPr>
          </a:p>
          <a:p>
            <a:pPr marL="285750" indent="-285750">
              <a:buFont typeface="Arial" panose="020B0604020202020204" pitchFamily="34" charset="0"/>
              <a:buChar char="•"/>
            </a:pPr>
            <a:endParaRPr lang="en-US" sz="3200">
              <a:solidFill>
                <a:srgbClr val="002060"/>
              </a:solidFill>
              <a:effectLst>
                <a:outerShdw blurRad="38100" dist="38100" dir="2700000" algn="tl">
                  <a:srgbClr val="000000">
                    <a:alpha val="43137"/>
                  </a:srgbClr>
                </a:outerShdw>
              </a:effectLst>
            </a:endParaRPr>
          </a:p>
          <a:p>
            <a:r>
              <a:rPr lang="en-US" sz="3200">
                <a:solidFill>
                  <a:srgbClr val="002060"/>
                </a:solidFill>
                <a:effectLst>
                  <a:outerShdw blurRad="38100" dist="38100" dir="2700000" algn="tl">
                    <a:srgbClr val="000000">
                      <a:alpha val="43137"/>
                    </a:srgbClr>
                  </a:outerShdw>
                </a:effectLst>
              </a:rPr>
              <a:t>We have included TAT educational material as part of our safety talks and posted educational pamphlets at stationary scales throughout the state. We have also added the TAT contact information to our </a:t>
            </a:r>
            <a:r>
              <a:rPr lang="en-US" sz="3200" err="1">
                <a:solidFill>
                  <a:srgbClr val="002060"/>
                </a:solidFill>
                <a:effectLst>
                  <a:outerShdw blurRad="38100" dist="38100" dir="2700000" algn="tl">
                    <a:srgbClr val="000000">
                      <a:alpha val="43137"/>
                    </a:srgbClr>
                  </a:outerShdw>
                </a:effectLst>
              </a:rPr>
              <a:t>SafeSpect</a:t>
            </a:r>
            <a:r>
              <a:rPr lang="en-US" sz="3200">
                <a:solidFill>
                  <a:srgbClr val="002060"/>
                </a:solidFill>
                <a:effectLst>
                  <a:outerShdw blurRad="38100" dist="38100" dir="2700000" algn="tl">
                    <a:srgbClr val="000000">
                      <a:alpha val="43137"/>
                    </a:srgbClr>
                  </a:outerShdw>
                </a:effectLst>
              </a:rPr>
              <a:t> inspection report and online payment instruction document. These documents are given to every driver after each inspection. </a:t>
            </a:r>
            <a:endParaRPr lang="en-US">
              <a:ea typeface="Calibri" panose="020F0502020204030204"/>
              <a:cs typeface="Calibri" panose="020F0502020204030204"/>
            </a:endParaRPr>
          </a:p>
        </p:txBody>
      </p:sp>
    </p:spTree>
    <p:extLst>
      <p:ext uri="{BB962C8B-B14F-4D97-AF65-F5344CB8AC3E}">
        <p14:creationId xmlns:p14="http://schemas.microsoft.com/office/powerpoint/2010/main" val="9837974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lt;strong&gt;Louisiana&lt;/strong&gt; &lt;strong&gt;State&lt;/strong&gt; &lt;strong&gt;Police&lt;/strong&gt;"/>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Parallelogram 8"/>
          <p:cNvSpPr/>
          <p:nvPr/>
        </p:nvSpPr>
        <p:spPr>
          <a:xfrm>
            <a:off x="1240973" y="378821"/>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p:cNvSpPr/>
          <p:nvPr/>
        </p:nvSpPr>
        <p:spPr>
          <a:xfrm>
            <a:off x="1306287" y="117564"/>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arallelogram 10"/>
          <p:cNvSpPr/>
          <p:nvPr/>
        </p:nvSpPr>
        <p:spPr>
          <a:xfrm>
            <a:off x="4881161" y="6500967"/>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Parallelogram 11"/>
          <p:cNvSpPr/>
          <p:nvPr/>
        </p:nvSpPr>
        <p:spPr>
          <a:xfrm>
            <a:off x="4946475" y="6239710"/>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lt;strong&gt;Louisiana&lt;/strong&gt; &lt;strong&gt;State&lt;/strong&gt; &lt;strong&gt;Police&lt;/strong&gt;"/>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20843" y="5786843"/>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4" name="TextBox 13"/>
          <p:cNvSpPr txBox="1"/>
          <p:nvPr/>
        </p:nvSpPr>
        <p:spPr>
          <a:xfrm>
            <a:off x="762205" y="997688"/>
            <a:ext cx="11062995" cy="646331"/>
          </a:xfrm>
          <a:prstGeom prst="rect">
            <a:avLst/>
          </a:prstGeom>
          <a:noFill/>
        </p:spPr>
        <p:txBody>
          <a:bodyPr wrap="square" rtlCol="0">
            <a:spAutoFit/>
          </a:bodyPr>
          <a:lstStyle/>
          <a:p>
            <a:pPr algn="ctr"/>
            <a:r>
              <a:rPr lang="en-US" sz="3600" b="1">
                <a:solidFill>
                  <a:srgbClr val="002060"/>
                </a:solidFill>
                <a:effectLst>
                  <a:outerShdw blurRad="38100" dist="38100" dir="2700000" algn="tl">
                    <a:srgbClr val="000000">
                      <a:alpha val="43137"/>
                    </a:srgbClr>
                  </a:outerShdw>
                </a:effectLst>
              </a:rPr>
              <a:t>Human Trafficking Initiative</a:t>
            </a:r>
            <a:endParaRPr lang="en-US" sz="1200" b="1">
              <a:solidFill>
                <a:srgbClr val="002060"/>
              </a:solidFill>
              <a:effectLst>
                <a:outerShdw blurRad="38100" dist="38100" dir="2700000" algn="tl">
                  <a:srgbClr val="000000">
                    <a:alpha val="43137"/>
                  </a:srgbClr>
                </a:outerShdw>
              </a:effectLst>
            </a:endParaRPr>
          </a:p>
        </p:txBody>
      </p:sp>
      <p:sp>
        <p:nvSpPr>
          <p:cNvPr id="2" name="TextBox 1"/>
          <p:cNvSpPr txBox="1"/>
          <p:nvPr/>
        </p:nvSpPr>
        <p:spPr>
          <a:xfrm>
            <a:off x="170171" y="1925891"/>
            <a:ext cx="11859208" cy="3539430"/>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US" sz="3200">
                <a:solidFill>
                  <a:srgbClr val="002060"/>
                </a:solidFill>
                <a:effectLst>
                  <a:outerShdw blurRad="38100" dist="38100" dir="2700000" algn="tl">
                    <a:srgbClr val="000000">
                      <a:alpha val="43137"/>
                    </a:srgbClr>
                  </a:outerShdw>
                </a:effectLst>
              </a:rPr>
              <a:t>LSP was awarded a FMCSA high priority grant, for the detection and prevention of human trafficking in commercial motor vehicles.</a:t>
            </a:r>
            <a:endParaRPr lang="en-US" sz="3200">
              <a:solidFill>
                <a:srgbClr val="002060"/>
              </a:solidFill>
              <a:effectLst>
                <a:outerShdw blurRad="38100" dist="38100" dir="2700000" algn="tl">
                  <a:srgbClr val="000000">
                    <a:alpha val="43137"/>
                  </a:srgbClr>
                </a:outerShdw>
              </a:effectLst>
              <a:ea typeface="Calibri"/>
              <a:cs typeface="Calibri"/>
            </a:endParaRPr>
          </a:p>
          <a:p>
            <a:pPr marL="285750" indent="-285750">
              <a:buFont typeface="Arial" panose="020B0604020202020204" pitchFamily="34" charset="0"/>
              <a:buChar char="•"/>
            </a:pPr>
            <a:r>
              <a:rPr lang="en-US" sz="3200">
                <a:solidFill>
                  <a:srgbClr val="002060"/>
                </a:solidFill>
                <a:effectLst>
                  <a:outerShdw blurRad="38100" dist="38100" dir="2700000" algn="tl">
                    <a:srgbClr val="000000">
                      <a:alpha val="43137"/>
                    </a:srgbClr>
                  </a:outerShdw>
                </a:effectLst>
              </a:rPr>
              <a:t>LSP trained with our investigative personnel and other state partners in identifying human trafficking in CMVs</a:t>
            </a:r>
          </a:p>
          <a:p>
            <a:pPr marL="285750" indent="-285750">
              <a:buFont typeface="Arial" panose="020B0604020202020204" pitchFamily="34" charset="0"/>
              <a:buChar char="•"/>
            </a:pPr>
            <a:r>
              <a:rPr lang="en-US" sz="3200">
                <a:solidFill>
                  <a:srgbClr val="002060"/>
                </a:solidFill>
                <a:effectLst>
                  <a:outerShdw blurRad="38100" dist="38100" dir="2700000" algn="tl">
                    <a:srgbClr val="000000">
                      <a:alpha val="43137"/>
                    </a:srgbClr>
                  </a:outerShdw>
                </a:effectLst>
              </a:rPr>
              <a:t>This High Priority Grant expired in 2025, however LSP will still remain focused on recognizing various forms of human trafficking while conducting roadside inspections</a:t>
            </a:r>
          </a:p>
        </p:txBody>
      </p:sp>
    </p:spTree>
    <p:extLst>
      <p:ext uri="{BB962C8B-B14F-4D97-AF65-F5344CB8AC3E}">
        <p14:creationId xmlns:p14="http://schemas.microsoft.com/office/powerpoint/2010/main" val="26429233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lt;strong&gt;Louisiana&lt;/strong&gt; &lt;strong&gt;State&lt;/strong&gt; &lt;strong&gt;Police&lt;/strong&gt;"/>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Parallelogram 8"/>
          <p:cNvSpPr/>
          <p:nvPr/>
        </p:nvSpPr>
        <p:spPr>
          <a:xfrm>
            <a:off x="1240973" y="378821"/>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p:cNvSpPr/>
          <p:nvPr/>
        </p:nvSpPr>
        <p:spPr>
          <a:xfrm>
            <a:off x="1306287" y="117564"/>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arallelogram 10"/>
          <p:cNvSpPr/>
          <p:nvPr/>
        </p:nvSpPr>
        <p:spPr>
          <a:xfrm>
            <a:off x="4881161" y="6500967"/>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Parallelogram 11"/>
          <p:cNvSpPr/>
          <p:nvPr/>
        </p:nvSpPr>
        <p:spPr>
          <a:xfrm>
            <a:off x="4946475" y="6239710"/>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lt;strong&gt;Louisiana&lt;/strong&gt; &lt;strong&gt;State&lt;/strong&gt; &lt;strong&gt;Police&lt;/strong&gt;"/>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20843" y="5786843"/>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4" name="TextBox 13"/>
          <p:cNvSpPr txBox="1"/>
          <p:nvPr/>
        </p:nvSpPr>
        <p:spPr>
          <a:xfrm>
            <a:off x="7210699" y="368794"/>
            <a:ext cx="4746793" cy="1077218"/>
          </a:xfrm>
          <a:prstGeom prst="rect">
            <a:avLst/>
          </a:prstGeom>
          <a:noFill/>
        </p:spPr>
        <p:txBody>
          <a:bodyPr wrap="square" rtlCol="0">
            <a:spAutoFit/>
          </a:bodyPr>
          <a:lstStyle/>
          <a:p>
            <a:pPr algn="ctr"/>
            <a:r>
              <a:rPr lang="en-US" sz="3200" b="1">
                <a:solidFill>
                  <a:srgbClr val="002060"/>
                </a:solidFill>
                <a:effectLst>
                  <a:outerShdw blurRad="38100" dist="38100" dir="2700000" algn="tl">
                    <a:srgbClr val="000000">
                      <a:alpha val="43137"/>
                    </a:srgbClr>
                  </a:outerShdw>
                </a:effectLst>
              </a:rPr>
              <a:t>Truckers Against Trafficking</a:t>
            </a:r>
            <a:endParaRPr lang="en-US" sz="1100" b="1">
              <a:solidFill>
                <a:srgbClr val="002060"/>
              </a:solidFill>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3"/>
          <a:stretch>
            <a:fillRect/>
          </a:stretch>
        </p:blipFill>
        <p:spPr>
          <a:xfrm>
            <a:off x="1415294" y="776879"/>
            <a:ext cx="4326904" cy="5188511"/>
          </a:xfrm>
          <a:prstGeom prst="rect">
            <a:avLst/>
          </a:prstGeom>
        </p:spPr>
      </p:pic>
      <p:sp>
        <p:nvSpPr>
          <p:cNvPr id="6" name="TextBox 5"/>
          <p:cNvSpPr txBox="1"/>
          <p:nvPr/>
        </p:nvSpPr>
        <p:spPr>
          <a:xfrm>
            <a:off x="7637424" y="2098176"/>
            <a:ext cx="3722915" cy="4093428"/>
          </a:xfrm>
          <a:prstGeom prst="rect">
            <a:avLst/>
          </a:prstGeom>
          <a:noFill/>
        </p:spPr>
        <p:txBody>
          <a:bodyPr wrap="square" rtlCol="0">
            <a:spAutoFit/>
          </a:bodyPr>
          <a:lstStyle/>
          <a:p>
            <a:r>
              <a:rPr lang="en-US" sz="2800">
                <a:solidFill>
                  <a:srgbClr val="002060"/>
                </a:solidFill>
                <a:effectLst>
                  <a:outerShdw blurRad="38100" dist="38100" dir="2700000" algn="tl">
                    <a:srgbClr val="000000">
                      <a:alpha val="43137"/>
                    </a:srgbClr>
                  </a:outerShdw>
                </a:effectLst>
              </a:rPr>
              <a:t>This form is issued to CMV drivers on all inspections and eventually reach carrier officials, increasing TAT exposure to those in the commercial trucking industry.</a:t>
            </a:r>
          </a:p>
          <a:p>
            <a:endParaRPr lang="en-US">
              <a:solidFill>
                <a:srgbClr val="002060"/>
              </a:solidFill>
              <a:effectLst>
                <a:outerShdw blurRad="38100" dist="38100" dir="2700000" algn="tl">
                  <a:srgbClr val="000000">
                    <a:alpha val="43137"/>
                  </a:srgbClr>
                </a:outerShdw>
              </a:effectLst>
            </a:endParaRPr>
          </a:p>
          <a:p>
            <a:pPr marL="285750" indent="-285750">
              <a:buFont typeface="Arial" panose="020B0604020202020204" pitchFamily="34" charset="0"/>
              <a:buChar char="•"/>
            </a:pPr>
            <a:endParaRPr lang="en-US">
              <a:solidFill>
                <a:srgbClr val="00206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8469959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28294" y="951019"/>
            <a:ext cx="6901770" cy="811859"/>
          </a:xfrm>
        </p:spPr>
        <p:txBody>
          <a:bodyPr>
            <a:normAutofit fontScale="90000"/>
          </a:bodyPr>
          <a:lstStyle/>
          <a:p>
            <a:pPr lvl="0">
              <a:lnSpc>
                <a:spcPct val="100000"/>
              </a:lnSpc>
              <a:spcBef>
                <a:spcPts val="0"/>
              </a:spcBef>
            </a:pPr>
            <a:r>
              <a:rPr lang="en-US" sz="3600" b="1">
                <a:solidFill>
                  <a:srgbClr val="002060"/>
                </a:solidFill>
                <a:effectLst>
                  <a:outerShdw blurRad="38100" dist="38100" dir="2700000" algn="tl">
                    <a:srgbClr val="000000">
                      <a:alpha val="43137"/>
                    </a:srgbClr>
                  </a:outerShdw>
                </a:effectLst>
                <a:latin typeface="Calibri" panose="020F0502020204030204"/>
                <a:ea typeface="+mn-ea"/>
                <a:cs typeface="+mn-cs"/>
              </a:rPr>
              <a:t>Most Common Roadside Violations!</a:t>
            </a:r>
            <a:br>
              <a:rPr lang="en-US" sz="1200" b="1">
                <a:solidFill>
                  <a:srgbClr val="002060"/>
                </a:solidFill>
                <a:effectLst>
                  <a:outerShdw blurRad="38100" dist="38100" dir="2700000" algn="tl">
                    <a:srgbClr val="000000">
                      <a:alpha val="43137"/>
                    </a:srgbClr>
                  </a:outerShdw>
                </a:effectLst>
                <a:latin typeface="Calibri" panose="020F0502020204030204"/>
                <a:ea typeface="+mn-ea"/>
                <a:cs typeface="+mn-cs"/>
              </a:rPr>
            </a:br>
            <a:endParaRPr lang="en-US"/>
          </a:p>
        </p:txBody>
      </p:sp>
      <p:sp>
        <p:nvSpPr>
          <p:cNvPr id="3" name="Content Placeholder 2"/>
          <p:cNvSpPr>
            <a:spLocks noGrp="1"/>
          </p:cNvSpPr>
          <p:nvPr>
            <p:ph idx="1"/>
          </p:nvPr>
        </p:nvSpPr>
        <p:spPr>
          <a:xfrm>
            <a:off x="246994" y="1717117"/>
            <a:ext cx="5562600" cy="4351338"/>
          </a:xfrm>
        </p:spPr>
        <p:txBody>
          <a:bodyPr>
            <a:normAutofit lnSpcReduction="10000"/>
          </a:bodyPr>
          <a:lstStyle/>
          <a:p>
            <a:r>
              <a:rPr lang="en-US">
                <a:solidFill>
                  <a:srgbClr val="002060"/>
                </a:solidFill>
                <a:effectLst>
                  <a:outerShdw blurRad="38100" dist="38100" dir="2700000" algn="tl">
                    <a:srgbClr val="000000">
                      <a:alpha val="43137"/>
                    </a:srgbClr>
                  </a:outerShdw>
                </a:effectLst>
              </a:rPr>
              <a:t>Weight violations (ensure you know the difference in interstate versus non-interstate weight limits)</a:t>
            </a:r>
          </a:p>
          <a:p>
            <a:pPr lvl="1"/>
            <a:r>
              <a:rPr lang="en-US">
                <a:solidFill>
                  <a:srgbClr val="002060"/>
                </a:solidFill>
                <a:effectLst>
                  <a:outerShdw blurRad="38100" dist="38100" dir="2700000" algn="tl">
                    <a:srgbClr val="000000">
                      <a:alpha val="43137"/>
                    </a:srgbClr>
                  </a:outerShdw>
                </a:effectLst>
              </a:rPr>
              <a:t>If you need a permit, BUY A PERMIT</a:t>
            </a:r>
          </a:p>
          <a:p>
            <a:pPr lvl="1"/>
            <a:r>
              <a:rPr lang="en-US">
                <a:solidFill>
                  <a:srgbClr val="002060"/>
                </a:solidFill>
                <a:effectLst>
                  <a:outerShdw blurRad="38100" dist="38100" dir="2700000" algn="tl">
                    <a:srgbClr val="000000">
                      <a:alpha val="43137"/>
                    </a:srgbClr>
                  </a:outerShdw>
                </a:effectLst>
              </a:rPr>
              <a:t>Choose non-interstate routes for heavier loads</a:t>
            </a:r>
          </a:p>
          <a:p>
            <a:pPr lvl="1"/>
            <a:r>
              <a:rPr lang="en-US">
                <a:solidFill>
                  <a:srgbClr val="002060"/>
                </a:solidFill>
                <a:effectLst>
                  <a:outerShdw blurRad="38100" dist="38100" dir="2700000" algn="tl">
                    <a:srgbClr val="000000">
                      <a:alpha val="43137"/>
                    </a:srgbClr>
                  </a:outerShdw>
                </a:effectLst>
              </a:rPr>
              <a:t>Find and avoid bridges with posted weight limits</a:t>
            </a:r>
          </a:p>
          <a:p>
            <a:pPr lvl="1"/>
            <a:r>
              <a:rPr lang="en-US">
                <a:solidFill>
                  <a:srgbClr val="002060"/>
                </a:solidFill>
                <a:effectLst>
                  <a:outerShdw blurRad="38100" dist="38100" dir="2700000" algn="tl">
                    <a:srgbClr val="000000">
                      <a:alpha val="43137"/>
                    </a:srgbClr>
                  </a:outerShdw>
                </a:effectLst>
              </a:rPr>
              <a:t>Ensure your drivers are remembering to lower the tag (lift) axles</a:t>
            </a:r>
          </a:p>
          <a:p>
            <a:pPr lvl="1"/>
            <a:r>
              <a:rPr lang="en-US">
                <a:solidFill>
                  <a:srgbClr val="002060"/>
                </a:solidFill>
                <a:effectLst>
                  <a:outerShdw blurRad="38100" dist="38100" dir="2700000" algn="tl">
                    <a:srgbClr val="000000">
                      <a:alpha val="43137"/>
                    </a:srgbClr>
                  </a:outerShdw>
                </a:effectLst>
              </a:rPr>
              <a:t>Ensure you aren’t being overloaded at fill sites</a:t>
            </a:r>
          </a:p>
          <a:p>
            <a:endParaRPr lang="en-US"/>
          </a:p>
          <a:p>
            <a:pPr marL="0" indent="0">
              <a:buNone/>
            </a:pPr>
            <a:endParaRPr lang="en-US"/>
          </a:p>
        </p:txBody>
      </p:sp>
      <p:pic>
        <p:nvPicPr>
          <p:cNvPr id="5" name="Picture 4" descr="&lt;strong&gt;Louisiana&lt;/strong&gt; &lt;strong&gt;State&lt;/strong&gt; &lt;strong&gt;Police&lt;/strong&g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Parallelogram 5"/>
          <p:cNvSpPr/>
          <p:nvPr/>
        </p:nvSpPr>
        <p:spPr>
          <a:xfrm>
            <a:off x="1306287" y="117564"/>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Parallelogram 6"/>
          <p:cNvSpPr/>
          <p:nvPr/>
        </p:nvSpPr>
        <p:spPr>
          <a:xfrm>
            <a:off x="1240973" y="378821"/>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arallelogram 7"/>
          <p:cNvSpPr/>
          <p:nvPr/>
        </p:nvSpPr>
        <p:spPr>
          <a:xfrm>
            <a:off x="4946475" y="6239710"/>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Parallelogram 8"/>
          <p:cNvSpPr/>
          <p:nvPr/>
        </p:nvSpPr>
        <p:spPr>
          <a:xfrm>
            <a:off x="4881161" y="6500967"/>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lt;strong&gt;Louisiana&lt;/strong&gt; &lt;strong&gt;State&lt;/strong&gt; &lt;strong&gt;Police&lt;/strong&g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20843" y="5786843"/>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1" name="Content Placeholder 2"/>
          <p:cNvSpPr txBox="1">
            <a:spLocks/>
          </p:cNvSpPr>
          <p:nvPr/>
        </p:nvSpPr>
        <p:spPr>
          <a:xfrm>
            <a:off x="5809594" y="1762878"/>
            <a:ext cx="5562600" cy="4351338"/>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solidFill>
                  <a:srgbClr val="002060"/>
                </a:solidFill>
                <a:effectLst>
                  <a:outerShdw blurRad="38100" dist="38100" dir="2700000" algn="tl">
                    <a:srgbClr val="000000">
                      <a:alpha val="43137"/>
                    </a:srgbClr>
                  </a:outerShdw>
                </a:effectLst>
              </a:rPr>
              <a:t>FMCSA violations</a:t>
            </a:r>
          </a:p>
          <a:p>
            <a:pPr marL="914400" lvl="1" indent="-457200">
              <a:buAutoNum type="arabicPeriod"/>
            </a:pPr>
            <a:r>
              <a:rPr lang="en-US">
                <a:solidFill>
                  <a:srgbClr val="002060"/>
                </a:solidFill>
                <a:effectLst>
                  <a:outerShdw blurRad="38100" dist="38100" dir="2700000" algn="tl">
                    <a:srgbClr val="000000">
                      <a:alpha val="43137"/>
                    </a:srgbClr>
                  </a:outerShdw>
                </a:effectLst>
              </a:rPr>
              <a:t>Proof of inspection</a:t>
            </a:r>
            <a:endParaRPr lang="en-US">
              <a:solidFill>
                <a:srgbClr val="002060"/>
              </a:solidFill>
              <a:effectLst>
                <a:outerShdw blurRad="38100" dist="38100" dir="2700000" algn="tl">
                  <a:srgbClr val="000000">
                    <a:alpha val="43137"/>
                  </a:srgbClr>
                </a:outerShdw>
              </a:effectLst>
              <a:ea typeface="Calibri" panose="020F0502020204030204"/>
              <a:cs typeface="Calibri" panose="020F0502020204030204"/>
            </a:endParaRPr>
          </a:p>
          <a:p>
            <a:pPr marL="914400" lvl="1" indent="-457200">
              <a:buAutoNum type="arabicPeriod"/>
            </a:pPr>
            <a:r>
              <a:rPr lang="en-US">
                <a:solidFill>
                  <a:srgbClr val="002060"/>
                </a:solidFill>
                <a:effectLst>
                  <a:outerShdw blurRad="38100" dist="38100" dir="2700000" algn="tl">
                    <a:srgbClr val="000000">
                      <a:alpha val="43137"/>
                    </a:srgbClr>
                  </a:outerShdw>
                </a:effectLst>
                <a:ea typeface="Calibri" panose="020F0502020204030204"/>
                <a:cs typeface="Calibri" panose="020F0502020204030204"/>
              </a:rPr>
              <a:t>Parking without emergency flashers/triangles, no parking zone (typically on interstate)</a:t>
            </a:r>
          </a:p>
          <a:p>
            <a:pPr marL="914400" lvl="1" indent="-457200">
              <a:buAutoNum type="arabicPeriod"/>
            </a:pPr>
            <a:r>
              <a:rPr lang="en-US">
                <a:solidFill>
                  <a:srgbClr val="002060"/>
                </a:solidFill>
                <a:effectLst>
                  <a:outerShdw blurRad="38100" dist="38100" dir="2700000" algn="tl">
                    <a:srgbClr val="000000">
                      <a:alpha val="43137"/>
                    </a:srgbClr>
                  </a:outerShdw>
                </a:effectLst>
                <a:ea typeface="Calibri" panose="020F0502020204030204"/>
                <a:cs typeface="Calibri" panose="020F0502020204030204"/>
              </a:rPr>
              <a:t>Brakes out of adjustment</a:t>
            </a:r>
          </a:p>
          <a:p>
            <a:pPr marL="914400" lvl="1" indent="-457200">
              <a:buAutoNum type="arabicPeriod"/>
            </a:pPr>
            <a:r>
              <a:rPr lang="en-US">
                <a:solidFill>
                  <a:srgbClr val="002060"/>
                </a:solidFill>
                <a:effectLst>
                  <a:outerShdw blurRad="38100" dist="38100" dir="2700000" algn="tl">
                    <a:srgbClr val="000000">
                      <a:alpha val="43137"/>
                    </a:srgbClr>
                  </a:outerShdw>
                </a:effectLst>
                <a:ea typeface="Calibri" panose="020F0502020204030204"/>
                <a:cs typeface="Calibri" panose="020F0502020204030204"/>
              </a:rPr>
              <a:t>Weight Violations</a:t>
            </a:r>
          </a:p>
          <a:p>
            <a:pPr marL="914400" lvl="1" indent="-457200">
              <a:buAutoNum type="arabicPeriod"/>
            </a:pPr>
            <a:r>
              <a:rPr lang="en-US">
                <a:solidFill>
                  <a:srgbClr val="002060"/>
                </a:solidFill>
                <a:effectLst>
                  <a:outerShdw blurRad="38100" dist="38100" dir="2700000" algn="tl">
                    <a:srgbClr val="000000">
                      <a:alpha val="43137"/>
                    </a:srgbClr>
                  </a:outerShdw>
                </a:effectLst>
                <a:ea typeface="Calibri" panose="020F0502020204030204"/>
                <a:cs typeface="Calibri" panose="020F0502020204030204"/>
              </a:rPr>
              <a:t>Seatbelt</a:t>
            </a:r>
          </a:p>
          <a:p>
            <a:pPr marL="914400" lvl="1" indent="-457200">
              <a:buAutoNum type="arabicPeriod"/>
            </a:pPr>
            <a:r>
              <a:rPr lang="en-US">
                <a:solidFill>
                  <a:srgbClr val="002060"/>
                </a:solidFill>
                <a:effectLst>
                  <a:outerShdw blurRad="38100" dist="38100" dir="2700000" algn="tl">
                    <a:srgbClr val="000000">
                      <a:alpha val="43137"/>
                    </a:srgbClr>
                  </a:outerShdw>
                </a:effectLst>
                <a:ea typeface="Calibri" panose="020F0502020204030204"/>
                <a:cs typeface="Calibri" panose="020F0502020204030204"/>
              </a:rPr>
              <a:t>Failing to certify ELD/logbook</a:t>
            </a:r>
          </a:p>
          <a:p>
            <a:pPr marL="914400" lvl="1" indent="-457200">
              <a:buAutoNum type="arabicPeriod"/>
            </a:pPr>
            <a:r>
              <a:rPr lang="en-US">
                <a:solidFill>
                  <a:srgbClr val="002060"/>
                </a:solidFill>
                <a:effectLst>
                  <a:outerShdw blurRad="38100" dist="38100" dir="2700000" algn="tl">
                    <a:srgbClr val="000000">
                      <a:alpha val="43137"/>
                    </a:srgbClr>
                  </a:outerShdw>
                </a:effectLst>
                <a:ea typeface="Calibri" panose="020F0502020204030204"/>
                <a:cs typeface="Calibri" panose="020F0502020204030204"/>
              </a:rPr>
              <a:t>Mud flaps</a:t>
            </a:r>
          </a:p>
          <a:p>
            <a:pPr marL="914400" lvl="1" indent="-457200">
              <a:buAutoNum type="arabicPeriod"/>
            </a:pPr>
            <a:r>
              <a:rPr lang="en-US">
                <a:solidFill>
                  <a:srgbClr val="002060"/>
                </a:solidFill>
                <a:effectLst>
                  <a:outerShdw blurRad="38100" dist="38100" dir="2700000" algn="tl">
                    <a:srgbClr val="000000">
                      <a:alpha val="43137"/>
                    </a:srgbClr>
                  </a:outerShdw>
                </a:effectLst>
                <a:ea typeface="Calibri" panose="020F0502020204030204"/>
                <a:cs typeface="Calibri" panose="020F0502020204030204"/>
              </a:rPr>
              <a:t>False record of duty status</a:t>
            </a:r>
          </a:p>
          <a:p>
            <a:endParaRPr lang="en-US">
              <a:ea typeface="Calibri" panose="020F0502020204030204"/>
              <a:cs typeface="Calibri" panose="020F0502020204030204"/>
            </a:endParaRPr>
          </a:p>
          <a:p>
            <a:endParaRPr lang="en-US">
              <a:ea typeface="Calibri" panose="020F0502020204030204"/>
              <a:cs typeface="Calibri" panose="020F0502020204030204"/>
            </a:endParaRPr>
          </a:p>
        </p:txBody>
      </p:sp>
    </p:spTree>
    <p:extLst>
      <p:ext uri="{BB962C8B-B14F-4D97-AF65-F5344CB8AC3E}">
        <p14:creationId xmlns:p14="http://schemas.microsoft.com/office/powerpoint/2010/main" val="25979182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lt;strong&gt;Louisiana&lt;/strong&gt; &lt;strong&gt;State&lt;/strong&gt; &lt;strong&gt;Police&lt;/strong&gt;"/>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Parallelogram 8"/>
          <p:cNvSpPr/>
          <p:nvPr/>
        </p:nvSpPr>
        <p:spPr>
          <a:xfrm>
            <a:off x="1240973" y="378821"/>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p:cNvSpPr/>
          <p:nvPr/>
        </p:nvSpPr>
        <p:spPr>
          <a:xfrm>
            <a:off x="1306287" y="117564"/>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arallelogram 10"/>
          <p:cNvSpPr/>
          <p:nvPr/>
        </p:nvSpPr>
        <p:spPr>
          <a:xfrm>
            <a:off x="4881161" y="6500967"/>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Parallelogram 11"/>
          <p:cNvSpPr/>
          <p:nvPr/>
        </p:nvSpPr>
        <p:spPr>
          <a:xfrm>
            <a:off x="4946475" y="6239710"/>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lt;strong&gt;Louisiana&lt;/strong&gt; &lt;strong&gt;State&lt;/strong&gt; &lt;strong&gt;Police&lt;/strong&gt;"/>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20843" y="5786843"/>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5" name="TextBox 14"/>
          <p:cNvSpPr txBox="1"/>
          <p:nvPr/>
        </p:nvSpPr>
        <p:spPr>
          <a:xfrm>
            <a:off x="124411" y="1410850"/>
            <a:ext cx="11859208" cy="4524315"/>
          </a:xfrm>
          <a:prstGeom prst="rect">
            <a:avLst/>
          </a:prstGeom>
          <a:noFill/>
        </p:spPr>
        <p:txBody>
          <a:bodyPr wrap="square" rtlCol="0">
            <a:spAutoFit/>
          </a:bodyPr>
          <a:lstStyle/>
          <a:p>
            <a:pPr marL="285750" indent="-285750">
              <a:buFont typeface="Arial" panose="020B0604020202020204" pitchFamily="34" charset="0"/>
              <a:buChar char="•"/>
            </a:pPr>
            <a:endParaRPr lang="en-US" sz="3200">
              <a:solidFill>
                <a:srgbClr val="002060"/>
              </a:solidFill>
              <a:effectLst>
                <a:outerShdw blurRad="38100" dist="38100" dir="2700000" algn="tl">
                  <a:srgbClr val="000000">
                    <a:alpha val="43137"/>
                  </a:srgbClr>
                </a:outerShdw>
              </a:effectLst>
            </a:endParaRPr>
          </a:p>
          <a:p>
            <a:pPr marL="285750" indent="-285750">
              <a:buFont typeface="Arial" panose="020B0604020202020204" pitchFamily="34" charset="0"/>
              <a:buChar char="•"/>
            </a:pPr>
            <a:r>
              <a:rPr lang="en-US" sz="3200">
                <a:solidFill>
                  <a:srgbClr val="002060"/>
                </a:solidFill>
                <a:effectLst>
                  <a:outerShdw blurRad="38100" dist="38100" dir="2700000" algn="tl">
                    <a:srgbClr val="000000">
                      <a:alpha val="43137"/>
                    </a:srgbClr>
                  </a:outerShdw>
                </a:effectLst>
              </a:rPr>
              <a:t>LSP has applied for and was awarded a FMCSA high priority grant, for increased traffic enforcement in commercial motor vehicles on US Highways, State Highways, and the Interstate Systems.</a:t>
            </a:r>
          </a:p>
          <a:p>
            <a:endParaRPr lang="en-US" sz="3200">
              <a:solidFill>
                <a:srgbClr val="002060"/>
              </a:solidFill>
              <a:effectLst>
                <a:outerShdw blurRad="38100" dist="38100" dir="2700000" algn="tl">
                  <a:srgbClr val="000000">
                    <a:alpha val="43137"/>
                  </a:srgbClr>
                </a:outerShdw>
              </a:effectLst>
            </a:endParaRPr>
          </a:p>
          <a:p>
            <a:pPr marL="285750" indent="-285750">
              <a:buFont typeface="Arial" panose="020B0604020202020204" pitchFamily="34" charset="0"/>
              <a:buChar char="•"/>
            </a:pPr>
            <a:r>
              <a:rPr lang="en-US" sz="3200">
                <a:solidFill>
                  <a:srgbClr val="002060"/>
                </a:solidFill>
                <a:effectLst>
                  <a:outerShdw blurRad="38100" dist="38100" dir="2700000" algn="tl">
                    <a:srgbClr val="000000">
                      <a:alpha val="43137"/>
                    </a:srgbClr>
                  </a:outerShdw>
                </a:effectLst>
              </a:rPr>
              <a:t>This will include CMVs less than 26,001 GVWR (single unit box truck) operating in intrastate commerce as well as passenger vehicles operating aggressively near CMVs</a:t>
            </a:r>
          </a:p>
          <a:p>
            <a:endParaRPr lang="en-US" sz="3200">
              <a:solidFill>
                <a:srgbClr val="002060"/>
              </a:solidFill>
              <a:effectLst>
                <a:outerShdw blurRad="38100" dist="38100" dir="2700000" algn="tl">
                  <a:srgbClr val="000000">
                    <a:alpha val="43137"/>
                  </a:srgbClr>
                </a:outerShdw>
              </a:effectLst>
            </a:endParaRPr>
          </a:p>
        </p:txBody>
      </p:sp>
      <p:sp>
        <p:nvSpPr>
          <p:cNvPr id="16" name="TextBox 15"/>
          <p:cNvSpPr txBox="1"/>
          <p:nvPr/>
        </p:nvSpPr>
        <p:spPr>
          <a:xfrm>
            <a:off x="561904" y="849637"/>
            <a:ext cx="11062995" cy="646331"/>
          </a:xfrm>
          <a:prstGeom prst="rect">
            <a:avLst/>
          </a:prstGeom>
          <a:noFill/>
        </p:spPr>
        <p:txBody>
          <a:bodyPr wrap="square" rtlCol="0">
            <a:spAutoFit/>
          </a:bodyPr>
          <a:lstStyle/>
          <a:p>
            <a:pPr algn="ctr"/>
            <a:r>
              <a:rPr lang="en-US" sz="3600" b="1">
                <a:solidFill>
                  <a:srgbClr val="002060"/>
                </a:solidFill>
                <a:effectLst>
                  <a:outerShdw blurRad="38100" dist="38100" dir="2700000" algn="tl">
                    <a:srgbClr val="000000">
                      <a:alpha val="43137"/>
                    </a:srgbClr>
                  </a:outerShdw>
                </a:effectLst>
              </a:rPr>
              <a:t>Traffic Enforcement Initiative</a:t>
            </a:r>
            <a:endParaRPr lang="en-US" sz="1200" b="1">
              <a:solidFill>
                <a:srgbClr val="00206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48957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C74E9-75F3-5A75-FB17-081F2D8AECB1}"/>
            </a:ext>
          </a:extLst>
        </p:cNvPr>
        <p:cNvGrpSpPr/>
        <p:nvPr/>
      </p:nvGrpSpPr>
      <p:grpSpPr>
        <a:xfrm>
          <a:off x="0" y="0"/>
          <a:ext cx="0" cy="0"/>
          <a:chOff x="0" y="0"/>
          <a:chExt cx="0" cy="0"/>
        </a:xfrm>
      </p:grpSpPr>
      <p:pic>
        <p:nvPicPr>
          <p:cNvPr id="4" name="Picture 3" descr="&lt;strong&gt;Louisiana&lt;/strong&gt; &lt;strong&gt;State&lt;/strong&gt; &lt;strong&gt;Police&lt;/strong&gt;">
            <a:extLst>
              <a:ext uri="{FF2B5EF4-FFF2-40B4-BE49-F238E27FC236}">
                <a16:creationId xmlns:a16="http://schemas.microsoft.com/office/drawing/2014/main" id="{2B089B46-D235-0B72-890B-D5BC426E052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Parallelogram 8">
            <a:extLst>
              <a:ext uri="{FF2B5EF4-FFF2-40B4-BE49-F238E27FC236}">
                <a16:creationId xmlns:a16="http://schemas.microsoft.com/office/drawing/2014/main" id="{197BA1F7-74ED-7DF4-8A42-6ABB9705F0FA}"/>
              </a:ext>
            </a:extLst>
          </p:cNvPr>
          <p:cNvSpPr/>
          <p:nvPr/>
        </p:nvSpPr>
        <p:spPr>
          <a:xfrm>
            <a:off x="1240973" y="378821"/>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a:extLst>
              <a:ext uri="{FF2B5EF4-FFF2-40B4-BE49-F238E27FC236}">
                <a16:creationId xmlns:a16="http://schemas.microsoft.com/office/drawing/2014/main" id="{255AFE3E-2876-F186-8C6A-15E02DFCA2EA}"/>
              </a:ext>
            </a:extLst>
          </p:cNvPr>
          <p:cNvSpPr/>
          <p:nvPr/>
        </p:nvSpPr>
        <p:spPr>
          <a:xfrm>
            <a:off x="1306287" y="117564"/>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arallelogram 10">
            <a:extLst>
              <a:ext uri="{FF2B5EF4-FFF2-40B4-BE49-F238E27FC236}">
                <a16:creationId xmlns:a16="http://schemas.microsoft.com/office/drawing/2014/main" id="{5FF336F2-F83A-B9AE-0C8B-94F823B79D30}"/>
              </a:ext>
            </a:extLst>
          </p:cNvPr>
          <p:cNvSpPr/>
          <p:nvPr/>
        </p:nvSpPr>
        <p:spPr>
          <a:xfrm>
            <a:off x="4881161" y="6500967"/>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Parallelogram 11">
            <a:extLst>
              <a:ext uri="{FF2B5EF4-FFF2-40B4-BE49-F238E27FC236}">
                <a16:creationId xmlns:a16="http://schemas.microsoft.com/office/drawing/2014/main" id="{875570F7-D818-F508-2B38-9FCD198226FF}"/>
              </a:ext>
            </a:extLst>
          </p:cNvPr>
          <p:cNvSpPr/>
          <p:nvPr/>
        </p:nvSpPr>
        <p:spPr>
          <a:xfrm>
            <a:off x="4946475" y="6239710"/>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lt;strong&gt;Louisiana&lt;/strong&gt; &lt;strong&gt;State&lt;/strong&gt; &lt;strong&gt;Police&lt;/strong&gt;">
            <a:extLst>
              <a:ext uri="{FF2B5EF4-FFF2-40B4-BE49-F238E27FC236}">
                <a16:creationId xmlns:a16="http://schemas.microsoft.com/office/drawing/2014/main" id="{72154C38-83CA-0926-C568-FBA64F5381D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20843" y="5786843"/>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Picture 7">
            <a:extLst>
              <a:ext uri="{FF2B5EF4-FFF2-40B4-BE49-F238E27FC236}">
                <a16:creationId xmlns:a16="http://schemas.microsoft.com/office/drawing/2014/main" id="{1FE2A0DD-8C48-62BE-EB8E-370DDBCFCB37}"/>
              </a:ext>
            </a:extLst>
          </p:cNvPr>
          <p:cNvPicPr>
            <a:picLocks noChangeAspect="1"/>
          </p:cNvPicPr>
          <p:nvPr/>
        </p:nvPicPr>
        <p:blipFill>
          <a:blip r:embed="rId3"/>
          <a:stretch>
            <a:fillRect/>
          </a:stretch>
        </p:blipFill>
        <p:spPr>
          <a:xfrm>
            <a:off x="3045279" y="719138"/>
            <a:ext cx="5502728" cy="5441496"/>
          </a:xfrm>
          <a:prstGeom prst="rect">
            <a:avLst/>
          </a:prstGeom>
        </p:spPr>
      </p:pic>
    </p:spTree>
    <p:extLst>
      <p:ext uri="{BB962C8B-B14F-4D97-AF65-F5344CB8AC3E}">
        <p14:creationId xmlns:p14="http://schemas.microsoft.com/office/powerpoint/2010/main" val="24161558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9D3876-8CF3-1919-C8F9-C7F28B8438DC}"/>
            </a:ext>
          </a:extLst>
        </p:cNvPr>
        <p:cNvGrpSpPr/>
        <p:nvPr/>
      </p:nvGrpSpPr>
      <p:grpSpPr>
        <a:xfrm>
          <a:off x="0" y="0"/>
          <a:ext cx="0" cy="0"/>
          <a:chOff x="0" y="0"/>
          <a:chExt cx="0" cy="0"/>
        </a:xfrm>
      </p:grpSpPr>
      <p:pic>
        <p:nvPicPr>
          <p:cNvPr id="4" name="Picture 3" descr="&lt;strong&gt;Louisiana&lt;/strong&gt; &lt;strong&gt;State&lt;/strong&gt; &lt;strong&gt;Police&lt;/strong&gt;">
            <a:extLst>
              <a:ext uri="{FF2B5EF4-FFF2-40B4-BE49-F238E27FC236}">
                <a16:creationId xmlns:a16="http://schemas.microsoft.com/office/drawing/2014/main" id="{19DDE37D-1E95-553D-9E71-218B652D23B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Parallelogram 8">
            <a:extLst>
              <a:ext uri="{FF2B5EF4-FFF2-40B4-BE49-F238E27FC236}">
                <a16:creationId xmlns:a16="http://schemas.microsoft.com/office/drawing/2014/main" id="{80D0B435-9C5C-93A5-9F3B-64CD17FE42FB}"/>
              </a:ext>
            </a:extLst>
          </p:cNvPr>
          <p:cNvSpPr/>
          <p:nvPr/>
        </p:nvSpPr>
        <p:spPr>
          <a:xfrm>
            <a:off x="1240973" y="378821"/>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a:extLst>
              <a:ext uri="{FF2B5EF4-FFF2-40B4-BE49-F238E27FC236}">
                <a16:creationId xmlns:a16="http://schemas.microsoft.com/office/drawing/2014/main" id="{3C315903-B034-9A2A-91E0-9F692870973D}"/>
              </a:ext>
            </a:extLst>
          </p:cNvPr>
          <p:cNvSpPr/>
          <p:nvPr/>
        </p:nvSpPr>
        <p:spPr>
          <a:xfrm>
            <a:off x="1306287" y="117564"/>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arallelogram 10">
            <a:extLst>
              <a:ext uri="{FF2B5EF4-FFF2-40B4-BE49-F238E27FC236}">
                <a16:creationId xmlns:a16="http://schemas.microsoft.com/office/drawing/2014/main" id="{FBE53AAA-65EC-565D-5ED0-00050217B1D0}"/>
              </a:ext>
            </a:extLst>
          </p:cNvPr>
          <p:cNvSpPr/>
          <p:nvPr/>
        </p:nvSpPr>
        <p:spPr>
          <a:xfrm>
            <a:off x="4881161" y="6500967"/>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Parallelogram 11">
            <a:extLst>
              <a:ext uri="{FF2B5EF4-FFF2-40B4-BE49-F238E27FC236}">
                <a16:creationId xmlns:a16="http://schemas.microsoft.com/office/drawing/2014/main" id="{2EED13D1-009B-5765-2DA3-A9E0B437A8A3}"/>
              </a:ext>
            </a:extLst>
          </p:cNvPr>
          <p:cNvSpPr/>
          <p:nvPr/>
        </p:nvSpPr>
        <p:spPr>
          <a:xfrm>
            <a:off x="4946475" y="6239710"/>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lt;strong&gt;Louisiana&lt;/strong&gt; &lt;strong&gt;State&lt;/strong&gt; &lt;strong&gt;Police&lt;/strong&gt;">
            <a:extLst>
              <a:ext uri="{FF2B5EF4-FFF2-40B4-BE49-F238E27FC236}">
                <a16:creationId xmlns:a16="http://schemas.microsoft.com/office/drawing/2014/main" id="{2E5D8174-DCD6-B6F2-FA14-04E8D97D0B8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20843" y="5786843"/>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 name="Picture 1">
            <a:extLst>
              <a:ext uri="{FF2B5EF4-FFF2-40B4-BE49-F238E27FC236}">
                <a16:creationId xmlns:a16="http://schemas.microsoft.com/office/drawing/2014/main" id="{4132C9C2-ECED-C22F-5AE1-96E5F03FD1A6}"/>
              </a:ext>
            </a:extLst>
          </p:cNvPr>
          <p:cNvPicPr>
            <a:picLocks noChangeAspect="1"/>
          </p:cNvPicPr>
          <p:nvPr/>
        </p:nvPicPr>
        <p:blipFill>
          <a:blip r:embed="rId3"/>
          <a:stretch>
            <a:fillRect/>
          </a:stretch>
        </p:blipFill>
        <p:spPr>
          <a:xfrm>
            <a:off x="321129" y="1261383"/>
            <a:ext cx="11440884" cy="4302576"/>
          </a:xfrm>
          <a:prstGeom prst="rect">
            <a:avLst/>
          </a:prstGeom>
        </p:spPr>
      </p:pic>
    </p:spTree>
    <p:extLst>
      <p:ext uri="{BB962C8B-B14F-4D97-AF65-F5344CB8AC3E}">
        <p14:creationId xmlns:p14="http://schemas.microsoft.com/office/powerpoint/2010/main" val="11394192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E6B8ED-641E-58A9-A7A9-002B87F9DB52}"/>
            </a:ext>
          </a:extLst>
        </p:cNvPr>
        <p:cNvGrpSpPr/>
        <p:nvPr/>
      </p:nvGrpSpPr>
      <p:grpSpPr>
        <a:xfrm>
          <a:off x="0" y="0"/>
          <a:ext cx="0" cy="0"/>
          <a:chOff x="0" y="0"/>
          <a:chExt cx="0" cy="0"/>
        </a:xfrm>
      </p:grpSpPr>
      <p:pic>
        <p:nvPicPr>
          <p:cNvPr id="4" name="Picture 3" descr="&lt;strong&gt;Louisiana&lt;/strong&gt; &lt;strong&gt;State&lt;/strong&gt; &lt;strong&gt;Police&lt;/strong&gt;">
            <a:extLst>
              <a:ext uri="{FF2B5EF4-FFF2-40B4-BE49-F238E27FC236}">
                <a16:creationId xmlns:a16="http://schemas.microsoft.com/office/drawing/2014/main" id="{CD4A57FB-CC4A-CF9F-117C-76E069D659B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Parallelogram 8">
            <a:extLst>
              <a:ext uri="{FF2B5EF4-FFF2-40B4-BE49-F238E27FC236}">
                <a16:creationId xmlns:a16="http://schemas.microsoft.com/office/drawing/2014/main" id="{E39C3BF5-44F9-F650-6FCB-67C00D907CED}"/>
              </a:ext>
            </a:extLst>
          </p:cNvPr>
          <p:cNvSpPr/>
          <p:nvPr/>
        </p:nvSpPr>
        <p:spPr>
          <a:xfrm>
            <a:off x="1240973" y="378821"/>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a:extLst>
              <a:ext uri="{FF2B5EF4-FFF2-40B4-BE49-F238E27FC236}">
                <a16:creationId xmlns:a16="http://schemas.microsoft.com/office/drawing/2014/main" id="{1C13A449-4E8A-694E-DAF1-D616B14CAB42}"/>
              </a:ext>
            </a:extLst>
          </p:cNvPr>
          <p:cNvSpPr/>
          <p:nvPr/>
        </p:nvSpPr>
        <p:spPr>
          <a:xfrm>
            <a:off x="1306287" y="117564"/>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arallelogram 10">
            <a:extLst>
              <a:ext uri="{FF2B5EF4-FFF2-40B4-BE49-F238E27FC236}">
                <a16:creationId xmlns:a16="http://schemas.microsoft.com/office/drawing/2014/main" id="{85248EBF-7D30-835D-EFB8-D9174DBB12AD}"/>
              </a:ext>
            </a:extLst>
          </p:cNvPr>
          <p:cNvSpPr/>
          <p:nvPr/>
        </p:nvSpPr>
        <p:spPr>
          <a:xfrm>
            <a:off x="4881161" y="6500967"/>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Parallelogram 11">
            <a:extLst>
              <a:ext uri="{FF2B5EF4-FFF2-40B4-BE49-F238E27FC236}">
                <a16:creationId xmlns:a16="http://schemas.microsoft.com/office/drawing/2014/main" id="{9556B90A-328B-0355-ABE0-12515897F186}"/>
              </a:ext>
            </a:extLst>
          </p:cNvPr>
          <p:cNvSpPr/>
          <p:nvPr/>
        </p:nvSpPr>
        <p:spPr>
          <a:xfrm>
            <a:off x="4946475" y="6239710"/>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lt;strong&gt;Louisiana&lt;/strong&gt; &lt;strong&gt;State&lt;/strong&gt; &lt;strong&gt;Police&lt;/strong&gt;">
            <a:extLst>
              <a:ext uri="{FF2B5EF4-FFF2-40B4-BE49-F238E27FC236}">
                <a16:creationId xmlns:a16="http://schemas.microsoft.com/office/drawing/2014/main" id="{80A9C8D4-0578-5CD2-A94F-77AAEDF28B3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20843" y="5786843"/>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5" name="TextBox 14">
            <a:extLst>
              <a:ext uri="{FF2B5EF4-FFF2-40B4-BE49-F238E27FC236}">
                <a16:creationId xmlns:a16="http://schemas.microsoft.com/office/drawing/2014/main" id="{0A338399-5459-789F-CB3D-150CDEA8D05B}"/>
              </a:ext>
            </a:extLst>
          </p:cNvPr>
          <p:cNvSpPr txBox="1"/>
          <p:nvPr/>
        </p:nvSpPr>
        <p:spPr>
          <a:xfrm>
            <a:off x="330829" y="1714828"/>
            <a:ext cx="11064551" cy="4093428"/>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endParaRPr lang="en-US" sz="3200">
              <a:solidFill>
                <a:srgbClr val="002060"/>
              </a:solidFill>
              <a:effectLst>
                <a:outerShdw blurRad="38100" dist="38100" dir="2700000" algn="tl">
                  <a:srgbClr val="000000">
                    <a:alpha val="43137"/>
                  </a:srgbClr>
                </a:outerShdw>
              </a:effectLst>
            </a:endParaRPr>
          </a:p>
          <a:p>
            <a:pPr marL="457200" indent="-457200">
              <a:buFont typeface="Arial" panose="020B0604020202020204" pitchFamily="34" charset="0"/>
              <a:buChar char="•"/>
            </a:pPr>
            <a:r>
              <a:rPr lang="en-US" sz="2800">
                <a:solidFill>
                  <a:srgbClr val="002060"/>
                </a:solidFill>
                <a:effectLst>
                  <a:outerShdw blurRad="38100" dist="38100" dir="2700000" algn="tl">
                    <a:srgbClr val="000000">
                      <a:alpha val="43137"/>
                    </a:srgbClr>
                  </a:outerShdw>
                </a:effectLst>
                <a:ea typeface="+mn-lt"/>
                <a:cs typeface="+mn-lt"/>
              </a:rPr>
              <a:t>Following President Trump’s Executive Order on truck driver regulations, the Commercial Vehicle Safety Alliance (CVSA) decided to again include non-compliance with the English language requirement (CFR 391.11(b)(2)) in its North American Out-of-Service Criteria, starting June 25. This means drivers who cannot read or speak English well enough to communicate or understand road signs may be taken out of service.</a:t>
            </a:r>
            <a:endParaRPr lang="en-US" sz="2800">
              <a:solidFill>
                <a:srgbClr val="242424"/>
              </a:solidFill>
              <a:effectLst>
                <a:outerShdw blurRad="38100" dist="38100" dir="2700000" algn="tl">
                  <a:srgbClr val="000000">
                    <a:alpha val="43137"/>
                  </a:srgbClr>
                </a:outerShdw>
              </a:effectLst>
              <a:latin typeface="Times New Roman"/>
              <a:ea typeface="+mn-lt"/>
              <a:cs typeface="Times New Roman"/>
            </a:endParaRPr>
          </a:p>
          <a:p>
            <a:pPr marL="285750" indent="-285750">
              <a:buFont typeface="Arial" panose="020B0604020202020204" pitchFamily="34" charset="0"/>
              <a:buChar char="•"/>
            </a:pPr>
            <a:endParaRPr lang="en-US" sz="2800">
              <a:solidFill>
                <a:srgbClr val="002060"/>
              </a:solidFill>
              <a:effectLst>
                <a:outerShdw blurRad="38100" dist="38100" dir="2700000" algn="tl">
                  <a:srgbClr val="000000">
                    <a:alpha val="43137"/>
                  </a:srgbClr>
                </a:outerShdw>
              </a:effectLst>
              <a:latin typeface="Calibri"/>
              <a:ea typeface="Calibri"/>
              <a:cs typeface="Calibri"/>
            </a:endParaRPr>
          </a:p>
          <a:p>
            <a:endParaRPr lang="en-US" sz="3200">
              <a:solidFill>
                <a:srgbClr val="002060"/>
              </a:solidFill>
              <a:effectLst>
                <a:outerShdw blurRad="38100" dist="38100" dir="2700000" algn="tl">
                  <a:srgbClr val="000000">
                    <a:alpha val="43137"/>
                  </a:srgbClr>
                </a:outerShdw>
              </a:effectLst>
            </a:endParaRPr>
          </a:p>
        </p:txBody>
      </p:sp>
      <p:sp>
        <p:nvSpPr>
          <p:cNvPr id="16" name="TextBox 15">
            <a:extLst>
              <a:ext uri="{FF2B5EF4-FFF2-40B4-BE49-F238E27FC236}">
                <a16:creationId xmlns:a16="http://schemas.microsoft.com/office/drawing/2014/main" id="{3A292117-7782-3306-2FBB-A0741B44C307}"/>
              </a:ext>
            </a:extLst>
          </p:cNvPr>
          <p:cNvSpPr txBox="1"/>
          <p:nvPr/>
        </p:nvSpPr>
        <p:spPr>
          <a:xfrm>
            <a:off x="561904" y="849637"/>
            <a:ext cx="11062995" cy="646331"/>
          </a:xfrm>
          <a:prstGeom prst="rect">
            <a:avLst/>
          </a:prstGeom>
          <a:noFill/>
        </p:spPr>
        <p:txBody>
          <a:bodyPr wrap="square" lIns="91440" tIns="45720" rIns="91440" bIns="45720" rtlCol="0" anchor="t">
            <a:spAutoFit/>
          </a:bodyPr>
          <a:lstStyle/>
          <a:p>
            <a:pPr algn="ctr"/>
            <a:r>
              <a:rPr lang="en-US" sz="3600" b="1">
                <a:solidFill>
                  <a:srgbClr val="002060"/>
                </a:solidFill>
                <a:effectLst>
                  <a:outerShdw blurRad="38100" dist="38100" dir="2700000" algn="tl">
                    <a:srgbClr val="000000">
                      <a:alpha val="43137"/>
                    </a:srgbClr>
                  </a:outerShdw>
                </a:effectLst>
              </a:rPr>
              <a:t>English Language Proficiency (ELP) Regulation</a:t>
            </a:r>
            <a:endParaRPr lang="en-US" sz="1200" b="1">
              <a:solidFill>
                <a:srgbClr val="00206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0645411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35C5D2-4282-4C97-3EBE-08852E79676D}"/>
            </a:ext>
          </a:extLst>
        </p:cNvPr>
        <p:cNvGrpSpPr/>
        <p:nvPr/>
      </p:nvGrpSpPr>
      <p:grpSpPr>
        <a:xfrm>
          <a:off x="0" y="0"/>
          <a:ext cx="0" cy="0"/>
          <a:chOff x="0" y="0"/>
          <a:chExt cx="0" cy="0"/>
        </a:xfrm>
      </p:grpSpPr>
      <p:pic>
        <p:nvPicPr>
          <p:cNvPr id="4" name="Picture 3" descr="&lt;strong&gt;Louisiana&lt;/strong&gt; &lt;strong&gt;State&lt;/strong&gt; &lt;strong&gt;Police&lt;/strong&gt;">
            <a:extLst>
              <a:ext uri="{FF2B5EF4-FFF2-40B4-BE49-F238E27FC236}">
                <a16:creationId xmlns:a16="http://schemas.microsoft.com/office/drawing/2014/main" id="{0817BB76-F258-4628-12DB-CC9669F8870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Parallelogram 8">
            <a:extLst>
              <a:ext uri="{FF2B5EF4-FFF2-40B4-BE49-F238E27FC236}">
                <a16:creationId xmlns:a16="http://schemas.microsoft.com/office/drawing/2014/main" id="{A7C1C381-F644-6A9D-A7A9-ABAAD3998D39}"/>
              </a:ext>
            </a:extLst>
          </p:cNvPr>
          <p:cNvSpPr/>
          <p:nvPr/>
        </p:nvSpPr>
        <p:spPr>
          <a:xfrm>
            <a:off x="1240973" y="378821"/>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a:extLst>
              <a:ext uri="{FF2B5EF4-FFF2-40B4-BE49-F238E27FC236}">
                <a16:creationId xmlns:a16="http://schemas.microsoft.com/office/drawing/2014/main" id="{07010D9F-DB86-C940-3A93-646EFA4B2858}"/>
              </a:ext>
            </a:extLst>
          </p:cNvPr>
          <p:cNvSpPr/>
          <p:nvPr/>
        </p:nvSpPr>
        <p:spPr>
          <a:xfrm>
            <a:off x="1306287" y="117564"/>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arallelogram 10">
            <a:extLst>
              <a:ext uri="{FF2B5EF4-FFF2-40B4-BE49-F238E27FC236}">
                <a16:creationId xmlns:a16="http://schemas.microsoft.com/office/drawing/2014/main" id="{E9A6502E-56CA-F2C2-0575-AC8E06BCCA00}"/>
              </a:ext>
            </a:extLst>
          </p:cNvPr>
          <p:cNvSpPr/>
          <p:nvPr/>
        </p:nvSpPr>
        <p:spPr>
          <a:xfrm>
            <a:off x="4881161" y="6500967"/>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Parallelogram 11">
            <a:extLst>
              <a:ext uri="{FF2B5EF4-FFF2-40B4-BE49-F238E27FC236}">
                <a16:creationId xmlns:a16="http://schemas.microsoft.com/office/drawing/2014/main" id="{44BD7795-C5AE-1F3C-7D5B-40709C438D05}"/>
              </a:ext>
            </a:extLst>
          </p:cNvPr>
          <p:cNvSpPr/>
          <p:nvPr/>
        </p:nvSpPr>
        <p:spPr>
          <a:xfrm>
            <a:off x="4946475" y="6239710"/>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lt;strong&gt;Louisiana&lt;/strong&gt; &lt;strong&gt;State&lt;/strong&gt; &lt;strong&gt;Police&lt;/strong&gt;">
            <a:extLst>
              <a:ext uri="{FF2B5EF4-FFF2-40B4-BE49-F238E27FC236}">
                <a16:creationId xmlns:a16="http://schemas.microsoft.com/office/drawing/2014/main" id="{B7D12693-790A-6626-3A88-91F9D6C93C3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20843" y="5786843"/>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5" name="TextBox 14">
            <a:extLst>
              <a:ext uri="{FF2B5EF4-FFF2-40B4-BE49-F238E27FC236}">
                <a16:creationId xmlns:a16="http://schemas.microsoft.com/office/drawing/2014/main" id="{B946A839-1A4D-21A5-B597-636DF889B716}"/>
              </a:ext>
            </a:extLst>
          </p:cNvPr>
          <p:cNvSpPr txBox="1"/>
          <p:nvPr/>
        </p:nvSpPr>
        <p:spPr>
          <a:xfrm>
            <a:off x="167543" y="1281454"/>
            <a:ext cx="11859208" cy="3939540"/>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endParaRPr lang="en-US" sz="3200">
              <a:solidFill>
                <a:srgbClr val="002060"/>
              </a:solidFill>
              <a:effectLst>
                <a:outerShdw blurRad="38100" dist="38100" dir="2700000" algn="tl">
                  <a:srgbClr val="000000">
                    <a:alpha val="43137"/>
                  </a:srgbClr>
                </a:outerShdw>
              </a:effectLst>
            </a:endParaRPr>
          </a:p>
          <a:p>
            <a:pPr marL="285750" indent="-285750">
              <a:buFont typeface="Arial" panose="020B0604020202020204" pitchFamily="34" charset="0"/>
              <a:buChar char="•"/>
            </a:pPr>
            <a:r>
              <a:rPr lang="en-US" sz="2800">
                <a:solidFill>
                  <a:srgbClr val="002060"/>
                </a:solidFill>
                <a:effectLst>
                  <a:outerShdw blurRad="38100" dist="38100" dir="2700000" algn="tl">
                    <a:srgbClr val="000000">
                      <a:alpha val="43137"/>
                    </a:srgbClr>
                  </a:outerShdw>
                </a:effectLst>
                <a:latin typeface="Calibri"/>
                <a:ea typeface="+mn-lt"/>
                <a:cs typeface="Calibri"/>
              </a:rPr>
              <a:t>CVSA has added the following language to the out-of-service criteria:</a:t>
            </a:r>
            <a:endParaRPr lang="en-US" sz="2800">
              <a:solidFill>
                <a:srgbClr val="242424"/>
              </a:solidFill>
              <a:effectLst>
                <a:outerShdw blurRad="38100" dist="38100" dir="2700000" algn="tl">
                  <a:srgbClr val="000000">
                    <a:alpha val="43137"/>
                  </a:srgbClr>
                </a:outerShdw>
              </a:effectLst>
              <a:latin typeface="Times New Roman"/>
              <a:ea typeface="+mn-lt"/>
              <a:cs typeface="Times New Roman"/>
            </a:endParaRP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sz="2800">
                <a:solidFill>
                  <a:srgbClr val="002060"/>
                </a:solidFill>
                <a:effectLst>
                  <a:outerShdw blurRad="38100" dist="38100" dir="2700000" algn="tl">
                    <a:srgbClr val="000000">
                      <a:alpha val="43137"/>
                    </a:srgbClr>
                  </a:outerShdw>
                </a:effectLst>
                <a:latin typeface="Calibri"/>
                <a:ea typeface="+mn-lt"/>
                <a:cs typeface="Calibri"/>
              </a:rPr>
              <a:t>“Driver cannot read and speak the English language sufficiently to communicate with the safety official to respond to official inquiries and directions in accordance with FMCSA enforcement guidance. (391.11(b)(2)) Declare driver out of service.”</a:t>
            </a:r>
            <a:endParaRPr lang="en-US"/>
          </a:p>
          <a:p>
            <a:pPr marL="285750" indent="-285750">
              <a:buFont typeface="Arial" panose="020B0604020202020204" pitchFamily="34" charset="0"/>
              <a:buChar char="•"/>
            </a:pPr>
            <a:endParaRPr lang="en-US" sz="2800">
              <a:solidFill>
                <a:srgbClr val="002060"/>
              </a:solidFill>
              <a:effectLst>
                <a:outerShdw blurRad="38100" dist="38100" dir="2700000" algn="tl">
                  <a:srgbClr val="000000">
                    <a:alpha val="43137"/>
                  </a:srgbClr>
                </a:outerShdw>
              </a:effectLst>
              <a:latin typeface="Calibri"/>
              <a:ea typeface="Calibri"/>
              <a:cs typeface="Calibri"/>
            </a:endParaRPr>
          </a:p>
          <a:p>
            <a:endParaRPr lang="en-US" sz="3200">
              <a:solidFill>
                <a:srgbClr val="002060"/>
              </a:solidFill>
              <a:effectLst>
                <a:outerShdw blurRad="38100" dist="38100" dir="2700000" algn="tl">
                  <a:srgbClr val="000000">
                    <a:alpha val="43137"/>
                  </a:srgbClr>
                </a:outerShdw>
              </a:effectLst>
            </a:endParaRPr>
          </a:p>
        </p:txBody>
      </p:sp>
      <p:sp>
        <p:nvSpPr>
          <p:cNvPr id="16" name="TextBox 15">
            <a:extLst>
              <a:ext uri="{FF2B5EF4-FFF2-40B4-BE49-F238E27FC236}">
                <a16:creationId xmlns:a16="http://schemas.microsoft.com/office/drawing/2014/main" id="{599FF582-C2FD-7E88-5630-1A61B45EC387}"/>
              </a:ext>
            </a:extLst>
          </p:cNvPr>
          <p:cNvSpPr txBox="1"/>
          <p:nvPr/>
        </p:nvSpPr>
        <p:spPr>
          <a:xfrm>
            <a:off x="561904" y="849637"/>
            <a:ext cx="11062995" cy="646331"/>
          </a:xfrm>
          <a:prstGeom prst="rect">
            <a:avLst/>
          </a:prstGeom>
          <a:noFill/>
        </p:spPr>
        <p:txBody>
          <a:bodyPr wrap="square" lIns="91440" tIns="45720" rIns="91440" bIns="45720" rtlCol="0" anchor="t">
            <a:spAutoFit/>
          </a:bodyPr>
          <a:lstStyle/>
          <a:p>
            <a:pPr algn="ctr"/>
            <a:r>
              <a:rPr lang="en-US" sz="3600" b="1">
                <a:solidFill>
                  <a:srgbClr val="002060"/>
                </a:solidFill>
                <a:effectLst>
                  <a:outerShdw blurRad="38100" dist="38100" dir="2700000" algn="tl">
                    <a:srgbClr val="000000">
                      <a:alpha val="43137"/>
                    </a:srgbClr>
                  </a:outerShdw>
                </a:effectLst>
              </a:rPr>
              <a:t>English Language Proficiency (ELP) Regulation</a:t>
            </a:r>
            <a:endParaRPr lang="en-US" sz="1200" b="1">
              <a:solidFill>
                <a:srgbClr val="00206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8615294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EB43AD-A8F9-D784-33D1-2129AD2FA9C3}"/>
            </a:ext>
          </a:extLst>
        </p:cNvPr>
        <p:cNvGrpSpPr/>
        <p:nvPr/>
      </p:nvGrpSpPr>
      <p:grpSpPr>
        <a:xfrm>
          <a:off x="0" y="0"/>
          <a:ext cx="0" cy="0"/>
          <a:chOff x="0" y="0"/>
          <a:chExt cx="0" cy="0"/>
        </a:xfrm>
      </p:grpSpPr>
      <p:pic>
        <p:nvPicPr>
          <p:cNvPr id="4" name="Picture 3" descr="&lt;strong&gt;Louisiana&lt;/strong&gt; &lt;strong&gt;State&lt;/strong&gt; &lt;strong&gt;Police&lt;/strong&gt;">
            <a:extLst>
              <a:ext uri="{FF2B5EF4-FFF2-40B4-BE49-F238E27FC236}">
                <a16:creationId xmlns:a16="http://schemas.microsoft.com/office/drawing/2014/main" id="{45F83DF6-BDB4-E7A6-BCA7-80BB365B7DE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Parallelogram 8">
            <a:extLst>
              <a:ext uri="{FF2B5EF4-FFF2-40B4-BE49-F238E27FC236}">
                <a16:creationId xmlns:a16="http://schemas.microsoft.com/office/drawing/2014/main" id="{6184183E-386C-482D-6BD4-E16D358BB0B5}"/>
              </a:ext>
            </a:extLst>
          </p:cNvPr>
          <p:cNvSpPr/>
          <p:nvPr/>
        </p:nvSpPr>
        <p:spPr>
          <a:xfrm>
            <a:off x="1240973" y="378821"/>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a:extLst>
              <a:ext uri="{FF2B5EF4-FFF2-40B4-BE49-F238E27FC236}">
                <a16:creationId xmlns:a16="http://schemas.microsoft.com/office/drawing/2014/main" id="{41FAF07E-BBFF-F97D-2F0B-98DB985D33C5}"/>
              </a:ext>
            </a:extLst>
          </p:cNvPr>
          <p:cNvSpPr/>
          <p:nvPr/>
        </p:nvSpPr>
        <p:spPr>
          <a:xfrm>
            <a:off x="1306287" y="117564"/>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arallelogram 10">
            <a:extLst>
              <a:ext uri="{FF2B5EF4-FFF2-40B4-BE49-F238E27FC236}">
                <a16:creationId xmlns:a16="http://schemas.microsoft.com/office/drawing/2014/main" id="{3911F00B-B4A9-97F3-0098-7FBB9B6B18EB}"/>
              </a:ext>
            </a:extLst>
          </p:cNvPr>
          <p:cNvSpPr/>
          <p:nvPr/>
        </p:nvSpPr>
        <p:spPr>
          <a:xfrm>
            <a:off x="4881161" y="6500967"/>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Parallelogram 11">
            <a:extLst>
              <a:ext uri="{FF2B5EF4-FFF2-40B4-BE49-F238E27FC236}">
                <a16:creationId xmlns:a16="http://schemas.microsoft.com/office/drawing/2014/main" id="{952A0D65-DFEE-3053-D2F5-BE39BF7DF508}"/>
              </a:ext>
            </a:extLst>
          </p:cNvPr>
          <p:cNvSpPr/>
          <p:nvPr/>
        </p:nvSpPr>
        <p:spPr>
          <a:xfrm>
            <a:off x="4946475" y="6239710"/>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lt;strong&gt;Louisiana&lt;/strong&gt; &lt;strong&gt;State&lt;/strong&gt; &lt;strong&gt;Police&lt;/strong&gt;">
            <a:extLst>
              <a:ext uri="{FF2B5EF4-FFF2-40B4-BE49-F238E27FC236}">
                <a16:creationId xmlns:a16="http://schemas.microsoft.com/office/drawing/2014/main" id="{20AF8104-069B-F6EE-0BCF-098910A9F6F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20843" y="5786843"/>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5" name="TextBox 14">
            <a:extLst>
              <a:ext uri="{FF2B5EF4-FFF2-40B4-BE49-F238E27FC236}">
                <a16:creationId xmlns:a16="http://schemas.microsoft.com/office/drawing/2014/main" id="{9559BAF0-2F4C-6142-4A47-CE9A79C51B3D}"/>
              </a:ext>
            </a:extLst>
          </p:cNvPr>
          <p:cNvSpPr txBox="1"/>
          <p:nvPr/>
        </p:nvSpPr>
        <p:spPr>
          <a:xfrm>
            <a:off x="325694" y="1914058"/>
            <a:ext cx="11859208" cy="4585871"/>
          </a:xfrm>
          <a:prstGeom prst="rect">
            <a:avLst/>
          </a:prstGeom>
          <a:noFill/>
        </p:spPr>
        <p:txBody>
          <a:bodyPr wrap="square" lIns="91440" tIns="45720" rIns="91440" bIns="45720" rtlCol="0" anchor="t">
            <a:spAutoFit/>
          </a:bodyPr>
          <a:lstStyle/>
          <a:p>
            <a:r>
              <a:rPr lang="en-US" sz="3200">
                <a:solidFill>
                  <a:srgbClr val="002060"/>
                </a:solidFill>
                <a:effectLst>
                  <a:outerShdw blurRad="38100" dist="38100" dir="2700000" algn="tl">
                    <a:srgbClr val="000000">
                      <a:alpha val="43137"/>
                    </a:srgbClr>
                  </a:outerShdw>
                </a:effectLst>
                <a:ea typeface="+mn-lt"/>
                <a:cs typeface="+mn-lt"/>
              </a:rPr>
              <a:t>                      Examples of Driver Interview Questions</a:t>
            </a:r>
            <a:endParaRPr lang="en-US"/>
          </a:p>
          <a:p>
            <a:endParaRPr lang="en-US" sz="3200">
              <a:solidFill>
                <a:srgbClr val="002060"/>
              </a:solidFill>
              <a:effectLst>
                <a:outerShdw blurRad="38100" dist="38100" dir="2700000" algn="tl">
                  <a:srgbClr val="000000">
                    <a:alpha val="43137"/>
                  </a:srgbClr>
                </a:outerShdw>
              </a:effectLst>
              <a:latin typeface="Calibri"/>
              <a:ea typeface="+mn-lt"/>
              <a:cs typeface="Calibri"/>
            </a:endParaRPr>
          </a:p>
          <a:p>
            <a:r>
              <a:rPr lang="en-US" sz="2800">
                <a:solidFill>
                  <a:srgbClr val="002060"/>
                </a:solidFill>
                <a:effectLst>
                  <a:outerShdw blurRad="38100" dist="38100" dir="2700000" algn="tl">
                    <a:srgbClr val="000000">
                      <a:alpha val="43137"/>
                    </a:srgbClr>
                  </a:outerShdw>
                </a:effectLst>
                <a:latin typeface="Calibri"/>
                <a:ea typeface="+mn-lt"/>
                <a:cs typeface="Calibri"/>
              </a:rPr>
              <a:t>1. “Where are you coming from?” “Where are you going today?”</a:t>
            </a:r>
            <a:endParaRPr lang="en-US" sz="2800">
              <a:solidFill>
                <a:srgbClr val="242424"/>
              </a:solidFill>
              <a:effectLst>
                <a:outerShdw blurRad="38100" dist="38100" dir="2700000" algn="tl">
                  <a:srgbClr val="000000">
                    <a:alpha val="43137"/>
                  </a:srgbClr>
                </a:outerShdw>
              </a:effectLst>
              <a:latin typeface="Times New Roman"/>
              <a:ea typeface="+mn-lt"/>
              <a:cs typeface="Times New Roman"/>
            </a:endParaRPr>
          </a:p>
          <a:p>
            <a:r>
              <a:rPr lang="en-US" sz="2800">
                <a:solidFill>
                  <a:srgbClr val="002060"/>
                </a:solidFill>
                <a:effectLst>
                  <a:outerShdw blurRad="38100" dist="38100" dir="2700000" algn="tl">
                    <a:srgbClr val="000000">
                      <a:alpha val="43137"/>
                    </a:srgbClr>
                  </a:outerShdw>
                </a:effectLst>
                <a:latin typeface="Calibri"/>
                <a:ea typeface="+mn-lt"/>
                <a:cs typeface="Calibri"/>
              </a:rPr>
              <a:t>2. “What time did</a:t>
            </a:r>
            <a:r>
              <a:rPr lang="en-US" sz="2800">
                <a:solidFill>
                  <a:srgbClr val="002060"/>
                </a:solidFill>
                <a:effectLst>
                  <a:outerShdw blurRad="38100" dist="38100" dir="2700000" algn="tl">
                    <a:srgbClr val="000000">
                      <a:alpha val="43137"/>
                    </a:srgbClr>
                  </a:outerShdw>
                </a:effectLst>
                <a:ea typeface="Calibri"/>
                <a:cs typeface="Calibri"/>
              </a:rPr>
              <a:t> </a:t>
            </a:r>
            <a:r>
              <a:rPr lang="en-US" sz="2800">
                <a:solidFill>
                  <a:srgbClr val="002060"/>
                </a:solidFill>
                <a:effectLst>
                  <a:outerShdw blurRad="38100" dist="38100" dir="2700000" algn="tl">
                    <a:srgbClr val="000000">
                      <a:alpha val="43137"/>
                    </a:srgbClr>
                  </a:outerShdw>
                </a:effectLst>
                <a:latin typeface="Calibri"/>
                <a:ea typeface="+mn-lt"/>
                <a:cs typeface="Calibri"/>
              </a:rPr>
              <a:t>you start today?” and “What time was your last rest break?”</a:t>
            </a:r>
            <a:endParaRPr lang="en-US">
              <a:ea typeface="Calibri" panose="020F0502020204030204"/>
              <a:cs typeface="Calibri" panose="020F0502020204030204"/>
            </a:endParaRPr>
          </a:p>
          <a:p>
            <a:r>
              <a:rPr lang="en-US" sz="2800">
                <a:solidFill>
                  <a:srgbClr val="002060"/>
                </a:solidFill>
                <a:effectLst>
                  <a:outerShdw blurRad="38100" dist="38100" dir="2700000" algn="tl">
                    <a:srgbClr val="000000">
                      <a:alpha val="43137"/>
                    </a:srgbClr>
                  </a:outerShdw>
                </a:effectLst>
                <a:latin typeface="Calibri"/>
                <a:ea typeface="+mn-lt"/>
                <a:cs typeface="Calibri"/>
              </a:rPr>
              <a:t>3. “What cargo do you have in your truck/trailer?”</a:t>
            </a:r>
            <a:endParaRPr lang="en-US">
              <a:ea typeface="Calibri" panose="020F0502020204030204"/>
              <a:cs typeface="Calibri" panose="020F0502020204030204"/>
            </a:endParaRPr>
          </a:p>
          <a:p>
            <a:r>
              <a:rPr lang="en-US" sz="2800">
                <a:solidFill>
                  <a:srgbClr val="002060"/>
                </a:solidFill>
                <a:effectLst>
                  <a:outerShdw blurRad="38100" dist="38100" dir="2700000" algn="tl">
                    <a:srgbClr val="000000">
                      <a:alpha val="43137"/>
                    </a:srgbClr>
                  </a:outerShdw>
                </a:effectLst>
                <a:latin typeface="Calibri"/>
                <a:ea typeface="+mn-lt"/>
                <a:cs typeface="Calibri"/>
              </a:rPr>
              <a:t>4. “Who are you working for?” “Who is paying you for the load?”</a:t>
            </a:r>
            <a:endParaRPr lang="en-US">
              <a:ea typeface="Calibri" panose="020F0502020204030204"/>
              <a:cs typeface="Calibri" panose="020F0502020204030204"/>
            </a:endParaRPr>
          </a:p>
          <a:p>
            <a:r>
              <a:rPr lang="en-US" sz="2800">
                <a:solidFill>
                  <a:srgbClr val="002060"/>
                </a:solidFill>
                <a:effectLst>
                  <a:outerShdw blurRad="38100" dist="38100" dir="2700000" algn="tl">
                    <a:srgbClr val="000000">
                      <a:alpha val="43137"/>
                    </a:srgbClr>
                  </a:outerShdw>
                </a:effectLst>
                <a:latin typeface="Calibri"/>
                <a:ea typeface="+mn-lt"/>
                <a:cs typeface="Calibri"/>
              </a:rPr>
              <a:t>5. “What telephone number would you call if you had a problem today?”</a:t>
            </a:r>
            <a:endParaRPr lang="en-US">
              <a:ea typeface="Calibri" panose="020F0502020204030204"/>
              <a:cs typeface="Calibri" panose="020F0502020204030204"/>
            </a:endParaRPr>
          </a:p>
          <a:p>
            <a:pPr marL="285750" indent="-285750">
              <a:buFont typeface="Arial" panose="020B0604020202020204" pitchFamily="34" charset="0"/>
              <a:buChar char="•"/>
            </a:pPr>
            <a:endParaRPr lang="en-US" sz="2800">
              <a:solidFill>
                <a:srgbClr val="002060"/>
              </a:solidFill>
              <a:effectLst>
                <a:outerShdw blurRad="38100" dist="38100" dir="2700000" algn="tl">
                  <a:srgbClr val="000000">
                    <a:alpha val="43137"/>
                  </a:srgbClr>
                </a:outerShdw>
              </a:effectLst>
              <a:ea typeface="Calibri"/>
              <a:cs typeface="Calibri"/>
            </a:endParaRPr>
          </a:p>
          <a:p>
            <a:pPr marL="285750" indent="-285750">
              <a:buFont typeface="Arial" panose="020B0604020202020204" pitchFamily="34" charset="0"/>
              <a:buChar char="•"/>
            </a:pPr>
            <a:endParaRPr lang="en-US" sz="2800">
              <a:solidFill>
                <a:srgbClr val="002060"/>
              </a:solidFill>
              <a:effectLst>
                <a:outerShdw blurRad="38100" dist="38100" dir="2700000" algn="tl">
                  <a:srgbClr val="000000">
                    <a:alpha val="43137"/>
                  </a:srgbClr>
                </a:outerShdw>
              </a:effectLst>
              <a:latin typeface="Calibri"/>
              <a:ea typeface="Calibri"/>
              <a:cs typeface="Calibri"/>
            </a:endParaRPr>
          </a:p>
          <a:p>
            <a:endParaRPr lang="en-US" sz="3200">
              <a:solidFill>
                <a:srgbClr val="002060"/>
              </a:solidFill>
              <a:effectLst>
                <a:outerShdw blurRad="38100" dist="38100" dir="2700000" algn="tl">
                  <a:srgbClr val="000000">
                    <a:alpha val="43137"/>
                  </a:srgbClr>
                </a:outerShdw>
              </a:effectLst>
            </a:endParaRPr>
          </a:p>
        </p:txBody>
      </p:sp>
      <p:sp>
        <p:nvSpPr>
          <p:cNvPr id="16" name="TextBox 15">
            <a:extLst>
              <a:ext uri="{FF2B5EF4-FFF2-40B4-BE49-F238E27FC236}">
                <a16:creationId xmlns:a16="http://schemas.microsoft.com/office/drawing/2014/main" id="{985AFFA8-DC96-5A0E-85AC-709F4003E02C}"/>
              </a:ext>
            </a:extLst>
          </p:cNvPr>
          <p:cNvSpPr txBox="1"/>
          <p:nvPr/>
        </p:nvSpPr>
        <p:spPr>
          <a:xfrm>
            <a:off x="561904" y="849637"/>
            <a:ext cx="11062995" cy="646331"/>
          </a:xfrm>
          <a:prstGeom prst="rect">
            <a:avLst/>
          </a:prstGeom>
          <a:noFill/>
        </p:spPr>
        <p:txBody>
          <a:bodyPr wrap="square" lIns="91440" tIns="45720" rIns="91440" bIns="45720" rtlCol="0" anchor="t">
            <a:spAutoFit/>
          </a:bodyPr>
          <a:lstStyle/>
          <a:p>
            <a:pPr algn="ctr"/>
            <a:r>
              <a:rPr lang="en-US" sz="3600" b="1">
                <a:solidFill>
                  <a:srgbClr val="002060"/>
                </a:solidFill>
                <a:effectLst>
                  <a:outerShdw blurRad="38100" dist="38100" dir="2700000" algn="tl">
                    <a:srgbClr val="000000">
                      <a:alpha val="43137"/>
                    </a:srgbClr>
                  </a:outerShdw>
                </a:effectLst>
              </a:rPr>
              <a:t>English Language Proficiency (ELP) Regulation</a:t>
            </a:r>
            <a:endParaRPr lang="en-US" sz="1200" b="1">
              <a:solidFill>
                <a:srgbClr val="00206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6934650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9E8BD2-58B4-426B-E5C0-6CDAF24D7EB6}"/>
            </a:ext>
          </a:extLst>
        </p:cNvPr>
        <p:cNvGrpSpPr/>
        <p:nvPr/>
      </p:nvGrpSpPr>
      <p:grpSpPr>
        <a:xfrm>
          <a:off x="0" y="0"/>
          <a:ext cx="0" cy="0"/>
          <a:chOff x="0" y="0"/>
          <a:chExt cx="0" cy="0"/>
        </a:xfrm>
      </p:grpSpPr>
      <p:pic>
        <p:nvPicPr>
          <p:cNvPr id="4" name="Picture 3" descr="&lt;strong&gt;Louisiana&lt;/strong&gt; &lt;strong&gt;State&lt;/strong&gt; &lt;strong&gt;Police&lt;/strong&gt;">
            <a:extLst>
              <a:ext uri="{FF2B5EF4-FFF2-40B4-BE49-F238E27FC236}">
                <a16:creationId xmlns:a16="http://schemas.microsoft.com/office/drawing/2014/main" id="{68446F07-7A0F-0833-1925-9CF4ADE762F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Parallelogram 8">
            <a:extLst>
              <a:ext uri="{FF2B5EF4-FFF2-40B4-BE49-F238E27FC236}">
                <a16:creationId xmlns:a16="http://schemas.microsoft.com/office/drawing/2014/main" id="{8C6A7DA2-DD8F-735D-A215-FC767ABD48C8}"/>
              </a:ext>
            </a:extLst>
          </p:cNvPr>
          <p:cNvSpPr/>
          <p:nvPr/>
        </p:nvSpPr>
        <p:spPr>
          <a:xfrm>
            <a:off x="1240973" y="378821"/>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a:extLst>
              <a:ext uri="{FF2B5EF4-FFF2-40B4-BE49-F238E27FC236}">
                <a16:creationId xmlns:a16="http://schemas.microsoft.com/office/drawing/2014/main" id="{CE0BF267-5C5A-878D-7542-389C9DFE1DB3}"/>
              </a:ext>
            </a:extLst>
          </p:cNvPr>
          <p:cNvSpPr/>
          <p:nvPr/>
        </p:nvSpPr>
        <p:spPr>
          <a:xfrm>
            <a:off x="1306287" y="117564"/>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arallelogram 10">
            <a:extLst>
              <a:ext uri="{FF2B5EF4-FFF2-40B4-BE49-F238E27FC236}">
                <a16:creationId xmlns:a16="http://schemas.microsoft.com/office/drawing/2014/main" id="{1775D993-CD18-3DEE-4A4C-1ECC4CB6F6AD}"/>
              </a:ext>
            </a:extLst>
          </p:cNvPr>
          <p:cNvSpPr/>
          <p:nvPr/>
        </p:nvSpPr>
        <p:spPr>
          <a:xfrm>
            <a:off x="4881161" y="6500967"/>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Parallelogram 11">
            <a:extLst>
              <a:ext uri="{FF2B5EF4-FFF2-40B4-BE49-F238E27FC236}">
                <a16:creationId xmlns:a16="http://schemas.microsoft.com/office/drawing/2014/main" id="{85D2875A-C478-57F1-4BD4-F1D55972E373}"/>
              </a:ext>
            </a:extLst>
          </p:cNvPr>
          <p:cNvSpPr/>
          <p:nvPr/>
        </p:nvSpPr>
        <p:spPr>
          <a:xfrm>
            <a:off x="4946475" y="6239710"/>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lt;strong&gt;Louisiana&lt;/strong&gt; &lt;strong&gt;State&lt;/strong&gt; &lt;strong&gt;Police&lt;/strong&gt;">
            <a:extLst>
              <a:ext uri="{FF2B5EF4-FFF2-40B4-BE49-F238E27FC236}">
                <a16:creationId xmlns:a16="http://schemas.microsoft.com/office/drawing/2014/main" id="{04F7F7D2-E6FA-0623-5221-0DF424FD44D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20843" y="5786843"/>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5" name="TextBox 14">
            <a:extLst>
              <a:ext uri="{FF2B5EF4-FFF2-40B4-BE49-F238E27FC236}">
                <a16:creationId xmlns:a16="http://schemas.microsoft.com/office/drawing/2014/main" id="{154CB7A5-7C5D-C7D3-8B60-96BFE2D36E05}"/>
              </a:ext>
            </a:extLst>
          </p:cNvPr>
          <p:cNvSpPr txBox="1"/>
          <p:nvPr/>
        </p:nvSpPr>
        <p:spPr>
          <a:xfrm>
            <a:off x="167543" y="1554624"/>
            <a:ext cx="11859208" cy="4801314"/>
          </a:xfrm>
          <a:prstGeom prst="rect">
            <a:avLst/>
          </a:prstGeom>
          <a:noFill/>
        </p:spPr>
        <p:txBody>
          <a:bodyPr wrap="square" lIns="91440" tIns="45720" rIns="91440" bIns="45720" rtlCol="0" anchor="t">
            <a:spAutoFit/>
          </a:bodyPr>
          <a:lstStyle/>
          <a:p>
            <a:r>
              <a:rPr lang="en-US" sz="3200">
                <a:solidFill>
                  <a:srgbClr val="002060"/>
                </a:solidFill>
                <a:effectLst>
                  <a:outerShdw blurRad="38100" dist="38100" dir="2700000" algn="tl">
                    <a:srgbClr val="000000">
                      <a:alpha val="43137"/>
                    </a:srgbClr>
                  </a:outerShdw>
                </a:effectLst>
                <a:ea typeface="+mn-lt"/>
                <a:cs typeface="+mn-lt"/>
              </a:rPr>
              <a:t>                   </a:t>
            </a:r>
            <a:r>
              <a:rPr lang="en-US" sz="3200">
                <a:solidFill>
                  <a:srgbClr val="002060"/>
                </a:solidFill>
                <a:effectLst>
                  <a:outerShdw blurRad="38100" dist="38100" dir="2700000" algn="tl">
                    <a:srgbClr val="000000">
                      <a:alpha val="43137"/>
                    </a:srgbClr>
                  </a:outerShdw>
                </a:effectLst>
                <a:latin typeface="Calibri"/>
                <a:ea typeface="+mn-lt"/>
                <a:cs typeface="Calibri"/>
              </a:rPr>
              <a:t>Step 2. Highway Traffic Sign Recognition Assessment –</a:t>
            </a:r>
            <a:endParaRPr lang="en-US" sz="2800">
              <a:solidFill>
                <a:srgbClr val="002060"/>
              </a:solidFill>
              <a:effectLst>
                <a:outerShdw blurRad="38100" dist="38100" dir="2700000" algn="tl">
                  <a:srgbClr val="000000">
                    <a:alpha val="43137"/>
                  </a:srgbClr>
                </a:outerShdw>
              </a:effectLst>
              <a:latin typeface="Calibri"/>
              <a:ea typeface="+mn-lt"/>
              <a:cs typeface="Calibri"/>
            </a:endParaRPr>
          </a:p>
          <a:p>
            <a:endParaRPr lang="en-US" sz="3200">
              <a:solidFill>
                <a:srgbClr val="002060"/>
              </a:solidFill>
              <a:effectLst>
                <a:outerShdw blurRad="38100" dist="38100" dir="2700000" algn="tl">
                  <a:srgbClr val="000000">
                    <a:alpha val="43137"/>
                  </a:srgbClr>
                </a:outerShdw>
              </a:effectLst>
              <a:latin typeface="Calibri"/>
              <a:ea typeface="+mn-lt"/>
              <a:cs typeface="Calibri"/>
            </a:endParaRPr>
          </a:p>
          <a:p>
            <a:r>
              <a:rPr lang="en-US" sz="2800">
                <a:solidFill>
                  <a:srgbClr val="002060"/>
                </a:solidFill>
                <a:effectLst>
                  <a:outerShdw blurRad="38100" dist="38100" dir="2700000" algn="tl">
                    <a:srgbClr val="000000">
                      <a:alpha val="43137"/>
                    </a:srgbClr>
                  </a:outerShdw>
                </a:effectLst>
                <a:latin typeface="Calibri"/>
                <a:ea typeface="+mn-lt"/>
                <a:cs typeface="Calibri"/>
              </a:rPr>
              <a:t>Determining a Driver’s Ability to Understand Sufficiently United States Highway Traffic Signs, Including Changeable Signs in the English Language.</a:t>
            </a:r>
            <a:endParaRPr lang="en-US" sz="2800">
              <a:solidFill>
                <a:srgbClr val="002060"/>
              </a:solidFill>
              <a:effectLst>
                <a:outerShdw blurRad="38100" dist="38100" dir="2700000" algn="tl">
                  <a:srgbClr val="000000">
                    <a:alpha val="43137"/>
                  </a:srgbClr>
                </a:outerShdw>
              </a:effectLst>
              <a:latin typeface="Calibri"/>
              <a:ea typeface="Calibri" panose="020F0502020204030204"/>
              <a:cs typeface="Calibri"/>
            </a:endParaRPr>
          </a:p>
          <a:p>
            <a:endParaRPr lang="en-US" sz="2800">
              <a:solidFill>
                <a:srgbClr val="002060"/>
              </a:solidFill>
              <a:effectLst>
                <a:outerShdw blurRad="38100" dist="38100" dir="2700000" algn="tl">
                  <a:srgbClr val="000000">
                    <a:alpha val="43137"/>
                  </a:srgbClr>
                </a:outerShdw>
              </a:effectLst>
              <a:latin typeface="Calibri"/>
              <a:ea typeface="Calibri" panose="020F0502020204030204"/>
              <a:cs typeface="Calibri"/>
            </a:endParaRPr>
          </a:p>
          <a:p>
            <a:r>
              <a:rPr lang="en-US" sz="2800">
                <a:solidFill>
                  <a:srgbClr val="002060"/>
                </a:solidFill>
                <a:effectLst>
                  <a:outerShdw blurRad="38100" dist="38100" dir="2700000" algn="tl">
                    <a:srgbClr val="000000">
                      <a:alpha val="43137"/>
                    </a:srgbClr>
                  </a:outerShdw>
                </a:effectLst>
                <a:latin typeface="Calibri"/>
                <a:ea typeface="Calibri" panose="020F0502020204030204"/>
                <a:cs typeface="Calibri"/>
              </a:rPr>
              <a:t>1. Explain to the driver that one of the qualifications to drive a CMV that the inspector is evaluating is that the driver is able to understand the meaning of U.S. highway signs.</a:t>
            </a:r>
            <a:endParaRPr lang="en-US" sz="2800">
              <a:ea typeface="Calibri"/>
              <a:cs typeface="Calibri"/>
            </a:endParaRPr>
          </a:p>
          <a:p>
            <a:r>
              <a:rPr lang="en-US" sz="2800">
                <a:solidFill>
                  <a:srgbClr val="002060"/>
                </a:solidFill>
                <a:effectLst>
                  <a:outerShdw blurRad="38100" dist="38100" dir="2700000" algn="tl">
                    <a:srgbClr val="000000">
                      <a:alpha val="43137"/>
                    </a:srgbClr>
                  </a:outerShdw>
                </a:effectLst>
                <a:latin typeface="Calibri"/>
                <a:ea typeface="Calibri"/>
                <a:cs typeface="Calibri"/>
              </a:rPr>
              <a:t>2. The inspector will select four signs from Attachment 2, “Highway Traffic Signs Examples.”</a:t>
            </a:r>
            <a:endParaRPr lang="en-US" sz="2800"/>
          </a:p>
          <a:p>
            <a:endParaRPr lang="en-US"/>
          </a:p>
        </p:txBody>
      </p:sp>
      <p:sp>
        <p:nvSpPr>
          <p:cNvPr id="16" name="TextBox 15">
            <a:extLst>
              <a:ext uri="{FF2B5EF4-FFF2-40B4-BE49-F238E27FC236}">
                <a16:creationId xmlns:a16="http://schemas.microsoft.com/office/drawing/2014/main" id="{9BEC39ED-D7DC-35D1-2CDD-2A863747B265}"/>
              </a:ext>
            </a:extLst>
          </p:cNvPr>
          <p:cNvSpPr txBox="1"/>
          <p:nvPr/>
        </p:nvSpPr>
        <p:spPr>
          <a:xfrm>
            <a:off x="561904" y="849637"/>
            <a:ext cx="11062995" cy="646331"/>
          </a:xfrm>
          <a:prstGeom prst="rect">
            <a:avLst/>
          </a:prstGeom>
          <a:noFill/>
        </p:spPr>
        <p:txBody>
          <a:bodyPr wrap="square" lIns="91440" tIns="45720" rIns="91440" bIns="45720" rtlCol="0" anchor="t">
            <a:spAutoFit/>
          </a:bodyPr>
          <a:lstStyle/>
          <a:p>
            <a:pPr algn="ctr"/>
            <a:r>
              <a:rPr lang="en-US" sz="3600" b="1">
                <a:solidFill>
                  <a:srgbClr val="002060"/>
                </a:solidFill>
                <a:effectLst>
                  <a:outerShdw blurRad="38100" dist="38100" dir="2700000" algn="tl">
                    <a:srgbClr val="000000">
                      <a:alpha val="43137"/>
                    </a:srgbClr>
                  </a:outerShdw>
                </a:effectLst>
              </a:rPr>
              <a:t>English Language Proficiency (ELP) Regulation</a:t>
            </a:r>
            <a:endParaRPr lang="en-US" sz="1200" b="1">
              <a:solidFill>
                <a:srgbClr val="00206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296503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953F5F-9A58-9C6C-CE31-9A183F58AB53}"/>
            </a:ext>
          </a:extLst>
        </p:cNvPr>
        <p:cNvGrpSpPr/>
        <p:nvPr/>
      </p:nvGrpSpPr>
      <p:grpSpPr>
        <a:xfrm>
          <a:off x="0" y="0"/>
          <a:ext cx="0" cy="0"/>
          <a:chOff x="0" y="0"/>
          <a:chExt cx="0" cy="0"/>
        </a:xfrm>
      </p:grpSpPr>
      <p:pic>
        <p:nvPicPr>
          <p:cNvPr id="4" name="Picture 3" descr="&lt;strong&gt;Louisiana&lt;/strong&gt; &lt;strong&gt;State&lt;/strong&gt; &lt;strong&gt;Police&lt;/strong&gt;">
            <a:extLst>
              <a:ext uri="{FF2B5EF4-FFF2-40B4-BE49-F238E27FC236}">
                <a16:creationId xmlns:a16="http://schemas.microsoft.com/office/drawing/2014/main" id="{01D7C8BD-9787-9CC4-4B6F-61DDE746FFB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Parallelogram 8">
            <a:extLst>
              <a:ext uri="{FF2B5EF4-FFF2-40B4-BE49-F238E27FC236}">
                <a16:creationId xmlns:a16="http://schemas.microsoft.com/office/drawing/2014/main" id="{6A3EB3F9-7F79-C2FC-4D79-10337E6AF4D7}"/>
              </a:ext>
            </a:extLst>
          </p:cNvPr>
          <p:cNvSpPr/>
          <p:nvPr/>
        </p:nvSpPr>
        <p:spPr>
          <a:xfrm>
            <a:off x="1240973" y="378821"/>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a:extLst>
              <a:ext uri="{FF2B5EF4-FFF2-40B4-BE49-F238E27FC236}">
                <a16:creationId xmlns:a16="http://schemas.microsoft.com/office/drawing/2014/main" id="{C7F49DCF-A673-EF71-6118-13DEE2327E84}"/>
              </a:ext>
            </a:extLst>
          </p:cNvPr>
          <p:cNvSpPr/>
          <p:nvPr/>
        </p:nvSpPr>
        <p:spPr>
          <a:xfrm>
            <a:off x="1306287" y="117564"/>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arallelogram 10">
            <a:extLst>
              <a:ext uri="{FF2B5EF4-FFF2-40B4-BE49-F238E27FC236}">
                <a16:creationId xmlns:a16="http://schemas.microsoft.com/office/drawing/2014/main" id="{D0C5773C-2391-518C-0E5E-00462534CEC0}"/>
              </a:ext>
            </a:extLst>
          </p:cNvPr>
          <p:cNvSpPr/>
          <p:nvPr/>
        </p:nvSpPr>
        <p:spPr>
          <a:xfrm>
            <a:off x="4881161" y="6500967"/>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Parallelogram 11">
            <a:extLst>
              <a:ext uri="{FF2B5EF4-FFF2-40B4-BE49-F238E27FC236}">
                <a16:creationId xmlns:a16="http://schemas.microsoft.com/office/drawing/2014/main" id="{CF8D6DEE-4DB4-CA2A-C954-D1E79DE9F355}"/>
              </a:ext>
            </a:extLst>
          </p:cNvPr>
          <p:cNvSpPr/>
          <p:nvPr/>
        </p:nvSpPr>
        <p:spPr>
          <a:xfrm>
            <a:off x="4946475" y="6239710"/>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lt;strong&gt;Louisiana&lt;/strong&gt; &lt;strong&gt;State&lt;/strong&gt; &lt;strong&gt;Police&lt;/strong&gt;">
            <a:extLst>
              <a:ext uri="{FF2B5EF4-FFF2-40B4-BE49-F238E27FC236}">
                <a16:creationId xmlns:a16="http://schemas.microsoft.com/office/drawing/2014/main" id="{88934071-4BA5-BF30-C570-776ABF5E52E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20843" y="5786843"/>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5" name="TextBox 14">
            <a:extLst>
              <a:ext uri="{FF2B5EF4-FFF2-40B4-BE49-F238E27FC236}">
                <a16:creationId xmlns:a16="http://schemas.microsoft.com/office/drawing/2014/main" id="{2DDA4608-98B7-32B1-E448-1A47B18FC3BD}"/>
              </a:ext>
            </a:extLst>
          </p:cNvPr>
          <p:cNvSpPr txBox="1"/>
          <p:nvPr/>
        </p:nvSpPr>
        <p:spPr>
          <a:xfrm>
            <a:off x="167543" y="1554624"/>
            <a:ext cx="11859208" cy="7848302"/>
          </a:xfrm>
          <a:prstGeom prst="rect">
            <a:avLst/>
          </a:prstGeom>
          <a:noFill/>
        </p:spPr>
        <p:txBody>
          <a:bodyPr wrap="square" lIns="91440" tIns="45720" rIns="91440" bIns="45720" rtlCol="0" anchor="t">
            <a:spAutoFit/>
          </a:bodyPr>
          <a:lstStyle/>
          <a:p>
            <a:r>
              <a:rPr lang="en-US" sz="3200">
                <a:solidFill>
                  <a:srgbClr val="002060"/>
                </a:solidFill>
                <a:effectLst>
                  <a:outerShdw blurRad="38100" dist="38100" dir="2700000" algn="tl">
                    <a:srgbClr val="000000">
                      <a:alpha val="43137"/>
                    </a:srgbClr>
                  </a:outerShdw>
                </a:effectLst>
                <a:ea typeface="+mn-lt"/>
                <a:cs typeface="+mn-lt"/>
              </a:rPr>
              <a:t>                   </a:t>
            </a:r>
            <a:r>
              <a:rPr lang="en-US" sz="3200">
                <a:solidFill>
                  <a:srgbClr val="002060"/>
                </a:solidFill>
                <a:effectLst>
                  <a:outerShdw blurRad="38100" dist="38100" dir="2700000" algn="tl">
                    <a:srgbClr val="000000">
                      <a:alpha val="43137"/>
                    </a:srgbClr>
                  </a:outerShdw>
                </a:effectLst>
                <a:latin typeface="Calibri"/>
                <a:ea typeface="+mn-lt"/>
                <a:cs typeface="Calibri"/>
              </a:rPr>
              <a:t>Step 2. Highway Traffic Sign Recognition Assessment –</a:t>
            </a:r>
            <a:endParaRPr lang="en-US" sz="2800">
              <a:solidFill>
                <a:srgbClr val="000000"/>
              </a:solidFill>
              <a:latin typeface="Calibri"/>
              <a:ea typeface="+mn-lt"/>
              <a:cs typeface="Calibri"/>
            </a:endParaRPr>
          </a:p>
          <a:p>
            <a:endParaRPr lang="en-US" sz="3200">
              <a:solidFill>
                <a:srgbClr val="002060"/>
              </a:solidFill>
              <a:effectLst>
                <a:outerShdw blurRad="38100" dist="38100" dir="2700000" algn="tl">
                  <a:srgbClr val="000000">
                    <a:alpha val="43137"/>
                  </a:srgbClr>
                </a:outerShdw>
              </a:effectLst>
              <a:latin typeface="Calibri"/>
              <a:ea typeface="+mn-lt"/>
              <a:cs typeface="Calibri"/>
            </a:endParaRPr>
          </a:p>
          <a:p>
            <a:r>
              <a:rPr lang="en-US" sz="2800">
                <a:solidFill>
                  <a:srgbClr val="002060"/>
                </a:solidFill>
                <a:effectLst>
                  <a:outerShdw blurRad="38100" dist="38100" dir="2700000" algn="tl">
                    <a:srgbClr val="000000">
                      <a:alpha val="43137"/>
                    </a:srgbClr>
                  </a:outerShdw>
                </a:effectLst>
                <a:latin typeface="Calibri"/>
                <a:ea typeface="+mn-lt"/>
                <a:cs typeface="Calibri"/>
              </a:rPr>
              <a:t>Determining a Driver’s Ability to Understand Sufficiently United States Highway Traffic Signs, Including Changeable Signs in the English Language.</a:t>
            </a:r>
            <a:endParaRPr lang="en-US" sz="2800">
              <a:solidFill>
                <a:srgbClr val="000000"/>
              </a:solidFill>
              <a:latin typeface="Calibri"/>
              <a:ea typeface="Calibri" panose="020F0502020204030204"/>
              <a:cs typeface="Calibri"/>
            </a:endParaRPr>
          </a:p>
          <a:p>
            <a:endParaRPr lang="en-US" sz="2800">
              <a:solidFill>
                <a:srgbClr val="002060"/>
              </a:solidFill>
              <a:effectLst>
                <a:outerShdw blurRad="38100" dist="38100" dir="2700000" algn="tl">
                  <a:srgbClr val="000000">
                    <a:alpha val="43137"/>
                  </a:srgbClr>
                </a:outerShdw>
              </a:effectLst>
              <a:latin typeface="Calibri"/>
              <a:ea typeface="Calibri"/>
              <a:cs typeface="Calibri"/>
            </a:endParaRPr>
          </a:p>
          <a:p>
            <a:r>
              <a:rPr lang="en-US" sz="2500">
                <a:solidFill>
                  <a:srgbClr val="002060"/>
                </a:solidFill>
                <a:effectLst>
                  <a:outerShdw blurRad="38100" dist="38100" dir="2700000" algn="tl">
                    <a:srgbClr val="000000">
                      <a:alpha val="43137"/>
                    </a:srgbClr>
                  </a:outerShdw>
                </a:effectLst>
                <a:latin typeface="Calibri"/>
                <a:ea typeface="Calibri"/>
                <a:cs typeface="Calibri"/>
              </a:rPr>
              <a:t>3. The inspector will ask the driver to explain the meaning of the four selected highway signs.</a:t>
            </a:r>
            <a:endParaRPr lang="en-US" sz="2500">
              <a:ea typeface="Calibri"/>
              <a:cs typeface="Calibri"/>
            </a:endParaRPr>
          </a:p>
          <a:p>
            <a:r>
              <a:rPr lang="en-US" sz="2500">
                <a:solidFill>
                  <a:srgbClr val="002060"/>
                </a:solidFill>
                <a:effectLst>
                  <a:outerShdw blurRad="38100" dist="38100" dir="2700000" algn="tl">
                    <a:srgbClr val="000000">
                      <a:alpha val="43137"/>
                    </a:srgbClr>
                  </a:outerShdw>
                </a:effectLst>
                <a:latin typeface="Calibri"/>
                <a:ea typeface="Calibri"/>
                <a:cs typeface="Calibri"/>
              </a:rPr>
              <a:t>4. The inspector will explain to the driver that to be considered qualified in understanding highway traffic signs in English pursuant to the regulation, the inspector is evaluating whether the driver is able to</a:t>
            </a:r>
            <a:r>
              <a:rPr lang="en-US" sz="2500">
                <a:solidFill>
                  <a:srgbClr val="002060"/>
                </a:solidFill>
                <a:effectLst>
                  <a:outerShdw blurRad="38100" dist="38100" dir="2700000" algn="tl">
                    <a:srgbClr val="000000">
                      <a:alpha val="43137"/>
                    </a:srgbClr>
                  </a:outerShdw>
                </a:effectLst>
                <a:ea typeface="Calibri"/>
                <a:cs typeface="Calibri"/>
              </a:rPr>
              <a:t> explain satisfactorily</a:t>
            </a:r>
            <a:r>
              <a:rPr lang="en-US" sz="2500">
                <a:solidFill>
                  <a:srgbClr val="002060"/>
                </a:solidFill>
                <a:effectLst>
                  <a:outerShdw blurRad="38100" dist="38100" dir="2700000" algn="tl">
                    <a:srgbClr val="000000">
                      <a:alpha val="43137"/>
                    </a:srgbClr>
                  </a:outerShdw>
                </a:effectLst>
                <a:latin typeface="Calibri"/>
                <a:ea typeface="Calibri"/>
                <a:cs typeface="Calibri"/>
              </a:rPr>
              <a:t> the meaning of </a:t>
            </a:r>
            <a:r>
              <a:rPr lang="en-US" sz="2500">
                <a:solidFill>
                  <a:srgbClr val="002060"/>
                </a:solidFill>
                <a:effectLst>
                  <a:outerShdw blurRad="38100" dist="38100" dir="2700000" algn="tl">
                    <a:srgbClr val="000000">
                      <a:alpha val="43137"/>
                    </a:srgbClr>
                  </a:outerShdw>
                </a:effectLst>
                <a:ea typeface="Calibri"/>
                <a:cs typeface="Calibri"/>
              </a:rPr>
              <a:t>at least three of the four selected </a:t>
            </a:r>
            <a:r>
              <a:rPr lang="en-US" sz="2500">
                <a:solidFill>
                  <a:srgbClr val="002060"/>
                </a:solidFill>
                <a:effectLst>
                  <a:outerShdw blurRad="38100" dist="38100" dir="2700000" algn="tl">
                    <a:srgbClr val="000000">
                      <a:alpha val="43137"/>
                    </a:srgbClr>
                  </a:outerShdw>
                </a:effectLst>
                <a:latin typeface="Calibri"/>
                <a:ea typeface="Calibri"/>
                <a:cs typeface="Calibri"/>
              </a:rPr>
              <a:t>signs.</a:t>
            </a:r>
            <a:r>
              <a:rPr lang="en-US" sz="2500">
                <a:solidFill>
                  <a:srgbClr val="002060"/>
                </a:solidFill>
                <a:effectLst>
                  <a:outerShdw blurRad="38100" dist="38100" dir="2700000" algn="tl">
                    <a:srgbClr val="000000">
                      <a:alpha val="43137"/>
                    </a:srgbClr>
                  </a:outerShdw>
                </a:effectLst>
                <a:ea typeface="Calibri"/>
                <a:cs typeface="Calibri"/>
              </a:rPr>
              <a:t> </a:t>
            </a:r>
          </a:p>
          <a:p>
            <a:endParaRPr lang="en-US" sz="2800">
              <a:solidFill>
                <a:srgbClr val="002060"/>
              </a:solidFill>
              <a:effectLst>
                <a:outerShdw blurRad="38100" dist="38100" dir="2700000" algn="tl">
                  <a:srgbClr val="000000">
                    <a:alpha val="43137"/>
                  </a:srgbClr>
                </a:outerShdw>
              </a:effectLst>
              <a:ea typeface="Calibri"/>
              <a:cs typeface="Calibri"/>
            </a:endParaRPr>
          </a:p>
          <a:p>
            <a:endParaRPr lang="en-US" sz="3200">
              <a:solidFill>
                <a:srgbClr val="002060"/>
              </a:solidFill>
              <a:effectLst>
                <a:outerShdw blurRad="38100" dist="38100" dir="2700000" algn="tl">
                  <a:srgbClr val="000000">
                    <a:alpha val="43137"/>
                  </a:srgbClr>
                </a:outerShdw>
              </a:effectLst>
              <a:ea typeface="Calibri"/>
              <a:cs typeface="Calibri"/>
            </a:endParaRPr>
          </a:p>
          <a:p>
            <a:endParaRPr lang="en-US" sz="3200">
              <a:solidFill>
                <a:srgbClr val="002060"/>
              </a:solidFill>
              <a:effectLst>
                <a:outerShdw blurRad="38100" dist="38100" dir="2700000" algn="tl">
                  <a:srgbClr val="000000">
                    <a:alpha val="43137"/>
                  </a:srgbClr>
                </a:outerShdw>
              </a:effectLst>
              <a:ea typeface="Calibri"/>
              <a:cs typeface="Calibri"/>
            </a:endParaRPr>
          </a:p>
          <a:p>
            <a:endParaRPr lang="en-US" sz="3200">
              <a:solidFill>
                <a:srgbClr val="002060"/>
              </a:solidFill>
              <a:effectLst>
                <a:outerShdw blurRad="38100" dist="38100" dir="2700000" algn="tl">
                  <a:srgbClr val="000000">
                    <a:alpha val="43137"/>
                  </a:srgbClr>
                </a:outerShdw>
              </a:effectLst>
              <a:ea typeface="Calibri"/>
              <a:cs typeface="Calibri"/>
            </a:endParaRPr>
          </a:p>
          <a:p>
            <a:endParaRPr lang="en-US" sz="3200">
              <a:solidFill>
                <a:srgbClr val="002060"/>
              </a:solidFill>
              <a:effectLst>
                <a:outerShdw blurRad="38100" dist="38100" dir="2700000" algn="tl">
                  <a:srgbClr val="000000">
                    <a:alpha val="43137"/>
                  </a:srgbClr>
                </a:outerShdw>
              </a:effectLst>
              <a:ea typeface="Calibri"/>
              <a:cs typeface="Calibri"/>
            </a:endParaRPr>
          </a:p>
          <a:p>
            <a:endParaRPr lang="en-US" sz="3200">
              <a:solidFill>
                <a:srgbClr val="002060"/>
              </a:solidFill>
              <a:effectLst>
                <a:outerShdw blurRad="38100" dist="38100" dir="2700000" algn="tl">
                  <a:srgbClr val="000000">
                    <a:alpha val="43137"/>
                  </a:srgbClr>
                </a:outerShdw>
              </a:effectLst>
              <a:ea typeface="Calibri"/>
              <a:cs typeface="Calibri"/>
            </a:endParaRPr>
          </a:p>
          <a:p>
            <a:endParaRPr lang="en-US">
              <a:ea typeface="Calibri" panose="020F0502020204030204"/>
              <a:cs typeface="Calibri" panose="020F0502020204030204"/>
            </a:endParaRPr>
          </a:p>
        </p:txBody>
      </p:sp>
      <p:sp>
        <p:nvSpPr>
          <p:cNvPr id="16" name="TextBox 15">
            <a:extLst>
              <a:ext uri="{FF2B5EF4-FFF2-40B4-BE49-F238E27FC236}">
                <a16:creationId xmlns:a16="http://schemas.microsoft.com/office/drawing/2014/main" id="{A484E28C-085C-C51C-AA50-5D70B61A3FAD}"/>
              </a:ext>
            </a:extLst>
          </p:cNvPr>
          <p:cNvSpPr txBox="1"/>
          <p:nvPr/>
        </p:nvSpPr>
        <p:spPr>
          <a:xfrm>
            <a:off x="561904" y="849637"/>
            <a:ext cx="11062995" cy="646331"/>
          </a:xfrm>
          <a:prstGeom prst="rect">
            <a:avLst/>
          </a:prstGeom>
          <a:noFill/>
        </p:spPr>
        <p:txBody>
          <a:bodyPr wrap="square" lIns="91440" tIns="45720" rIns="91440" bIns="45720" rtlCol="0" anchor="t">
            <a:spAutoFit/>
          </a:bodyPr>
          <a:lstStyle/>
          <a:p>
            <a:pPr algn="ctr"/>
            <a:r>
              <a:rPr lang="en-US" sz="3600" b="1">
                <a:solidFill>
                  <a:srgbClr val="002060"/>
                </a:solidFill>
                <a:effectLst>
                  <a:outerShdw blurRad="38100" dist="38100" dir="2700000" algn="tl">
                    <a:srgbClr val="000000">
                      <a:alpha val="43137"/>
                    </a:srgbClr>
                  </a:outerShdw>
                </a:effectLst>
              </a:rPr>
              <a:t>English Language Proficiency (ELP) Regulation</a:t>
            </a:r>
            <a:endParaRPr lang="en-US" sz="1200" b="1">
              <a:solidFill>
                <a:srgbClr val="00206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9375326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2144995" y="230188"/>
            <a:ext cx="7708306" cy="6230433"/>
          </a:xfrm>
          <a:prstGeom prst="rect">
            <a:avLst/>
          </a:prstGeom>
        </p:spPr>
      </p:pic>
    </p:spTree>
    <p:extLst>
      <p:ext uri="{BB962C8B-B14F-4D97-AF65-F5344CB8AC3E}">
        <p14:creationId xmlns:p14="http://schemas.microsoft.com/office/powerpoint/2010/main" val="26353435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9491" y="1930133"/>
            <a:ext cx="10515600" cy="4125009"/>
          </a:xfrm>
        </p:spPr>
        <p:txBody>
          <a:bodyPr>
            <a:normAutofit fontScale="92500" lnSpcReduction="20000"/>
          </a:bodyPr>
          <a:lstStyle/>
          <a:p>
            <a:r>
              <a:rPr lang="en-US" sz="3900">
                <a:solidFill>
                  <a:srgbClr val="002060"/>
                </a:solidFill>
                <a:effectLst>
                  <a:outerShdw blurRad="38100" dist="38100" dir="2700000" algn="tl">
                    <a:srgbClr val="000000">
                      <a:alpha val="43137"/>
                    </a:srgbClr>
                  </a:outerShdw>
                </a:effectLst>
              </a:rPr>
              <a:t>LSP is participating in Operation Safe DRIVE in an effort to increase regional traffic enforcement along all Interstate Systems. </a:t>
            </a:r>
          </a:p>
          <a:p>
            <a:r>
              <a:rPr lang="en-US" sz="3900">
                <a:solidFill>
                  <a:srgbClr val="002060"/>
                </a:solidFill>
                <a:effectLst>
                  <a:outerShdw blurRad="38100" dist="38100" dir="2700000" algn="tl">
                    <a:srgbClr val="000000">
                      <a:alpha val="43137"/>
                    </a:srgbClr>
                  </a:outerShdw>
                </a:effectLst>
              </a:rPr>
              <a:t>Operation Safe DRIVE focuses on driver violations and reducing unsafe driving behavior. This operation is conducted quarterly in conjunction with states located in the southeastern part of the country. </a:t>
            </a:r>
          </a:p>
          <a:p>
            <a:r>
              <a:rPr lang="en-US" sz="3900">
                <a:solidFill>
                  <a:srgbClr val="002060"/>
                </a:solidFill>
                <a:effectLst>
                  <a:outerShdw blurRad="38100" dist="38100" dir="2700000" algn="tl">
                    <a:srgbClr val="000000">
                      <a:alpha val="43137"/>
                    </a:srgbClr>
                  </a:outerShdw>
                </a:effectLst>
              </a:rPr>
              <a:t>LSP will have quarterly traffic enforcement details throughout the state during each enforcement Wave.</a:t>
            </a:r>
          </a:p>
          <a:p>
            <a:endParaRPr lang="en-US"/>
          </a:p>
        </p:txBody>
      </p:sp>
      <p:pic>
        <p:nvPicPr>
          <p:cNvPr id="4" name="Picture 3" descr="&lt;strong&gt;Louisiana&lt;/strong&gt; &lt;strong&gt;State&lt;/strong&gt; &lt;strong&gt;Police&lt;/strong&g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Picture 4" descr="&lt;strong&gt;Louisiana&lt;/strong&gt; &lt;strong&gt;State&lt;/strong&gt; &lt;strong&gt;Police&lt;/strong&g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20843" y="5786843"/>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Parallelogram 5"/>
          <p:cNvSpPr/>
          <p:nvPr/>
        </p:nvSpPr>
        <p:spPr>
          <a:xfrm>
            <a:off x="1306287" y="117564"/>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Parallelogram 6"/>
          <p:cNvSpPr/>
          <p:nvPr/>
        </p:nvSpPr>
        <p:spPr>
          <a:xfrm>
            <a:off x="4791167" y="6084024"/>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a:off x="1240973" y="378821"/>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Parallelogram 9"/>
          <p:cNvSpPr/>
          <p:nvPr/>
        </p:nvSpPr>
        <p:spPr>
          <a:xfrm>
            <a:off x="4715693" y="6319311"/>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TextBox 11"/>
          <p:cNvSpPr txBox="1"/>
          <p:nvPr/>
        </p:nvSpPr>
        <p:spPr>
          <a:xfrm>
            <a:off x="1306287" y="746562"/>
            <a:ext cx="8725987" cy="1077218"/>
          </a:xfrm>
          <a:prstGeom prst="rect">
            <a:avLst/>
          </a:prstGeom>
          <a:noFill/>
        </p:spPr>
        <p:txBody>
          <a:bodyPr wrap="square" rtlCol="0">
            <a:spAutoFit/>
          </a:bodyPr>
          <a:lstStyle/>
          <a:p>
            <a:pPr algn="ctr"/>
            <a:r>
              <a:rPr lang="en-US" sz="3600" b="1">
                <a:solidFill>
                  <a:srgbClr val="002060"/>
                </a:solidFill>
                <a:effectLst>
                  <a:outerShdw blurRad="38100" dist="38100" dir="2700000" algn="tl">
                    <a:srgbClr val="000000">
                      <a:alpha val="43137"/>
                    </a:srgbClr>
                  </a:outerShdw>
                </a:effectLst>
              </a:rPr>
              <a:t>Operation Safe D.R.I.V.E.</a:t>
            </a:r>
          </a:p>
          <a:p>
            <a:pPr algn="ctr"/>
            <a:r>
              <a:rPr lang="en-US" sz="2800">
                <a:solidFill>
                  <a:schemeClr val="accent2"/>
                </a:solidFill>
              </a:rPr>
              <a:t>Distracted, Reckless, Impaired, Visibility Enforcement</a:t>
            </a:r>
          </a:p>
        </p:txBody>
      </p:sp>
    </p:spTree>
    <p:extLst>
      <p:ext uri="{BB962C8B-B14F-4D97-AF65-F5344CB8AC3E}">
        <p14:creationId xmlns:p14="http://schemas.microsoft.com/office/powerpoint/2010/main" val="19500546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91091"/>
            <a:ext cx="10515600" cy="4125009"/>
          </a:xfrm>
        </p:spPr>
        <p:txBody>
          <a:bodyPr>
            <a:normAutofit/>
          </a:bodyPr>
          <a:lstStyle/>
          <a:p>
            <a:r>
              <a:rPr lang="en-US" sz="3200">
                <a:solidFill>
                  <a:srgbClr val="002060"/>
                </a:solidFill>
                <a:effectLst>
                  <a:outerShdw blurRad="38100" dist="38100" dir="2700000" algn="tl">
                    <a:srgbClr val="000000">
                      <a:alpha val="43137"/>
                    </a:srgbClr>
                  </a:outerShdw>
                </a:effectLst>
              </a:rPr>
              <a:t>The joint enforcement initiative Move Over Campaign aims to raise awareness about the critical importance of the "move over" law, which requires drivers to change lanes or slow down when approaching vehicles stopped on the side of the road, particularly emergency and roadside assistance vehicles. This campaign highlights the risks faced by law enforcement officers, tow truck operators, and other roadside workers who are often vulnerable to being struck by passing vehicles. </a:t>
            </a:r>
            <a:endParaRPr lang="en-US" sz="2400"/>
          </a:p>
        </p:txBody>
      </p:sp>
      <p:pic>
        <p:nvPicPr>
          <p:cNvPr id="4" name="Picture 3" descr="&lt;strong&gt;Louisiana&lt;/strong&gt; &lt;strong&gt;State&lt;/strong&gt; &lt;strong&gt;Police&lt;/strong&g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Picture 4" descr="&lt;strong&gt;Louisiana&lt;/strong&gt; &lt;strong&gt;State&lt;/strong&gt; &lt;strong&gt;Police&lt;/strong&g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20843" y="5786843"/>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Parallelogram 5"/>
          <p:cNvSpPr/>
          <p:nvPr/>
        </p:nvSpPr>
        <p:spPr>
          <a:xfrm>
            <a:off x="1306287" y="117564"/>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Parallelogram 6"/>
          <p:cNvSpPr/>
          <p:nvPr/>
        </p:nvSpPr>
        <p:spPr>
          <a:xfrm>
            <a:off x="4791167" y="6084024"/>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a:off x="1240973" y="378821"/>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Parallelogram 9"/>
          <p:cNvSpPr/>
          <p:nvPr/>
        </p:nvSpPr>
        <p:spPr>
          <a:xfrm>
            <a:off x="4715693" y="6319311"/>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TextBox 11"/>
          <p:cNvSpPr txBox="1"/>
          <p:nvPr/>
        </p:nvSpPr>
        <p:spPr>
          <a:xfrm>
            <a:off x="2429406" y="926025"/>
            <a:ext cx="7333188" cy="646331"/>
          </a:xfrm>
          <a:prstGeom prst="rect">
            <a:avLst/>
          </a:prstGeom>
          <a:noFill/>
        </p:spPr>
        <p:txBody>
          <a:bodyPr wrap="square" rtlCol="0">
            <a:spAutoFit/>
          </a:bodyPr>
          <a:lstStyle/>
          <a:p>
            <a:pPr algn="ctr"/>
            <a:r>
              <a:rPr lang="en-US" sz="3600" b="1"/>
              <a:t> “</a:t>
            </a:r>
            <a:r>
              <a:rPr lang="en-US" sz="3600" b="1">
                <a:solidFill>
                  <a:srgbClr val="002060"/>
                </a:solidFill>
                <a:effectLst>
                  <a:outerShdw blurRad="38100" dist="38100" dir="2700000" algn="tl">
                    <a:srgbClr val="000000">
                      <a:alpha val="43137"/>
                    </a:srgbClr>
                  </a:outerShdw>
                </a:effectLst>
              </a:rPr>
              <a:t>Move Over” Enforcement Initiative</a:t>
            </a:r>
            <a:endParaRPr lang="en-US" sz="2800">
              <a:solidFill>
                <a:srgbClr val="00206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5741486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A68ACF-8117-EDF3-81E4-03A5CE233407}"/>
            </a:ext>
          </a:extLst>
        </p:cNvPr>
        <p:cNvGrpSpPr/>
        <p:nvPr/>
      </p:nvGrpSpPr>
      <p:grpSpPr>
        <a:xfrm>
          <a:off x="0" y="0"/>
          <a:ext cx="0" cy="0"/>
          <a:chOff x="0" y="0"/>
          <a:chExt cx="0" cy="0"/>
        </a:xfrm>
      </p:grpSpPr>
      <p:pic>
        <p:nvPicPr>
          <p:cNvPr id="4" name="Picture 3" descr="&lt;strong&gt;Louisiana&lt;/strong&gt; &lt;strong&gt;State&lt;/strong&gt; &lt;strong&gt;Police&lt;/strong&gt;">
            <a:extLst>
              <a:ext uri="{FF2B5EF4-FFF2-40B4-BE49-F238E27FC236}">
                <a16:creationId xmlns:a16="http://schemas.microsoft.com/office/drawing/2014/main" id="{5854EB37-67D7-BFF6-AB48-63E6696566D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Picture 4" descr="&lt;strong&gt;Louisiana&lt;/strong&gt; &lt;strong&gt;State&lt;/strong&gt; &lt;strong&gt;Police&lt;/strong&gt;">
            <a:extLst>
              <a:ext uri="{FF2B5EF4-FFF2-40B4-BE49-F238E27FC236}">
                <a16:creationId xmlns:a16="http://schemas.microsoft.com/office/drawing/2014/main" id="{B0C1E400-0D6B-F9E7-10FB-2B0BBEA8105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120843" y="5786843"/>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Parallelogram 5">
            <a:extLst>
              <a:ext uri="{FF2B5EF4-FFF2-40B4-BE49-F238E27FC236}">
                <a16:creationId xmlns:a16="http://schemas.microsoft.com/office/drawing/2014/main" id="{D32B9678-1B7E-2735-20E0-FFE2CA061AFF}"/>
              </a:ext>
            </a:extLst>
          </p:cNvPr>
          <p:cNvSpPr/>
          <p:nvPr/>
        </p:nvSpPr>
        <p:spPr>
          <a:xfrm>
            <a:off x="1306287" y="117564"/>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Parallelogram 6">
            <a:extLst>
              <a:ext uri="{FF2B5EF4-FFF2-40B4-BE49-F238E27FC236}">
                <a16:creationId xmlns:a16="http://schemas.microsoft.com/office/drawing/2014/main" id="{19A9E274-1AEF-CB98-F4CA-14F0EB4F38F6}"/>
              </a:ext>
            </a:extLst>
          </p:cNvPr>
          <p:cNvSpPr/>
          <p:nvPr/>
        </p:nvSpPr>
        <p:spPr>
          <a:xfrm>
            <a:off x="4791167" y="6084024"/>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3C12C060-6633-8382-3691-41014F4F131E}"/>
              </a:ext>
            </a:extLst>
          </p:cNvPr>
          <p:cNvSpPr/>
          <p:nvPr/>
        </p:nvSpPr>
        <p:spPr>
          <a:xfrm>
            <a:off x="1240973" y="378821"/>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Parallelogram 9">
            <a:extLst>
              <a:ext uri="{FF2B5EF4-FFF2-40B4-BE49-F238E27FC236}">
                <a16:creationId xmlns:a16="http://schemas.microsoft.com/office/drawing/2014/main" id="{35006477-78A0-3B5D-A4C2-12885840306A}"/>
              </a:ext>
            </a:extLst>
          </p:cNvPr>
          <p:cNvSpPr/>
          <p:nvPr/>
        </p:nvSpPr>
        <p:spPr>
          <a:xfrm>
            <a:off x="4715693" y="6319311"/>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InJzJN31yfw">
            <a:extLst>
              <a:ext uri="{FF2B5EF4-FFF2-40B4-BE49-F238E27FC236}">
                <a16:creationId xmlns:a16="http://schemas.microsoft.com/office/drawing/2014/main" id="{7E467EA5-A8E3-2B49-9A36-5E6B43DD90FD}"/>
              </a:ext>
            </a:extLst>
          </p:cNvPr>
          <p:cNvPicPr>
            <a:picLocks noRot="1" noChangeAspect="1"/>
          </p:cNvPicPr>
          <p:nvPr>
            <a:videoFile r:link="rId1"/>
          </p:nvPr>
        </p:nvPicPr>
        <p:blipFill>
          <a:blip r:embed="rId5"/>
          <a:stretch>
            <a:fillRect/>
          </a:stretch>
        </p:blipFill>
        <p:spPr>
          <a:xfrm>
            <a:off x="1732611" y="1008064"/>
            <a:ext cx="8495608" cy="4778779"/>
          </a:xfrm>
          <a:prstGeom prst="rect">
            <a:avLst/>
          </a:prstGeom>
        </p:spPr>
      </p:pic>
    </p:spTree>
    <p:extLst>
      <p:ext uri="{BB962C8B-B14F-4D97-AF65-F5344CB8AC3E}">
        <p14:creationId xmlns:p14="http://schemas.microsoft.com/office/powerpoint/2010/main" val="3550874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cTn>
                <p:tgtEl>
                  <p:spTgt spid="11"/>
                </p:tgtEl>
              </p:cMediaNode>
            </p:video>
            <p:seq concurrent="1" nextAc="seek">
              <p:cTn id="8" restart="whenNotActive" fill="hold" evtFilter="cancelBubble" nodeType="interactiveSeq">
                <p:stCondLst>
                  <p:cond evt="onClick" delay="0">
                    <p:tgtEl>
                      <p:spTgt spid="11"/>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1"/>
                                        </p:tgtEl>
                                      </p:cBhvr>
                                    </p:cmd>
                                  </p:childTnLst>
                                </p:cTn>
                              </p:par>
                            </p:childTnLst>
                          </p:cTn>
                        </p:par>
                      </p:childTnLst>
                    </p:cTn>
                  </p:par>
                </p:childTnLst>
              </p:cTn>
              <p:nextCondLst>
                <p:cond evt="onClick" delay="0">
                  <p:tgtEl>
                    <p:spTgt spid="11"/>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lt;strong&gt;Louisiana&lt;/strong&gt; &lt;strong&gt;State&lt;/strong&gt; &lt;strong&gt;Police&lt;/strong&g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Picture 4" descr="&lt;strong&gt;Louisiana&lt;/strong&gt; &lt;strong&gt;State&lt;/strong&gt; &lt;strong&gt;Police&lt;/strong&g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20843" y="5786843"/>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Parallelogram 5"/>
          <p:cNvSpPr/>
          <p:nvPr/>
        </p:nvSpPr>
        <p:spPr>
          <a:xfrm>
            <a:off x="1306287" y="117564"/>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Parallelogram 6"/>
          <p:cNvSpPr/>
          <p:nvPr/>
        </p:nvSpPr>
        <p:spPr>
          <a:xfrm>
            <a:off x="4791167" y="6084024"/>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a:off x="1240973" y="378821"/>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Parallelogram 9"/>
          <p:cNvSpPr/>
          <p:nvPr/>
        </p:nvSpPr>
        <p:spPr>
          <a:xfrm>
            <a:off x="4715693" y="6319311"/>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 name="Picture 1"/>
          <p:cNvPicPr>
            <a:picLocks noChangeAspect="1"/>
          </p:cNvPicPr>
          <p:nvPr/>
        </p:nvPicPr>
        <p:blipFill>
          <a:blip r:embed="rId4"/>
          <a:stretch>
            <a:fillRect/>
          </a:stretch>
        </p:blipFill>
        <p:spPr>
          <a:xfrm>
            <a:off x="4860413" y="1582993"/>
            <a:ext cx="7144773" cy="4018935"/>
          </a:xfrm>
          <a:prstGeom prst="rect">
            <a:avLst/>
          </a:prstGeom>
        </p:spPr>
      </p:pic>
      <p:sp>
        <p:nvSpPr>
          <p:cNvPr id="3" name="TextBox 2"/>
          <p:cNvSpPr txBox="1"/>
          <p:nvPr/>
        </p:nvSpPr>
        <p:spPr>
          <a:xfrm>
            <a:off x="7280506" y="126551"/>
            <a:ext cx="4375915" cy="1200329"/>
          </a:xfrm>
          <a:prstGeom prst="rect">
            <a:avLst/>
          </a:prstGeom>
          <a:noFill/>
        </p:spPr>
        <p:txBody>
          <a:bodyPr wrap="square" rtlCol="0">
            <a:spAutoFit/>
          </a:bodyPr>
          <a:lstStyle/>
          <a:p>
            <a:pPr algn="ctr"/>
            <a:r>
              <a:rPr lang="en-US" sz="3600" b="1">
                <a:solidFill>
                  <a:srgbClr val="002060"/>
                </a:solidFill>
                <a:effectLst>
                  <a:outerShdw blurRad="38100" dist="38100" dir="2700000" algn="tl">
                    <a:srgbClr val="000000">
                      <a:alpha val="43137"/>
                    </a:srgbClr>
                  </a:outerShdw>
                </a:effectLst>
              </a:rPr>
              <a:t>Emerging CMV Traffic Concerns</a:t>
            </a:r>
          </a:p>
        </p:txBody>
      </p:sp>
      <p:sp>
        <p:nvSpPr>
          <p:cNvPr id="16" name="TextBox 15"/>
          <p:cNvSpPr txBox="1"/>
          <p:nvPr/>
        </p:nvSpPr>
        <p:spPr>
          <a:xfrm>
            <a:off x="212436" y="1605041"/>
            <a:ext cx="4257964" cy="4524315"/>
          </a:xfrm>
          <a:prstGeom prst="rect">
            <a:avLst/>
          </a:prstGeom>
          <a:noFill/>
        </p:spPr>
        <p:txBody>
          <a:bodyPr wrap="square" rtlCol="0">
            <a:spAutoFit/>
          </a:bodyPr>
          <a:lstStyle/>
          <a:p>
            <a:pPr marL="285750" indent="-285750">
              <a:buFont typeface="Arial" panose="020B0604020202020204" pitchFamily="34" charset="0"/>
              <a:buChar char="•"/>
            </a:pPr>
            <a:r>
              <a:rPr lang="en-US" altLang="en-US">
                <a:solidFill>
                  <a:srgbClr val="002060"/>
                </a:solidFill>
                <a:effectLst>
                  <a:outerShdw blurRad="38100" dist="38100" dir="2700000" algn="tl">
                    <a:srgbClr val="000000">
                      <a:alpha val="43137"/>
                    </a:srgbClr>
                  </a:outerShdw>
                </a:effectLst>
                <a:latin typeface="Google Sans"/>
              </a:rPr>
              <a:t>Meta's largest project is an AI-optimized "Hyperion" campus in Louisiana.</a:t>
            </a:r>
          </a:p>
          <a:p>
            <a:pPr marL="285750" indent="-285750">
              <a:buFont typeface="Arial" panose="020B0604020202020204" pitchFamily="34" charset="0"/>
              <a:buChar char="•"/>
            </a:pPr>
            <a:r>
              <a:rPr lang="en-US" b="1">
                <a:solidFill>
                  <a:srgbClr val="002060"/>
                </a:solidFill>
                <a:effectLst>
                  <a:outerShdw blurRad="38100" dist="38100" dir="2700000" algn="tl">
                    <a:srgbClr val="000000">
                      <a:alpha val="43137"/>
                    </a:srgbClr>
                  </a:outerShdw>
                </a:effectLst>
              </a:rPr>
              <a:t>Location:</a:t>
            </a:r>
            <a:r>
              <a:rPr lang="en-US">
                <a:solidFill>
                  <a:srgbClr val="002060"/>
                </a:solidFill>
                <a:effectLst>
                  <a:outerShdw blurRad="38100" dist="38100" dir="2700000" algn="tl">
                    <a:srgbClr val="000000">
                      <a:alpha val="43137"/>
                    </a:srgbClr>
                  </a:outerShdw>
                </a:effectLst>
              </a:rPr>
              <a:t> The data center is under construction on a 2,250-acre site near Holly Ridge in Richland Parish, Louisiana.</a:t>
            </a:r>
          </a:p>
          <a:p>
            <a:pPr marL="285750" indent="-285750">
              <a:buFont typeface="Arial" panose="020B0604020202020204" pitchFamily="34" charset="0"/>
              <a:buChar char="•"/>
            </a:pPr>
            <a:r>
              <a:rPr lang="en-US" b="1">
                <a:solidFill>
                  <a:srgbClr val="002060"/>
                </a:solidFill>
                <a:effectLst>
                  <a:outerShdw blurRad="38100" dist="38100" dir="2700000" algn="tl">
                    <a:srgbClr val="000000">
                      <a:alpha val="43137"/>
                    </a:srgbClr>
                  </a:outerShdw>
                </a:effectLst>
              </a:rPr>
              <a:t>Size and cost:</a:t>
            </a:r>
            <a:r>
              <a:rPr lang="en-US">
                <a:solidFill>
                  <a:srgbClr val="002060"/>
                </a:solidFill>
                <a:effectLst>
                  <a:outerShdw blurRad="38100" dist="38100" dir="2700000" algn="tl">
                    <a:srgbClr val="000000">
                      <a:alpha val="43137"/>
                    </a:srgbClr>
                  </a:outerShdw>
                </a:effectLst>
              </a:rPr>
              <a:t> At a projected cost of $10 billion, the campus will span 4 million square feet and will be the largest data center in Meta's global fleet.</a:t>
            </a:r>
          </a:p>
          <a:p>
            <a:pPr marL="285750" indent="-285750">
              <a:buFont typeface="Arial" panose="020B0604020202020204" pitchFamily="34" charset="0"/>
              <a:buChar char="•"/>
            </a:pPr>
            <a:r>
              <a:rPr lang="en-US" b="1">
                <a:solidFill>
                  <a:srgbClr val="002060"/>
                </a:solidFill>
                <a:effectLst>
                  <a:outerShdw blurRad="38100" dist="38100" dir="2700000" algn="tl">
                    <a:srgbClr val="000000">
                      <a:alpha val="43137"/>
                    </a:srgbClr>
                  </a:outerShdw>
                </a:effectLst>
              </a:rPr>
              <a:t>Power and infrastructure:</a:t>
            </a:r>
            <a:r>
              <a:rPr lang="en-US">
                <a:solidFill>
                  <a:srgbClr val="002060"/>
                </a:solidFill>
                <a:effectLst>
                  <a:outerShdw blurRad="38100" dist="38100" dir="2700000" algn="tl">
                    <a:srgbClr val="000000">
                      <a:alpha val="43137"/>
                    </a:srgbClr>
                  </a:outerShdw>
                </a:effectLst>
              </a:rPr>
              <a:t> The facility will initially draw 2 gigawatts of power, with potential expansion to 5 gigawatts, requiring new on-site natural gas plants and transmission upgrades.</a:t>
            </a:r>
          </a:p>
          <a:p>
            <a:pPr marL="285750" indent="-285750">
              <a:buFont typeface="Arial" panose="020B0604020202020204" pitchFamily="34" charset="0"/>
              <a:buChar char="•"/>
            </a:pPr>
            <a:endParaRPr lang="en-US"/>
          </a:p>
        </p:txBody>
      </p:sp>
    </p:spTree>
    <p:extLst>
      <p:ext uri="{BB962C8B-B14F-4D97-AF65-F5344CB8AC3E}">
        <p14:creationId xmlns:p14="http://schemas.microsoft.com/office/powerpoint/2010/main" val="19479028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FA5CCA-1526-F054-4C3F-D0E765F3920A}"/>
            </a:ext>
          </a:extLst>
        </p:cNvPr>
        <p:cNvGrpSpPr/>
        <p:nvPr/>
      </p:nvGrpSpPr>
      <p:grpSpPr>
        <a:xfrm>
          <a:off x="0" y="0"/>
          <a:ext cx="0" cy="0"/>
          <a:chOff x="0" y="0"/>
          <a:chExt cx="0" cy="0"/>
        </a:xfrm>
      </p:grpSpPr>
      <p:pic>
        <p:nvPicPr>
          <p:cNvPr id="4" name="Picture 3" descr="&lt;strong&gt;Louisiana&lt;/strong&gt; &lt;strong&gt;State&lt;/strong&gt; &lt;strong&gt;Police&lt;/strong&gt;">
            <a:extLst>
              <a:ext uri="{FF2B5EF4-FFF2-40B4-BE49-F238E27FC236}">
                <a16:creationId xmlns:a16="http://schemas.microsoft.com/office/drawing/2014/main" id="{7CBB9768-2BFE-544F-ADD1-0E2969431CE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Picture 4" descr="&lt;strong&gt;Louisiana&lt;/strong&gt; &lt;strong&gt;State&lt;/strong&gt; &lt;strong&gt;Police&lt;/strong&gt;">
            <a:extLst>
              <a:ext uri="{FF2B5EF4-FFF2-40B4-BE49-F238E27FC236}">
                <a16:creationId xmlns:a16="http://schemas.microsoft.com/office/drawing/2014/main" id="{1A5F9620-D890-BFA6-1B1A-061861DEEA9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20843" y="5786843"/>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Parallelogram 5">
            <a:extLst>
              <a:ext uri="{FF2B5EF4-FFF2-40B4-BE49-F238E27FC236}">
                <a16:creationId xmlns:a16="http://schemas.microsoft.com/office/drawing/2014/main" id="{828F3326-62A8-5D90-07FB-F572168DEF3E}"/>
              </a:ext>
            </a:extLst>
          </p:cNvPr>
          <p:cNvSpPr/>
          <p:nvPr/>
        </p:nvSpPr>
        <p:spPr>
          <a:xfrm>
            <a:off x="1306287" y="117564"/>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Parallelogram 6">
            <a:extLst>
              <a:ext uri="{FF2B5EF4-FFF2-40B4-BE49-F238E27FC236}">
                <a16:creationId xmlns:a16="http://schemas.microsoft.com/office/drawing/2014/main" id="{3D17509C-D0D4-8730-F47E-B05F162E41A6}"/>
              </a:ext>
            </a:extLst>
          </p:cNvPr>
          <p:cNvSpPr/>
          <p:nvPr/>
        </p:nvSpPr>
        <p:spPr>
          <a:xfrm>
            <a:off x="4791167" y="6084024"/>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1AD8AE14-A8C9-0CB3-9C95-44E9479A4527}"/>
              </a:ext>
            </a:extLst>
          </p:cNvPr>
          <p:cNvSpPr/>
          <p:nvPr/>
        </p:nvSpPr>
        <p:spPr>
          <a:xfrm>
            <a:off x="1240973" y="378821"/>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Parallelogram 9">
            <a:extLst>
              <a:ext uri="{FF2B5EF4-FFF2-40B4-BE49-F238E27FC236}">
                <a16:creationId xmlns:a16="http://schemas.microsoft.com/office/drawing/2014/main" id="{908AB6E8-0F74-4D4F-6678-053BAC24BF98}"/>
              </a:ext>
            </a:extLst>
          </p:cNvPr>
          <p:cNvSpPr/>
          <p:nvPr/>
        </p:nvSpPr>
        <p:spPr>
          <a:xfrm>
            <a:off x="4715693" y="6319311"/>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7C7DEEDF-40E3-7ACC-F321-265C1426AFDE}"/>
              </a:ext>
            </a:extLst>
          </p:cNvPr>
          <p:cNvSpPr txBox="1"/>
          <p:nvPr/>
        </p:nvSpPr>
        <p:spPr>
          <a:xfrm>
            <a:off x="2780393" y="917306"/>
            <a:ext cx="6633160" cy="707886"/>
          </a:xfrm>
          <a:prstGeom prst="rect">
            <a:avLst/>
          </a:prstGeom>
          <a:noFill/>
        </p:spPr>
        <p:txBody>
          <a:bodyPr wrap="square" lIns="91440" tIns="45720" rIns="91440" bIns="45720" rtlCol="0" anchor="t">
            <a:spAutoFit/>
          </a:bodyPr>
          <a:lstStyle/>
          <a:p>
            <a:pPr algn="ctr"/>
            <a:r>
              <a:rPr lang="en-US" sz="4000" b="1">
                <a:solidFill>
                  <a:srgbClr val="002060"/>
                </a:solidFill>
                <a:effectLst>
                  <a:outerShdw blurRad="38100" dist="38100" dir="2700000" algn="tl">
                    <a:srgbClr val="000000">
                      <a:alpha val="43137"/>
                    </a:srgbClr>
                  </a:outerShdw>
                </a:effectLst>
              </a:rPr>
              <a:t>2025 LSP TSS CMV Seizures</a:t>
            </a:r>
            <a:endParaRPr lang="en-US" sz="4000" b="1">
              <a:solidFill>
                <a:srgbClr val="002060"/>
              </a:solidFill>
              <a:effectLst>
                <a:outerShdw blurRad="38100" dist="38100" dir="2700000" algn="tl">
                  <a:srgbClr val="000000">
                    <a:alpha val="43137"/>
                  </a:srgbClr>
                </a:outerShdw>
              </a:effectLst>
              <a:ea typeface="Calibri"/>
              <a:cs typeface="Calibri"/>
            </a:endParaRPr>
          </a:p>
        </p:txBody>
      </p:sp>
      <p:sp>
        <p:nvSpPr>
          <p:cNvPr id="16" name="TextBox 15">
            <a:extLst>
              <a:ext uri="{FF2B5EF4-FFF2-40B4-BE49-F238E27FC236}">
                <a16:creationId xmlns:a16="http://schemas.microsoft.com/office/drawing/2014/main" id="{29F292CB-AB52-9D74-F480-E58867EBEB7C}"/>
              </a:ext>
            </a:extLst>
          </p:cNvPr>
          <p:cNvSpPr txBox="1"/>
          <p:nvPr/>
        </p:nvSpPr>
        <p:spPr>
          <a:xfrm>
            <a:off x="114984" y="1512757"/>
            <a:ext cx="12089875" cy="4585871"/>
          </a:xfrm>
          <a:prstGeom prst="rect">
            <a:avLst/>
          </a:prstGeom>
          <a:noFill/>
        </p:spPr>
        <p:txBody>
          <a:bodyPr wrap="square" lIns="91440" tIns="45720" rIns="91440" bIns="45720" rtlCol="0" anchor="t">
            <a:spAutoFit/>
          </a:bodyPr>
          <a:lstStyle/>
          <a:p>
            <a:endParaRPr lang="en-US" altLang="en-US" sz="3200">
              <a:solidFill>
                <a:srgbClr val="002060"/>
              </a:solidFill>
              <a:effectLst>
                <a:outerShdw blurRad="38100" dist="38100" dir="2700000" algn="tl">
                  <a:srgbClr val="000000">
                    <a:alpha val="43137"/>
                  </a:srgbClr>
                </a:outerShdw>
              </a:effectLst>
              <a:latin typeface="Calibri"/>
              <a:ea typeface="Calibri"/>
              <a:cs typeface="Calibri"/>
            </a:endParaRPr>
          </a:p>
          <a:p>
            <a:pPr marL="285750" indent="-285750">
              <a:buFont typeface="Arial" panose="020B0604020202020204" pitchFamily="34" charset="0"/>
              <a:buChar char="•"/>
            </a:pPr>
            <a:r>
              <a:rPr lang="en-US" altLang="en-US" sz="3200">
                <a:solidFill>
                  <a:srgbClr val="002060"/>
                </a:solidFill>
                <a:effectLst>
                  <a:outerShdw blurRad="38100" dist="38100" dir="2700000" algn="tl">
                    <a:srgbClr val="000000">
                      <a:alpha val="43137"/>
                    </a:srgbClr>
                  </a:outerShdw>
                </a:effectLst>
                <a:latin typeface="Calibri"/>
                <a:ea typeface="Calibri"/>
                <a:cs typeface="Calibri"/>
              </a:rPr>
              <a:t> 25 kilograms of cocaine seized in Calcasieu Parish during a motor carrier inspection.</a:t>
            </a:r>
          </a:p>
          <a:p>
            <a:pPr marL="285750" indent="-285750">
              <a:buFont typeface="Arial" panose="020B0604020202020204" pitchFamily="34" charset="0"/>
              <a:buChar char="•"/>
            </a:pPr>
            <a:r>
              <a:rPr lang="en-US" altLang="en-US" sz="3200">
                <a:solidFill>
                  <a:srgbClr val="002060"/>
                </a:solidFill>
                <a:effectLst>
                  <a:outerShdw blurRad="38100" dist="38100" dir="2700000" algn="tl">
                    <a:srgbClr val="000000">
                      <a:alpha val="43137"/>
                    </a:srgbClr>
                  </a:outerShdw>
                </a:effectLst>
                <a:latin typeface="Calibri"/>
                <a:ea typeface="Calibri"/>
                <a:cs typeface="Calibri"/>
              </a:rPr>
              <a:t> 200 </a:t>
            </a:r>
            <a:r>
              <a:rPr lang="en-US" altLang="en-US" sz="3200" err="1">
                <a:solidFill>
                  <a:srgbClr val="002060"/>
                </a:solidFill>
                <a:effectLst>
                  <a:outerShdw blurRad="38100" dist="38100" dir="2700000" algn="tl">
                    <a:srgbClr val="000000">
                      <a:alpha val="43137"/>
                    </a:srgbClr>
                  </a:outerShdw>
                </a:effectLst>
                <a:latin typeface="Calibri"/>
                <a:ea typeface="Calibri"/>
                <a:cs typeface="Calibri"/>
              </a:rPr>
              <a:t>lbs</a:t>
            </a:r>
            <a:r>
              <a:rPr lang="en-US" altLang="en-US" sz="3200">
                <a:solidFill>
                  <a:srgbClr val="002060"/>
                </a:solidFill>
                <a:effectLst>
                  <a:outerShdw blurRad="38100" dist="38100" dir="2700000" algn="tl">
                    <a:srgbClr val="000000">
                      <a:alpha val="43137"/>
                    </a:srgbClr>
                  </a:outerShdw>
                </a:effectLst>
                <a:latin typeface="Calibri"/>
                <a:ea typeface="Calibri"/>
                <a:cs typeface="Calibri"/>
              </a:rPr>
              <a:t> of marijuana, 7 grams of cocaine, and  $1.2 million in currency related to the proceeds of trafficking in West Baton Rouge Parish seized during a motor carrier inspection.</a:t>
            </a:r>
          </a:p>
          <a:p>
            <a:pPr marL="285750" indent="-285750">
              <a:buFont typeface="Arial" panose="020B0604020202020204" pitchFamily="34" charset="0"/>
              <a:buChar char="•"/>
            </a:pPr>
            <a:r>
              <a:rPr lang="en-US" altLang="en-US" sz="3200">
                <a:solidFill>
                  <a:srgbClr val="002060"/>
                </a:solidFill>
                <a:effectLst>
                  <a:outerShdw blurRad="38100" dist="38100" dir="2700000" algn="tl">
                    <a:srgbClr val="000000">
                      <a:alpha val="43137"/>
                    </a:srgbClr>
                  </a:outerShdw>
                </a:effectLst>
                <a:latin typeface="Calibri"/>
                <a:ea typeface="Calibri"/>
                <a:cs typeface="Calibri"/>
              </a:rPr>
              <a:t>74 kilograms of cocaine seized in St. Tammany Parish during a motor carrier inspection</a:t>
            </a:r>
          </a:p>
          <a:p>
            <a:endParaRPr lang="en-US" altLang="en-US">
              <a:solidFill>
                <a:srgbClr val="002060"/>
              </a:solidFill>
              <a:effectLst>
                <a:outerShdw blurRad="38100" dist="38100" dir="2700000" algn="tl">
                  <a:srgbClr val="000000">
                    <a:alpha val="43137"/>
                  </a:srgbClr>
                </a:outerShdw>
              </a:effectLst>
              <a:latin typeface="Google Sans"/>
              <a:ea typeface="Calibri" panose="020F0502020204030204"/>
              <a:cs typeface="Calibri" panose="020F0502020204030204"/>
            </a:endParaRPr>
          </a:p>
          <a:p>
            <a:pPr marL="285750" indent="-285750">
              <a:buFont typeface="Arial" panose="020B0604020202020204" pitchFamily="34" charset="0"/>
              <a:buChar char="•"/>
            </a:pPr>
            <a:endParaRPr lang="en-US">
              <a:ea typeface="Calibri" panose="020F0502020204030204"/>
              <a:cs typeface="Calibri" panose="020F0502020204030204"/>
            </a:endParaRPr>
          </a:p>
        </p:txBody>
      </p:sp>
    </p:spTree>
    <p:extLst>
      <p:ext uri="{BB962C8B-B14F-4D97-AF65-F5344CB8AC3E}">
        <p14:creationId xmlns:p14="http://schemas.microsoft.com/office/powerpoint/2010/main" val="5848732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lt;strong&gt;Louisiana&lt;/strong&gt; &lt;strong&gt;State&lt;/strong&gt; &lt;strong&gt;Police&lt;/strong&g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Parallelogram 8"/>
          <p:cNvSpPr/>
          <p:nvPr/>
        </p:nvSpPr>
        <p:spPr>
          <a:xfrm>
            <a:off x="1240973" y="378821"/>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p:cNvSpPr/>
          <p:nvPr/>
        </p:nvSpPr>
        <p:spPr>
          <a:xfrm>
            <a:off x="1306287" y="117564"/>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arallelogram 10"/>
          <p:cNvSpPr/>
          <p:nvPr/>
        </p:nvSpPr>
        <p:spPr>
          <a:xfrm>
            <a:off x="4881161" y="6500967"/>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Parallelogram 11"/>
          <p:cNvSpPr/>
          <p:nvPr/>
        </p:nvSpPr>
        <p:spPr>
          <a:xfrm>
            <a:off x="4946475" y="6239710"/>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lt;strong&gt;Louisiana&lt;/strong&gt; &lt;strong&gt;State&lt;/strong&gt; &lt;strong&gt;Police&lt;/strong&g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20843" y="5786843"/>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Picture 4"/>
          <p:cNvPicPr>
            <a:picLocks noChangeAspect="1"/>
          </p:cNvPicPr>
          <p:nvPr/>
        </p:nvPicPr>
        <p:blipFill>
          <a:blip r:embed="rId4"/>
          <a:stretch>
            <a:fillRect/>
          </a:stretch>
        </p:blipFill>
        <p:spPr>
          <a:xfrm>
            <a:off x="1561424" y="1269288"/>
            <a:ext cx="9195841" cy="4589406"/>
          </a:xfrm>
          <a:prstGeom prst="rect">
            <a:avLst/>
          </a:prstGeom>
        </p:spPr>
      </p:pic>
      <p:sp>
        <p:nvSpPr>
          <p:cNvPr id="2" name="TextBox 1">
            <a:extLst>
              <a:ext uri="{FF2B5EF4-FFF2-40B4-BE49-F238E27FC236}">
                <a16:creationId xmlns:a16="http://schemas.microsoft.com/office/drawing/2014/main" id="{9E229028-F895-E00E-BCFD-CA5C35806400}"/>
              </a:ext>
            </a:extLst>
          </p:cNvPr>
          <p:cNvSpPr txBox="1"/>
          <p:nvPr/>
        </p:nvSpPr>
        <p:spPr>
          <a:xfrm>
            <a:off x="3676649" y="5867399"/>
            <a:ext cx="49148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200 </a:t>
            </a:r>
            <a:r>
              <a:rPr lang="en-US" err="1">
                <a:ea typeface="Calibri"/>
                <a:cs typeface="Calibri"/>
              </a:rPr>
              <a:t>lbs</a:t>
            </a:r>
            <a:r>
              <a:rPr lang="en-US">
                <a:ea typeface="Calibri"/>
                <a:cs typeface="Calibri"/>
              </a:rPr>
              <a:t> of marijuana with 1.2 million in currency </a:t>
            </a:r>
            <a:endParaRPr lang="en-US"/>
          </a:p>
        </p:txBody>
      </p:sp>
    </p:spTree>
    <p:extLst>
      <p:ext uri="{BB962C8B-B14F-4D97-AF65-F5344CB8AC3E}">
        <p14:creationId xmlns:p14="http://schemas.microsoft.com/office/powerpoint/2010/main" val="4337678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lt;strong&gt;Louisiana&lt;/strong&gt; &lt;strong&gt;State&lt;/strong&gt; &lt;strong&gt;Police&lt;/strong&g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Parallelogram 8"/>
          <p:cNvSpPr/>
          <p:nvPr/>
        </p:nvSpPr>
        <p:spPr>
          <a:xfrm>
            <a:off x="1240973" y="378821"/>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p:cNvSpPr/>
          <p:nvPr/>
        </p:nvSpPr>
        <p:spPr>
          <a:xfrm>
            <a:off x="1306287" y="117564"/>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arallelogram 10"/>
          <p:cNvSpPr/>
          <p:nvPr/>
        </p:nvSpPr>
        <p:spPr>
          <a:xfrm>
            <a:off x="4881161" y="6500967"/>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Parallelogram 11"/>
          <p:cNvSpPr/>
          <p:nvPr/>
        </p:nvSpPr>
        <p:spPr>
          <a:xfrm>
            <a:off x="4946475" y="6239710"/>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lt;strong&gt;Louisiana&lt;/strong&gt; &lt;strong&gt;State&lt;/strong&gt; &lt;strong&gt;Police&lt;/strong&g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20843" y="5786843"/>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4" name="TextBox 13"/>
          <p:cNvSpPr txBox="1"/>
          <p:nvPr/>
        </p:nvSpPr>
        <p:spPr>
          <a:xfrm>
            <a:off x="496391" y="1025219"/>
            <a:ext cx="11062995" cy="646331"/>
          </a:xfrm>
          <a:prstGeom prst="rect">
            <a:avLst/>
          </a:prstGeom>
          <a:noFill/>
        </p:spPr>
        <p:txBody>
          <a:bodyPr wrap="square" rtlCol="0">
            <a:spAutoFit/>
          </a:bodyPr>
          <a:lstStyle/>
          <a:p>
            <a:pPr algn="ctr"/>
            <a:r>
              <a:rPr lang="en-US" sz="3600" b="1">
                <a:solidFill>
                  <a:srgbClr val="002060"/>
                </a:solidFill>
                <a:effectLst>
                  <a:outerShdw blurRad="38100" dist="38100" dir="2700000" algn="tl">
                    <a:srgbClr val="000000">
                      <a:alpha val="43137"/>
                    </a:srgbClr>
                  </a:outerShdw>
                </a:effectLst>
              </a:rPr>
              <a:t>Crash Reduction</a:t>
            </a:r>
            <a:endParaRPr lang="en-US" sz="1200" b="1">
              <a:solidFill>
                <a:srgbClr val="002060"/>
              </a:solidFill>
              <a:effectLst>
                <a:outerShdw blurRad="38100" dist="38100" dir="2700000" algn="tl">
                  <a:srgbClr val="000000">
                    <a:alpha val="43137"/>
                  </a:srgbClr>
                </a:outerShdw>
              </a:effectLst>
            </a:endParaRPr>
          </a:p>
        </p:txBody>
      </p:sp>
      <p:sp>
        <p:nvSpPr>
          <p:cNvPr id="2" name="TextBox 1"/>
          <p:cNvSpPr txBox="1"/>
          <p:nvPr/>
        </p:nvSpPr>
        <p:spPr>
          <a:xfrm>
            <a:off x="98284" y="2163223"/>
            <a:ext cx="11859208" cy="3847207"/>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US" sz="3600">
                <a:solidFill>
                  <a:srgbClr val="002060"/>
                </a:solidFill>
                <a:effectLst>
                  <a:outerShdw blurRad="38100" dist="38100" dir="2700000" algn="tl">
                    <a:srgbClr val="000000">
                      <a:alpha val="43137"/>
                    </a:srgbClr>
                  </a:outerShdw>
                </a:effectLst>
              </a:rPr>
              <a:t>From fiscal year 2024-2025, Louisiana exhibited a </a:t>
            </a:r>
            <a:r>
              <a:rPr lang="en-US" sz="3600" b="1" u="sng">
                <a:solidFill>
                  <a:srgbClr val="002060"/>
                </a:solidFill>
                <a:effectLst>
                  <a:outerShdw blurRad="38100" dist="38100" dir="2700000" algn="tl">
                    <a:srgbClr val="000000">
                      <a:alpha val="43137"/>
                    </a:srgbClr>
                  </a:outerShdw>
                </a:effectLst>
              </a:rPr>
              <a:t>4.25% decrease </a:t>
            </a:r>
            <a:r>
              <a:rPr lang="en-US" sz="3600">
                <a:solidFill>
                  <a:srgbClr val="002060"/>
                </a:solidFill>
                <a:effectLst>
                  <a:outerShdw blurRad="38100" dist="38100" dir="2700000" algn="tl">
                    <a:srgbClr val="000000">
                      <a:alpha val="43137"/>
                    </a:srgbClr>
                  </a:outerShdw>
                </a:effectLst>
              </a:rPr>
              <a:t>in fatal CMV crashes, from </a:t>
            </a:r>
            <a:r>
              <a:rPr lang="en-US" sz="3600" b="1" u="sng">
                <a:solidFill>
                  <a:srgbClr val="002060"/>
                </a:solidFill>
                <a:effectLst>
                  <a:outerShdw blurRad="38100" dist="38100" dir="2700000" algn="tl">
                    <a:srgbClr val="000000">
                      <a:alpha val="43137"/>
                    </a:srgbClr>
                  </a:outerShdw>
                </a:effectLst>
              </a:rPr>
              <a:t>94 to 90</a:t>
            </a:r>
            <a:r>
              <a:rPr lang="en-US" sz="3600">
                <a:solidFill>
                  <a:srgbClr val="002060"/>
                </a:solidFill>
                <a:effectLst>
                  <a:outerShdw blurRad="38100" dist="38100" dir="2700000" algn="tl">
                    <a:srgbClr val="000000">
                      <a:alpha val="43137"/>
                    </a:srgbClr>
                  </a:outerShdw>
                </a:effectLst>
              </a:rPr>
              <a:t>.</a:t>
            </a:r>
          </a:p>
          <a:p>
            <a:endParaRPr lang="en-US" sz="3600">
              <a:solidFill>
                <a:srgbClr val="002060"/>
              </a:solidFill>
              <a:effectLst>
                <a:outerShdw blurRad="38100" dist="38100" dir="2700000" algn="tl">
                  <a:srgbClr val="000000">
                    <a:alpha val="43137"/>
                  </a:srgbClr>
                </a:outerShdw>
              </a:effectLst>
            </a:endParaRPr>
          </a:p>
          <a:p>
            <a:pPr marL="285750" indent="-285750">
              <a:buFont typeface="Arial" panose="020B0604020202020204" pitchFamily="34" charset="0"/>
              <a:buChar char="•"/>
            </a:pPr>
            <a:r>
              <a:rPr lang="en-US" sz="3600">
                <a:solidFill>
                  <a:srgbClr val="002060"/>
                </a:solidFill>
                <a:effectLst>
                  <a:outerShdw blurRad="38100" dist="38100" dir="2700000" algn="tl">
                    <a:srgbClr val="000000">
                      <a:alpha val="43137"/>
                    </a:srgbClr>
                  </a:outerShdw>
                </a:effectLst>
              </a:rPr>
              <a:t>LSP TSS has increased its traffic enforcement efforts in the past three years, leading to a sharp reduction in CMV crashes and fatalities.</a:t>
            </a:r>
            <a:endParaRPr lang="en-US" sz="3600">
              <a:solidFill>
                <a:srgbClr val="002060"/>
              </a:solidFill>
              <a:effectLst>
                <a:outerShdw blurRad="38100" dist="38100" dir="2700000" algn="tl">
                  <a:srgbClr val="000000">
                    <a:alpha val="43137"/>
                  </a:srgbClr>
                </a:outerShdw>
              </a:effectLst>
              <a:ea typeface="Calibri"/>
              <a:cs typeface="Calibri"/>
            </a:endParaRPr>
          </a:p>
          <a:p>
            <a:pPr marL="285750" indent="-285750">
              <a:buFont typeface="Arial" panose="020B0604020202020204" pitchFamily="34" charset="0"/>
              <a:buChar char="•"/>
            </a:pPr>
            <a:endParaRPr lang="en-US" sz="2800">
              <a:solidFill>
                <a:srgbClr val="00206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4146404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lt;strong&gt;Louisiana&lt;/strong&gt; &lt;strong&gt;State&lt;/strong&gt; &lt;strong&gt;Police&lt;/strong&gt;"/>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Parallelogram 8"/>
          <p:cNvSpPr/>
          <p:nvPr/>
        </p:nvSpPr>
        <p:spPr>
          <a:xfrm>
            <a:off x="1240973" y="378821"/>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p:cNvSpPr/>
          <p:nvPr/>
        </p:nvSpPr>
        <p:spPr>
          <a:xfrm>
            <a:off x="1306287" y="117564"/>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arallelogram 10"/>
          <p:cNvSpPr/>
          <p:nvPr/>
        </p:nvSpPr>
        <p:spPr>
          <a:xfrm>
            <a:off x="4881161" y="6500967"/>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Parallelogram 11"/>
          <p:cNvSpPr/>
          <p:nvPr/>
        </p:nvSpPr>
        <p:spPr>
          <a:xfrm>
            <a:off x="4946475" y="6239710"/>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lt;strong&gt;Louisiana&lt;/strong&gt; &lt;strong&gt;State&lt;/strong&gt; &lt;strong&gt;Police&lt;/strong&gt;"/>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20843" y="5786843"/>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4" name="TextBox 13"/>
          <p:cNvSpPr txBox="1"/>
          <p:nvPr/>
        </p:nvSpPr>
        <p:spPr>
          <a:xfrm>
            <a:off x="1489166" y="770709"/>
            <a:ext cx="9209314" cy="769441"/>
          </a:xfrm>
          <a:prstGeom prst="rect">
            <a:avLst/>
          </a:prstGeom>
          <a:noFill/>
        </p:spPr>
        <p:txBody>
          <a:bodyPr wrap="square" rtlCol="0">
            <a:spAutoFit/>
          </a:bodyPr>
          <a:lstStyle/>
          <a:p>
            <a:pPr algn="ctr"/>
            <a:r>
              <a:rPr lang="en-US" sz="4400" b="1">
                <a:solidFill>
                  <a:srgbClr val="002060"/>
                </a:solidFill>
                <a:effectLst>
                  <a:outerShdw blurRad="38100" dist="38100" dir="2700000" algn="tl">
                    <a:srgbClr val="000000">
                      <a:alpha val="43137"/>
                    </a:srgbClr>
                  </a:outerShdw>
                </a:effectLst>
              </a:rPr>
              <a:t>CMV Crash Reduction</a:t>
            </a:r>
            <a:endParaRPr lang="en-US" sz="1600" b="1">
              <a:solidFill>
                <a:srgbClr val="002060"/>
              </a:solidFill>
              <a:effectLst>
                <a:outerShdw blurRad="38100" dist="38100" dir="2700000" algn="tl">
                  <a:srgbClr val="000000">
                    <a:alpha val="43137"/>
                  </a:srgbClr>
                </a:outerShdw>
              </a:effectLst>
            </a:endParaRPr>
          </a:p>
        </p:txBody>
      </p:sp>
      <p:graphicFrame>
        <p:nvGraphicFramePr>
          <p:cNvPr id="15" name="Content Placeholder 4"/>
          <p:cNvGraphicFramePr>
            <a:graphicFrameLocks/>
          </p:cNvGraphicFramePr>
          <p:nvPr>
            <p:extLst>
              <p:ext uri="{D42A27DB-BD31-4B8C-83A1-F6EECF244321}">
                <p14:modId xmlns:p14="http://schemas.microsoft.com/office/powerpoint/2010/main" val="3500797887"/>
              </p:ext>
            </p:extLst>
          </p:nvPr>
        </p:nvGraphicFramePr>
        <p:xfrm>
          <a:off x="370497" y="1540149"/>
          <a:ext cx="11507994" cy="4172673"/>
        </p:xfrm>
        <a:graphic>
          <a:graphicData uri="http://schemas.openxmlformats.org/drawingml/2006/table">
            <a:tbl>
              <a:tblPr firstRow="1" bandRow="1">
                <a:tableStyleId>{5C22544A-7EE6-4342-B048-85BDC9FD1C3A}</a:tableStyleId>
              </a:tblPr>
              <a:tblGrid>
                <a:gridCol w="1702143">
                  <a:extLst>
                    <a:ext uri="{9D8B030D-6E8A-4147-A177-3AD203B41FA5}">
                      <a16:colId xmlns:a16="http://schemas.microsoft.com/office/drawing/2014/main" val="2415226032"/>
                    </a:ext>
                  </a:extLst>
                </a:gridCol>
                <a:gridCol w="2687445">
                  <a:extLst>
                    <a:ext uri="{9D8B030D-6E8A-4147-A177-3AD203B41FA5}">
                      <a16:colId xmlns:a16="http://schemas.microsoft.com/office/drawing/2014/main" val="1796025469"/>
                    </a:ext>
                  </a:extLst>
                </a:gridCol>
                <a:gridCol w="3600144">
                  <a:extLst>
                    <a:ext uri="{9D8B030D-6E8A-4147-A177-3AD203B41FA5}">
                      <a16:colId xmlns:a16="http://schemas.microsoft.com/office/drawing/2014/main" val="1313640400"/>
                    </a:ext>
                  </a:extLst>
                </a:gridCol>
                <a:gridCol w="3518262">
                  <a:extLst>
                    <a:ext uri="{9D8B030D-6E8A-4147-A177-3AD203B41FA5}">
                      <a16:colId xmlns:a16="http://schemas.microsoft.com/office/drawing/2014/main" val="842105070"/>
                    </a:ext>
                  </a:extLst>
                </a:gridCol>
              </a:tblGrid>
              <a:tr h="1099105">
                <a:tc>
                  <a:txBody>
                    <a:bodyPr/>
                    <a:lstStyle/>
                    <a:p>
                      <a:pPr algn="ctr"/>
                      <a:r>
                        <a:rPr lang="en-US" sz="3200" b="1">
                          <a:effectLst>
                            <a:outerShdw blurRad="38100" dist="38100" dir="2700000" algn="tl">
                              <a:srgbClr val="000000">
                                <a:alpha val="43137"/>
                              </a:srgbClr>
                            </a:outerShdw>
                          </a:effectLst>
                        </a:rPr>
                        <a:t>Fiscal Year</a:t>
                      </a:r>
                    </a:p>
                  </a:txBody>
                  <a:tcPr>
                    <a:solidFill>
                      <a:srgbClr val="002060"/>
                    </a:solidFill>
                  </a:tcPr>
                </a:tc>
                <a:tc>
                  <a:txBody>
                    <a:bodyPr/>
                    <a:lstStyle/>
                    <a:p>
                      <a:pPr algn="ctr"/>
                      <a:r>
                        <a:rPr lang="en-US" sz="3200" b="1">
                          <a:effectLst>
                            <a:outerShdw blurRad="38100" dist="38100" dir="2700000" algn="tl">
                              <a:srgbClr val="000000">
                                <a:alpha val="43137"/>
                              </a:srgbClr>
                            </a:outerShdw>
                          </a:effectLst>
                        </a:rPr>
                        <a:t>Fatality CMV Crashes</a:t>
                      </a:r>
                    </a:p>
                  </a:txBody>
                  <a:tcPr>
                    <a:solidFill>
                      <a:srgbClr val="002060"/>
                    </a:solidFill>
                  </a:tcPr>
                </a:tc>
                <a:tc>
                  <a:txBody>
                    <a:bodyPr/>
                    <a:lstStyle/>
                    <a:p>
                      <a:pPr algn="ctr"/>
                      <a:r>
                        <a:rPr lang="en-US" sz="3200" b="1">
                          <a:effectLst>
                            <a:outerShdw blurRad="38100" dist="38100" dir="2700000" algn="tl">
                              <a:srgbClr val="000000">
                                <a:alpha val="43137"/>
                              </a:srgbClr>
                            </a:outerShdw>
                          </a:effectLst>
                        </a:rPr>
                        <a:t>Injury CMV Crashes</a:t>
                      </a:r>
                    </a:p>
                  </a:txBody>
                  <a:tcPr>
                    <a:solidFill>
                      <a:srgbClr val="002060"/>
                    </a:solidFill>
                  </a:tcPr>
                </a:tc>
                <a:tc>
                  <a:txBody>
                    <a:bodyPr/>
                    <a:lstStyle/>
                    <a:p>
                      <a:pPr algn="ctr"/>
                      <a:r>
                        <a:rPr lang="en-US" sz="3200" b="1">
                          <a:effectLst>
                            <a:outerShdw blurRad="38100" dist="38100" dir="2700000" algn="tl">
                              <a:srgbClr val="000000">
                                <a:alpha val="43137"/>
                              </a:srgbClr>
                            </a:outerShdw>
                          </a:effectLst>
                        </a:rPr>
                        <a:t>Total CMV Crashes</a:t>
                      </a:r>
                    </a:p>
                  </a:txBody>
                  <a:tcPr>
                    <a:solidFill>
                      <a:srgbClr val="002060"/>
                    </a:solidFill>
                  </a:tcPr>
                </a:tc>
                <a:extLst>
                  <a:ext uri="{0D108BD9-81ED-4DB2-BD59-A6C34878D82A}">
                    <a16:rowId xmlns:a16="http://schemas.microsoft.com/office/drawing/2014/main" val="3137092202"/>
                  </a:ext>
                </a:extLst>
              </a:tr>
              <a:tr h="688327">
                <a:tc>
                  <a:txBody>
                    <a:bodyPr/>
                    <a:lstStyle/>
                    <a:p>
                      <a:pPr algn="ctr"/>
                      <a:r>
                        <a:rPr lang="en-US" sz="3200" b="1">
                          <a:effectLst>
                            <a:outerShdw blurRad="38100" dist="38100" dir="2700000" algn="tl">
                              <a:srgbClr val="000000">
                                <a:alpha val="43137"/>
                              </a:srgbClr>
                            </a:outerShdw>
                          </a:effectLst>
                        </a:rPr>
                        <a:t>2022</a:t>
                      </a:r>
                      <a:endParaRPr lang="en-US"/>
                    </a:p>
                  </a:txBody>
                  <a:tcPr/>
                </a:tc>
                <a:tc>
                  <a:txBody>
                    <a:bodyPr/>
                    <a:lstStyle/>
                    <a:p>
                      <a:pPr algn="ctr"/>
                      <a:r>
                        <a:rPr lang="en-US" sz="3200" b="1">
                          <a:effectLst>
                            <a:outerShdw blurRad="38100" dist="38100" dir="2700000" algn="tl">
                              <a:srgbClr val="000000">
                                <a:alpha val="43137"/>
                              </a:srgbClr>
                            </a:outerShdw>
                          </a:effectLst>
                        </a:rPr>
                        <a:t>111</a:t>
                      </a:r>
                    </a:p>
                  </a:txBody>
                  <a:tcPr/>
                </a:tc>
                <a:tc>
                  <a:txBody>
                    <a:bodyPr/>
                    <a:lstStyle/>
                    <a:p>
                      <a:pPr algn="ctr"/>
                      <a:r>
                        <a:rPr lang="en-US" sz="3200" b="1">
                          <a:effectLst>
                            <a:outerShdw blurRad="38100" dist="38100" dir="2700000" algn="tl">
                              <a:srgbClr val="000000">
                                <a:alpha val="43137"/>
                              </a:srgbClr>
                            </a:outerShdw>
                          </a:effectLst>
                        </a:rPr>
                        <a:t>2,033</a:t>
                      </a:r>
                    </a:p>
                  </a:txBody>
                  <a:tcPr/>
                </a:tc>
                <a:tc>
                  <a:txBody>
                    <a:bodyPr/>
                    <a:lstStyle/>
                    <a:p>
                      <a:pPr algn="ctr"/>
                      <a:r>
                        <a:rPr lang="en-US" sz="3200" b="1">
                          <a:effectLst>
                            <a:outerShdw blurRad="38100" dist="38100" dir="2700000" algn="tl">
                              <a:srgbClr val="000000">
                                <a:alpha val="43137"/>
                              </a:srgbClr>
                            </a:outerShdw>
                          </a:effectLst>
                        </a:rPr>
                        <a:t>4,045</a:t>
                      </a:r>
                    </a:p>
                  </a:txBody>
                  <a:tcPr/>
                </a:tc>
                <a:extLst>
                  <a:ext uri="{0D108BD9-81ED-4DB2-BD59-A6C34878D82A}">
                    <a16:rowId xmlns:a16="http://schemas.microsoft.com/office/drawing/2014/main" val="2716339486"/>
                  </a:ext>
                </a:extLst>
              </a:tr>
              <a:tr h="705753">
                <a:tc>
                  <a:txBody>
                    <a:bodyPr/>
                    <a:lstStyle/>
                    <a:p>
                      <a:pPr algn="ctr"/>
                      <a:r>
                        <a:rPr lang="en-US" sz="3200" b="1">
                          <a:effectLst>
                            <a:outerShdw blurRad="38100" dist="38100" dir="2700000" algn="tl">
                              <a:srgbClr val="000000">
                                <a:alpha val="43137"/>
                              </a:srgbClr>
                            </a:outerShdw>
                          </a:effectLst>
                        </a:rPr>
                        <a:t>2023</a:t>
                      </a:r>
                    </a:p>
                  </a:txBody>
                  <a:tcPr/>
                </a:tc>
                <a:tc>
                  <a:txBody>
                    <a:bodyPr/>
                    <a:lstStyle/>
                    <a:p>
                      <a:pPr algn="ctr"/>
                      <a:r>
                        <a:rPr lang="en-US" sz="3200" b="1">
                          <a:solidFill>
                            <a:schemeClr val="tx1"/>
                          </a:solidFill>
                          <a:effectLst>
                            <a:outerShdw blurRad="38100" dist="38100" dir="2700000" algn="tl">
                              <a:srgbClr val="000000">
                                <a:alpha val="43137"/>
                              </a:srgbClr>
                            </a:outerShdw>
                          </a:effectLst>
                        </a:rPr>
                        <a:t>94</a:t>
                      </a:r>
                    </a:p>
                  </a:txBody>
                  <a:tcPr/>
                </a:tc>
                <a:tc>
                  <a:txBody>
                    <a:bodyPr/>
                    <a:lstStyle/>
                    <a:p>
                      <a:pPr algn="ctr"/>
                      <a:r>
                        <a:rPr lang="en-US" sz="3200" b="1">
                          <a:effectLst>
                            <a:outerShdw blurRad="38100" dist="38100" dir="2700000" algn="tl">
                              <a:srgbClr val="000000">
                                <a:alpha val="43137"/>
                              </a:srgbClr>
                            </a:outerShdw>
                          </a:effectLst>
                        </a:rPr>
                        <a:t>1,431</a:t>
                      </a:r>
                    </a:p>
                  </a:txBody>
                  <a:tcPr/>
                </a:tc>
                <a:tc>
                  <a:txBody>
                    <a:bodyPr/>
                    <a:lstStyle/>
                    <a:p>
                      <a:pPr algn="ctr"/>
                      <a:r>
                        <a:rPr lang="en-US" sz="3200" b="1">
                          <a:effectLst>
                            <a:outerShdw blurRad="38100" dist="38100" dir="2700000" algn="tl">
                              <a:srgbClr val="000000">
                                <a:alpha val="43137"/>
                              </a:srgbClr>
                            </a:outerShdw>
                          </a:effectLst>
                        </a:rPr>
                        <a:t>3,692</a:t>
                      </a:r>
                    </a:p>
                  </a:txBody>
                  <a:tcPr/>
                </a:tc>
                <a:extLst>
                  <a:ext uri="{0D108BD9-81ED-4DB2-BD59-A6C34878D82A}">
                    <a16:rowId xmlns:a16="http://schemas.microsoft.com/office/drawing/2014/main" val="3598204116"/>
                  </a:ext>
                </a:extLst>
              </a:tr>
              <a:tr h="798927">
                <a:tc>
                  <a:txBody>
                    <a:bodyPr/>
                    <a:lstStyle/>
                    <a:p>
                      <a:pPr algn="ctr"/>
                      <a:r>
                        <a:rPr lang="en-US" sz="3200" b="1">
                          <a:effectLst>
                            <a:outerShdw blurRad="38100" dist="38100" dir="2700000" algn="tl">
                              <a:srgbClr val="000000">
                                <a:alpha val="43137"/>
                              </a:srgbClr>
                            </a:outerShdw>
                          </a:effectLst>
                        </a:rPr>
                        <a:t>2024</a:t>
                      </a:r>
                    </a:p>
                  </a:txBody>
                  <a:tcPr/>
                </a:tc>
                <a:tc>
                  <a:txBody>
                    <a:bodyPr/>
                    <a:lstStyle/>
                    <a:p>
                      <a:pPr algn="ctr"/>
                      <a:r>
                        <a:rPr lang="en-US" sz="3200" b="1">
                          <a:effectLst>
                            <a:outerShdw blurRad="38100" dist="38100" dir="2700000" algn="tl">
                              <a:srgbClr val="000000">
                                <a:alpha val="43137"/>
                              </a:srgbClr>
                            </a:outerShdw>
                          </a:effectLst>
                        </a:rPr>
                        <a:t>94</a:t>
                      </a:r>
                    </a:p>
                  </a:txBody>
                  <a:tcPr/>
                </a:tc>
                <a:tc>
                  <a:txBody>
                    <a:bodyPr/>
                    <a:lstStyle/>
                    <a:p>
                      <a:pPr algn="ctr"/>
                      <a:r>
                        <a:rPr lang="en-US" sz="3200" b="1">
                          <a:effectLst>
                            <a:outerShdw blurRad="38100" dist="38100" dir="2700000" algn="tl">
                              <a:srgbClr val="000000">
                                <a:alpha val="43137"/>
                              </a:srgbClr>
                            </a:outerShdw>
                          </a:effectLst>
                        </a:rPr>
                        <a:t>1,421</a:t>
                      </a:r>
                    </a:p>
                  </a:txBody>
                  <a:tcPr/>
                </a:tc>
                <a:tc>
                  <a:txBody>
                    <a:bodyPr/>
                    <a:lstStyle/>
                    <a:p>
                      <a:pPr algn="ctr"/>
                      <a:r>
                        <a:rPr lang="en-US" sz="3200" b="1">
                          <a:solidFill>
                            <a:schemeClr val="tx1"/>
                          </a:solidFill>
                          <a:effectLst>
                            <a:outerShdw blurRad="38100" dist="38100" dir="2700000" algn="tl">
                              <a:srgbClr val="000000">
                                <a:alpha val="43137"/>
                              </a:srgbClr>
                            </a:outerShdw>
                          </a:effectLst>
                        </a:rPr>
                        <a:t>3,790</a:t>
                      </a:r>
                    </a:p>
                  </a:txBody>
                  <a:tcPr/>
                </a:tc>
                <a:extLst>
                  <a:ext uri="{0D108BD9-81ED-4DB2-BD59-A6C34878D82A}">
                    <a16:rowId xmlns:a16="http://schemas.microsoft.com/office/drawing/2014/main" val="1771660381"/>
                  </a:ext>
                </a:extLst>
              </a:tr>
              <a:tr h="880561">
                <a:tc>
                  <a:txBody>
                    <a:bodyPr/>
                    <a:lstStyle/>
                    <a:p>
                      <a:pPr algn="ctr"/>
                      <a:r>
                        <a:rPr lang="en-US" sz="3200" b="1">
                          <a:effectLst>
                            <a:outerShdw blurRad="38100" dist="38100" dir="2700000" algn="tl">
                              <a:srgbClr val="000000">
                                <a:alpha val="43137"/>
                              </a:srgbClr>
                            </a:outerShdw>
                          </a:effectLst>
                        </a:rPr>
                        <a:t>2025</a:t>
                      </a:r>
                    </a:p>
                  </a:txBody>
                  <a:tcPr/>
                </a:tc>
                <a:tc>
                  <a:txBody>
                    <a:bodyPr/>
                    <a:lstStyle/>
                    <a:p>
                      <a:pPr algn="ctr"/>
                      <a:r>
                        <a:rPr lang="en-US" sz="3200" b="1">
                          <a:solidFill>
                            <a:schemeClr val="tx1"/>
                          </a:solidFill>
                          <a:effectLst>
                            <a:outerShdw blurRad="38100" dist="38100" dir="2700000" algn="tl">
                              <a:srgbClr val="000000">
                                <a:alpha val="43137"/>
                              </a:srgbClr>
                            </a:outerShdw>
                          </a:effectLst>
                        </a:rPr>
                        <a:t>90 </a:t>
                      </a:r>
                      <a:r>
                        <a:rPr lang="en-US" sz="3200" b="1">
                          <a:solidFill>
                            <a:srgbClr val="FF0000"/>
                          </a:solidFill>
                          <a:effectLst>
                            <a:outerShdw blurRad="38100" dist="38100" dir="2700000" algn="tl">
                              <a:srgbClr val="000000">
                                <a:alpha val="43137"/>
                              </a:srgbClr>
                            </a:outerShdw>
                          </a:effectLst>
                        </a:rPr>
                        <a:t>(-4.25%)</a:t>
                      </a:r>
                    </a:p>
                  </a:txBody>
                  <a:tcPr/>
                </a:tc>
                <a:tc>
                  <a:txBody>
                    <a:bodyPr/>
                    <a:lstStyle/>
                    <a:p>
                      <a:pPr algn="ctr"/>
                      <a:r>
                        <a:rPr lang="en-US" sz="3200" b="1">
                          <a:solidFill>
                            <a:schemeClr val="tx1"/>
                          </a:solidFill>
                          <a:effectLst>
                            <a:outerShdw blurRad="38100" dist="38100" dir="2700000" algn="tl">
                              <a:srgbClr val="000000">
                                <a:alpha val="43137"/>
                              </a:srgbClr>
                            </a:outerShdw>
                          </a:effectLst>
                        </a:rPr>
                        <a:t>1,416</a:t>
                      </a:r>
                      <a:endParaRPr lang="en-US" sz="3200" b="1">
                        <a:solidFill>
                          <a:srgbClr val="FF0000"/>
                        </a:solidFill>
                        <a:effectLst>
                          <a:outerShdw blurRad="38100" dist="38100" dir="2700000" algn="tl">
                            <a:srgbClr val="000000">
                              <a:alpha val="43137"/>
                            </a:srgbClr>
                          </a:outerShdw>
                        </a:effectLst>
                      </a:endParaRPr>
                    </a:p>
                  </a:txBody>
                  <a:tcPr/>
                </a:tc>
                <a:tc>
                  <a:txBody>
                    <a:bodyPr/>
                    <a:lstStyle/>
                    <a:p>
                      <a:pPr algn="ctr"/>
                      <a:r>
                        <a:rPr lang="en-US" sz="3200" b="1">
                          <a:solidFill>
                            <a:schemeClr val="tx1"/>
                          </a:solidFill>
                          <a:effectLst>
                            <a:outerShdw blurRad="38100" dist="38100" dir="2700000" algn="tl">
                              <a:srgbClr val="000000">
                                <a:alpha val="43137"/>
                              </a:srgbClr>
                            </a:outerShdw>
                          </a:effectLst>
                        </a:rPr>
                        <a:t>3,592</a:t>
                      </a:r>
                      <a:r>
                        <a:rPr lang="en-US" sz="3200" b="1">
                          <a:solidFill>
                            <a:srgbClr val="FF0000"/>
                          </a:solidFill>
                          <a:effectLst>
                            <a:outerShdw blurRad="38100" dist="38100" dir="2700000" algn="tl">
                              <a:srgbClr val="000000">
                                <a:alpha val="43137"/>
                              </a:srgbClr>
                            </a:outerShdw>
                          </a:effectLst>
                        </a:rPr>
                        <a:t>(-5.25%)</a:t>
                      </a:r>
                    </a:p>
                  </a:txBody>
                  <a:tcPr/>
                </a:tc>
                <a:extLst>
                  <a:ext uri="{0D108BD9-81ED-4DB2-BD59-A6C34878D82A}">
                    <a16:rowId xmlns:a16="http://schemas.microsoft.com/office/drawing/2014/main" val="2935009088"/>
                  </a:ext>
                </a:extLst>
              </a:tr>
            </a:tbl>
          </a:graphicData>
        </a:graphic>
      </p:graphicFrame>
    </p:spTree>
    <p:extLst>
      <p:ext uri="{BB962C8B-B14F-4D97-AF65-F5344CB8AC3E}">
        <p14:creationId xmlns:p14="http://schemas.microsoft.com/office/powerpoint/2010/main" val="35681484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lt;strong&gt;Louisiana&lt;/strong&gt; &lt;strong&gt;State&lt;/strong&gt; &lt;strong&gt;Police&lt;/strong&gt;"/>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Parallelogram 8"/>
          <p:cNvSpPr/>
          <p:nvPr/>
        </p:nvSpPr>
        <p:spPr>
          <a:xfrm>
            <a:off x="1240973" y="378821"/>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p:cNvSpPr/>
          <p:nvPr/>
        </p:nvSpPr>
        <p:spPr>
          <a:xfrm>
            <a:off x="1306287" y="117564"/>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arallelogram 10"/>
          <p:cNvSpPr/>
          <p:nvPr/>
        </p:nvSpPr>
        <p:spPr>
          <a:xfrm>
            <a:off x="4881161" y="6500967"/>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Parallelogram 11"/>
          <p:cNvSpPr/>
          <p:nvPr/>
        </p:nvSpPr>
        <p:spPr>
          <a:xfrm>
            <a:off x="4946475" y="6239710"/>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lt;strong&gt;Louisiana&lt;/strong&gt; &lt;strong&gt;State&lt;/strong&gt; &lt;strong&gt;Police&lt;/strong&gt;"/>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20843" y="5786843"/>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4" name="TextBox 13"/>
          <p:cNvSpPr txBox="1"/>
          <p:nvPr/>
        </p:nvSpPr>
        <p:spPr>
          <a:xfrm>
            <a:off x="1489166" y="770709"/>
            <a:ext cx="9209314" cy="769441"/>
          </a:xfrm>
          <a:prstGeom prst="rect">
            <a:avLst/>
          </a:prstGeom>
          <a:noFill/>
        </p:spPr>
        <p:txBody>
          <a:bodyPr wrap="square" rtlCol="0">
            <a:spAutoFit/>
          </a:bodyPr>
          <a:lstStyle/>
          <a:p>
            <a:pPr algn="ctr"/>
            <a:r>
              <a:rPr lang="en-US" sz="4400" b="1">
                <a:solidFill>
                  <a:srgbClr val="002060"/>
                </a:solidFill>
                <a:effectLst>
                  <a:outerShdw blurRad="38100" dist="38100" dir="2700000" algn="tl">
                    <a:srgbClr val="000000">
                      <a:alpha val="43137"/>
                    </a:srgbClr>
                  </a:outerShdw>
                </a:effectLst>
              </a:rPr>
              <a:t>LSP Inspection Data</a:t>
            </a:r>
            <a:endParaRPr lang="en-US" sz="1600" b="1">
              <a:solidFill>
                <a:srgbClr val="002060"/>
              </a:solidFill>
              <a:effectLst>
                <a:outerShdw blurRad="38100" dist="38100" dir="2700000" algn="tl">
                  <a:srgbClr val="000000">
                    <a:alpha val="43137"/>
                  </a:srgbClr>
                </a:outerShdw>
              </a:effectLst>
            </a:endParaRPr>
          </a:p>
        </p:txBody>
      </p:sp>
      <p:pic>
        <p:nvPicPr>
          <p:cNvPr id="3" name="Picture 2">
            <a:extLst>
              <a:ext uri="{FF2B5EF4-FFF2-40B4-BE49-F238E27FC236}">
                <a16:creationId xmlns:a16="http://schemas.microsoft.com/office/drawing/2014/main" id="{23566BC1-F90F-392A-44C1-345B9E806257}"/>
              </a:ext>
            </a:extLst>
          </p:cNvPr>
          <p:cNvPicPr>
            <a:picLocks noChangeAspect="1"/>
          </p:cNvPicPr>
          <p:nvPr/>
        </p:nvPicPr>
        <p:blipFill>
          <a:blip r:embed="rId3"/>
          <a:srcRect t="387" r="2674" b="-388"/>
          <a:stretch>
            <a:fillRect/>
          </a:stretch>
        </p:blipFill>
        <p:spPr>
          <a:xfrm>
            <a:off x="882320" y="1682150"/>
            <a:ext cx="3109185" cy="4385099"/>
          </a:xfrm>
          <a:prstGeom prst="rect">
            <a:avLst/>
          </a:prstGeom>
        </p:spPr>
      </p:pic>
      <p:pic>
        <p:nvPicPr>
          <p:cNvPr id="5" name="Picture 4">
            <a:extLst>
              <a:ext uri="{FF2B5EF4-FFF2-40B4-BE49-F238E27FC236}">
                <a16:creationId xmlns:a16="http://schemas.microsoft.com/office/drawing/2014/main" id="{F2B0E8A2-7F51-EBDE-E0C9-5AD3A617E91D}"/>
              </a:ext>
            </a:extLst>
          </p:cNvPr>
          <p:cNvPicPr>
            <a:picLocks noChangeAspect="1"/>
          </p:cNvPicPr>
          <p:nvPr/>
        </p:nvPicPr>
        <p:blipFill>
          <a:blip r:embed="rId4"/>
          <a:stretch>
            <a:fillRect/>
          </a:stretch>
        </p:blipFill>
        <p:spPr>
          <a:xfrm>
            <a:off x="4003285" y="1715489"/>
            <a:ext cx="6960256" cy="4260908"/>
          </a:xfrm>
          <a:prstGeom prst="rect">
            <a:avLst/>
          </a:prstGeom>
        </p:spPr>
      </p:pic>
    </p:spTree>
    <p:extLst>
      <p:ext uri="{BB962C8B-B14F-4D97-AF65-F5344CB8AC3E}">
        <p14:creationId xmlns:p14="http://schemas.microsoft.com/office/powerpoint/2010/main" val="3133882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6B613F-8DB2-DAD5-5B97-EEEEA3CC9616}"/>
            </a:ext>
          </a:extLst>
        </p:cNvPr>
        <p:cNvGrpSpPr/>
        <p:nvPr/>
      </p:nvGrpSpPr>
      <p:grpSpPr>
        <a:xfrm>
          <a:off x="0" y="0"/>
          <a:ext cx="0" cy="0"/>
          <a:chOff x="0" y="0"/>
          <a:chExt cx="0" cy="0"/>
        </a:xfrm>
      </p:grpSpPr>
      <p:pic>
        <p:nvPicPr>
          <p:cNvPr id="4" name="Picture 3" descr="&lt;strong&gt;Louisiana&lt;/strong&gt; &lt;strong&gt;State&lt;/strong&gt; &lt;strong&gt;Police&lt;/strong&gt;">
            <a:extLst>
              <a:ext uri="{FF2B5EF4-FFF2-40B4-BE49-F238E27FC236}">
                <a16:creationId xmlns:a16="http://schemas.microsoft.com/office/drawing/2014/main" id="{9540F6C7-7E9E-D02B-F70F-39F31993051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Parallelogram 8">
            <a:extLst>
              <a:ext uri="{FF2B5EF4-FFF2-40B4-BE49-F238E27FC236}">
                <a16:creationId xmlns:a16="http://schemas.microsoft.com/office/drawing/2014/main" id="{5A117212-18AD-5A9D-F3BE-A659EF9F5123}"/>
              </a:ext>
            </a:extLst>
          </p:cNvPr>
          <p:cNvSpPr/>
          <p:nvPr/>
        </p:nvSpPr>
        <p:spPr>
          <a:xfrm>
            <a:off x="1240973" y="378821"/>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a:extLst>
              <a:ext uri="{FF2B5EF4-FFF2-40B4-BE49-F238E27FC236}">
                <a16:creationId xmlns:a16="http://schemas.microsoft.com/office/drawing/2014/main" id="{F5AC43C9-F1C4-C617-86DB-C47A1BF48D6F}"/>
              </a:ext>
            </a:extLst>
          </p:cNvPr>
          <p:cNvSpPr/>
          <p:nvPr/>
        </p:nvSpPr>
        <p:spPr>
          <a:xfrm>
            <a:off x="1306287" y="117564"/>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arallelogram 10">
            <a:extLst>
              <a:ext uri="{FF2B5EF4-FFF2-40B4-BE49-F238E27FC236}">
                <a16:creationId xmlns:a16="http://schemas.microsoft.com/office/drawing/2014/main" id="{E41C4D8D-C9DC-6C1F-4A4B-3B66A768F68E}"/>
              </a:ext>
            </a:extLst>
          </p:cNvPr>
          <p:cNvSpPr/>
          <p:nvPr/>
        </p:nvSpPr>
        <p:spPr>
          <a:xfrm>
            <a:off x="4881161" y="6500967"/>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Parallelogram 11">
            <a:extLst>
              <a:ext uri="{FF2B5EF4-FFF2-40B4-BE49-F238E27FC236}">
                <a16:creationId xmlns:a16="http://schemas.microsoft.com/office/drawing/2014/main" id="{AC8C8EE7-B2EF-A0D0-C912-5A2A4AECAF43}"/>
              </a:ext>
            </a:extLst>
          </p:cNvPr>
          <p:cNvSpPr/>
          <p:nvPr/>
        </p:nvSpPr>
        <p:spPr>
          <a:xfrm>
            <a:off x="4946475" y="6239710"/>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lt;strong&gt;Louisiana&lt;/strong&gt; &lt;strong&gt;State&lt;/strong&gt; &lt;strong&gt;Police&lt;/strong&gt;">
            <a:extLst>
              <a:ext uri="{FF2B5EF4-FFF2-40B4-BE49-F238E27FC236}">
                <a16:creationId xmlns:a16="http://schemas.microsoft.com/office/drawing/2014/main" id="{E75F9851-1611-2705-8776-32EE490E2C2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20843" y="5786843"/>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4" name="TextBox 13">
            <a:extLst>
              <a:ext uri="{FF2B5EF4-FFF2-40B4-BE49-F238E27FC236}">
                <a16:creationId xmlns:a16="http://schemas.microsoft.com/office/drawing/2014/main" id="{D9BE1A09-1127-E236-1487-D34B63037DFF}"/>
              </a:ext>
            </a:extLst>
          </p:cNvPr>
          <p:cNvSpPr txBox="1"/>
          <p:nvPr/>
        </p:nvSpPr>
        <p:spPr>
          <a:xfrm>
            <a:off x="1489166" y="770709"/>
            <a:ext cx="9209314" cy="769441"/>
          </a:xfrm>
          <a:prstGeom prst="rect">
            <a:avLst/>
          </a:prstGeom>
          <a:noFill/>
        </p:spPr>
        <p:txBody>
          <a:bodyPr wrap="square" rtlCol="0">
            <a:spAutoFit/>
          </a:bodyPr>
          <a:lstStyle/>
          <a:p>
            <a:pPr algn="ctr"/>
            <a:r>
              <a:rPr lang="en-US" sz="4400" b="1">
                <a:solidFill>
                  <a:srgbClr val="002060"/>
                </a:solidFill>
                <a:effectLst>
                  <a:outerShdw blurRad="38100" dist="38100" dir="2700000" algn="tl">
                    <a:srgbClr val="000000">
                      <a:alpha val="43137"/>
                    </a:srgbClr>
                  </a:outerShdw>
                </a:effectLst>
              </a:rPr>
              <a:t>LSP Inspection Data</a:t>
            </a:r>
            <a:endParaRPr lang="en-US" sz="1600" b="1">
              <a:solidFill>
                <a:srgbClr val="002060"/>
              </a:solidFill>
              <a:effectLst>
                <a:outerShdw blurRad="38100" dist="38100" dir="2700000" algn="tl">
                  <a:srgbClr val="000000">
                    <a:alpha val="43137"/>
                  </a:srgbClr>
                </a:outerShdw>
              </a:effectLst>
            </a:endParaRPr>
          </a:p>
        </p:txBody>
      </p:sp>
      <p:sp>
        <p:nvSpPr>
          <p:cNvPr id="2" name="TextBox 1">
            <a:extLst>
              <a:ext uri="{FF2B5EF4-FFF2-40B4-BE49-F238E27FC236}">
                <a16:creationId xmlns:a16="http://schemas.microsoft.com/office/drawing/2014/main" id="{587A0F15-CE39-0341-F010-003084B3591A}"/>
              </a:ext>
            </a:extLst>
          </p:cNvPr>
          <p:cNvSpPr txBox="1"/>
          <p:nvPr/>
        </p:nvSpPr>
        <p:spPr>
          <a:xfrm>
            <a:off x="379798" y="2548008"/>
            <a:ext cx="11624466"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a:solidFill>
                  <a:srgbClr val="002060"/>
                </a:solidFill>
                <a:ea typeface="Calibri" panose="020F0502020204030204"/>
                <a:cs typeface="Calibri" panose="020F0502020204030204"/>
              </a:rPr>
              <a:t>In calendar year 2025, LSP TSS conducted 50,230 roadside inspections.  21,557 (</a:t>
            </a:r>
            <a:r>
              <a:rPr lang="en-US" sz="3600" b="1">
                <a:solidFill>
                  <a:srgbClr val="002060"/>
                </a:solidFill>
                <a:ea typeface="Calibri" panose="020F0502020204030204"/>
                <a:cs typeface="Calibri" panose="020F0502020204030204"/>
              </a:rPr>
              <a:t>43%</a:t>
            </a:r>
            <a:r>
              <a:rPr lang="en-US" sz="3600">
                <a:solidFill>
                  <a:srgbClr val="002060"/>
                </a:solidFill>
                <a:ea typeface="Calibri" panose="020F0502020204030204"/>
                <a:cs typeface="Calibri" panose="020F0502020204030204"/>
              </a:rPr>
              <a:t>) of those inspections resulted in </a:t>
            </a:r>
            <a:r>
              <a:rPr lang="en-US" sz="3600" b="1">
                <a:solidFill>
                  <a:srgbClr val="002060"/>
                </a:solidFill>
                <a:ea typeface="Calibri" panose="020F0502020204030204"/>
                <a:cs typeface="Calibri" panose="020F0502020204030204"/>
              </a:rPr>
              <a:t>no violations</a:t>
            </a:r>
            <a:r>
              <a:rPr lang="en-US" sz="3600">
                <a:solidFill>
                  <a:srgbClr val="002060"/>
                </a:solidFill>
                <a:ea typeface="Calibri" panose="020F0502020204030204"/>
                <a:cs typeface="Calibri" panose="020F0502020204030204"/>
              </a:rPr>
              <a:t>, successfully passing the roadside inspection.</a:t>
            </a:r>
            <a:endParaRPr lang="en-US" sz="3600">
              <a:ea typeface="Calibri"/>
              <a:cs typeface="Calibri"/>
            </a:endParaRPr>
          </a:p>
        </p:txBody>
      </p:sp>
    </p:spTree>
    <p:extLst>
      <p:ext uri="{BB962C8B-B14F-4D97-AF65-F5344CB8AC3E}">
        <p14:creationId xmlns:p14="http://schemas.microsoft.com/office/powerpoint/2010/main" val="15818769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lt;strong&gt;Louisiana&lt;/strong&gt; &lt;strong&gt;State&lt;/strong&gt; &lt;strong&gt;Police&lt;/strong&gt;"/>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Parallelogram 8"/>
          <p:cNvSpPr/>
          <p:nvPr/>
        </p:nvSpPr>
        <p:spPr>
          <a:xfrm>
            <a:off x="1240973" y="378821"/>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p:cNvSpPr/>
          <p:nvPr/>
        </p:nvSpPr>
        <p:spPr>
          <a:xfrm>
            <a:off x="1306287" y="117564"/>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arallelogram 10"/>
          <p:cNvSpPr/>
          <p:nvPr/>
        </p:nvSpPr>
        <p:spPr>
          <a:xfrm>
            <a:off x="4881161" y="6500967"/>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Parallelogram 11"/>
          <p:cNvSpPr/>
          <p:nvPr/>
        </p:nvSpPr>
        <p:spPr>
          <a:xfrm>
            <a:off x="4946475" y="6239710"/>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lt;strong&gt;Louisiana&lt;/strong&gt; &lt;strong&gt;State&lt;/strong&gt; &lt;strong&gt;Police&lt;/strong&gt;"/>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20843" y="5786843"/>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4" name="TextBox 13"/>
          <p:cNvSpPr txBox="1"/>
          <p:nvPr/>
        </p:nvSpPr>
        <p:spPr>
          <a:xfrm>
            <a:off x="1489166" y="770709"/>
            <a:ext cx="9209314" cy="769441"/>
          </a:xfrm>
          <a:prstGeom prst="rect">
            <a:avLst/>
          </a:prstGeom>
          <a:noFill/>
        </p:spPr>
        <p:txBody>
          <a:bodyPr wrap="square" rtlCol="0">
            <a:spAutoFit/>
          </a:bodyPr>
          <a:lstStyle/>
          <a:p>
            <a:pPr algn="ctr"/>
            <a:r>
              <a:rPr lang="en-US" sz="4400" b="1">
                <a:solidFill>
                  <a:srgbClr val="002060"/>
                </a:solidFill>
                <a:effectLst>
                  <a:outerShdw blurRad="38100" dist="38100" dir="2700000" algn="tl">
                    <a:srgbClr val="000000">
                      <a:alpha val="43137"/>
                    </a:srgbClr>
                  </a:outerShdw>
                </a:effectLst>
              </a:rPr>
              <a:t>CMV Traffic Enforcement</a:t>
            </a:r>
            <a:endParaRPr lang="en-US" sz="1600" b="1">
              <a:solidFill>
                <a:srgbClr val="002060"/>
              </a:solidFill>
              <a:effectLst>
                <a:outerShdw blurRad="38100" dist="38100" dir="2700000" algn="tl">
                  <a:srgbClr val="000000">
                    <a:alpha val="43137"/>
                  </a:srgbClr>
                </a:outerShdw>
              </a:effectLst>
            </a:endParaRPr>
          </a:p>
        </p:txBody>
      </p:sp>
      <p:graphicFrame>
        <p:nvGraphicFramePr>
          <p:cNvPr id="15" name="Content Placeholder 4"/>
          <p:cNvGraphicFramePr>
            <a:graphicFrameLocks/>
          </p:cNvGraphicFramePr>
          <p:nvPr>
            <p:extLst>
              <p:ext uri="{D42A27DB-BD31-4B8C-83A1-F6EECF244321}">
                <p14:modId xmlns:p14="http://schemas.microsoft.com/office/powerpoint/2010/main" val="2111168732"/>
              </p:ext>
            </p:extLst>
          </p:nvPr>
        </p:nvGraphicFramePr>
        <p:xfrm>
          <a:off x="258823" y="1499622"/>
          <a:ext cx="11334180" cy="4262120"/>
        </p:xfrm>
        <a:graphic>
          <a:graphicData uri="http://schemas.openxmlformats.org/drawingml/2006/table">
            <a:tbl>
              <a:tblPr firstRow="1" bandRow="1">
                <a:tableStyleId>{5C22544A-7EE6-4342-B048-85BDC9FD1C3A}</a:tableStyleId>
              </a:tblPr>
              <a:tblGrid>
                <a:gridCol w="3778060">
                  <a:extLst>
                    <a:ext uri="{9D8B030D-6E8A-4147-A177-3AD203B41FA5}">
                      <a16:colId xmlns:a16="http://schemas.microsoft.com/office/drawing/2014/main" val="2415226032"/>
                    </a:ext>
                  </a:extLst>
                </a:gridCol>
                <a:gridCol w="3778060">
                  <a:extLst>
                    <a:ext uri="{9D8B030D-6E8A-4147-A177-3AD203B41FA5}">
                      <a16:colId xmlns:a16="http://schemas.microsoft.com/office/drawing/2014/main" val="1796025469"/>
                    </a:ext>
                  </a:extLst>
                </a:gridCol>
                <a:gridCol w="3778060">
                  <a:extLst>
                    <a:ext uri="{9D8B030D-6E8A-4147-A177-3AD203B41FA5}">
                      <a16:colId xmlns:a16="http://schemas.microsoft.com/office/drawing/2014/main" val="1313640400"/>
                    </a:ext>
                  </a:extLst>
                </a:gridCol>
              </a:tblGrid>
              <a:tr h="1057824">
                <a:tc>
                  <a:txBody>
                    <a:bodyPr/>
                    <a:lstStyle/>
                    <a:p>
                      <a:pPr algn="ctr"/>
                      <a:r>
                        <a:rPr lang="en-US" sz="3200" b="1">
                          <a:effectLst>
                            <a:outerShdw blurRad="38100" dist="38100" dir="2700000" algn="tl">
                              <a:srgbClr val="000000">
                                <a:alpha val="43137"/>
                              </a:srgbClr>
                            </a:outerShdw>
                          </a:effectLst>
                        </a:rPr>
                        <a:t>Calendar Year</a:t>
                      </a:r>
                    </a:p>
                  </a:txBody>
                  <a:tcPr>
                    <a:solidFill>
                      <a:srgbClr val="002060"/>
                    </a:solidFill>
                  </a:tcPr>
                </a:tc>
                <a:tc>
                  <a:txBody>
                    <a:bodyPr/>
                    <a:lstStyle/>
                    <a:p>
                      <a:pPr algn="ctr"/>
                      <a:r>
                        <a:rPr lang="en-US" sz="3200" b="1">
                          <a:effectLst>
                            <a:outerShdw blurRad="38100" dist="38100" dir="2700000" algn="tl">
                              <a:srgbClr val="000000">
                                <a:alpha val="43137"/>
                              </a:srgbClr>
                            </a:outerShdw>
                          </a:effectLst>
                        </a:rPr>
                        <a:t>Traffic Enforcement Inspections</a:t>
                      </a:r>
                    </a:p>
                  </a:txBody>
                  <a:tcPr>
                    <a:solidFill>
                      <a:srgbClr val="00206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a:effectLst>
                            <a:outerShdw blurRad="38100" dist="38100" dir="2700000" algn="tl">
                              <a:srgbClr val="000000">
                                <a:alpha val="43137"/>
                              </a:srgbClr>
                            </a:outerShdw>
                          </a:effectLst>
                        </a:rPr>
                        <a:t>Total CMV Inspections</a:t>
                      </a:r>
                    </a:p>
                  </a:txBody>
                  <a:tcPr>
                    <a:solidFill>
                      <a:srgbClr val="002060"/>
                    </a:solidFill>
                  </a:tcPr>
                </a:tc>
                <a:extLst>
                  <a:ext uri="{0D108BD9-81ED-4DB2-BD59-A6C34878D82A}">
                    <a16:rowId xmlns:a16="http://schemas.microsoft.com/office/drawing/2014/main" val="3137092202"/>
                  </a:ext>
                </a:extLst>
              </a:tr>
              <a:tr h="798830">
                <a:tc>
                  <a:txBody>
                    <a:bodyPr/>
                    <a:lstStyle/>
                    <a:p>
                      <a:pPr algn="ctr"/>
                      <a:r>
                        <a:rPr lang="en-US" sz="3200" b="1">
                          <a:effectLst>
                            <a:outerShdw blurRad="38100" dist="38100" dir="2700000" algn="tl">
                              <a:srgbClr val="000000">
                                <a:alpha val="43137"/>
                              </a:srgbClr>
                            </a:outerShdw>
                          </a:effectLst>
                        </a:rPr>
                        <a:t>2022</a:t>
                      </a:r>
                      <a:endParaRPr lang="en-US"/>
                    </a:p>
                  </a:txBody>
                  <a:tcPr/>
                </a:tc>
                <a:tc>
                  <a:txBody>
                    <a:bodyPr/>
                    <a:lstStyle/>
                    <a:p>
                      <a:pPr algn="ctr"/>
                      <a:r>
                        <a:rPr lang="en-US" sz="3200" b="1">
                          <a:effectLst>
                            <a:outerShdw blurRad="38100" dist="38100" dir="2700000" algn="tl">
                              <a:srgbClr val="000000">
                                <a:alpha val="43137"/>
                              </a:srgbClr>
                            </a:outerShdw>
                          </a:effectLst>
                        </a:rPr>
                        <a:t>5,172</a:t>
                      </a:r>
                    </a:p>
                  </a:txBody>
                  <a:tcPr/>
                </a:tc>
                <a:tc>
                  <a:txBody>
                    <a:bodyPr/>
                    <a:lstStyle/>
                    <a:p>
                      <a:pPr algn="ctr"/>
                      <a:r>
                        <a:rPr lang="en-US" sz="3200" b="1">
                          <a:effectLst>
                            <a:outerShdw blurRad="38100" dist="38100" dir="2700000" algn="tl">
                              <a:srgbClr val="000000">
                                <a:alpha val="43137"/>
                              </a:srgbClr>
                            </a:outerShdw>
                          </a:effectLst>
                        </a:rPr>
                        <a:t>35,901</a:t>
                      </a:r>
                    </a:p>
                  </a:txBody>
                  <a:tcPr/>
                </a:tc>
                <a:extLst>
                  <a:ext uri="{0D108BD9-81ED-4DB2-BD59-A6C34878D82A}">
                    <a16:rowId xmlns:a16="http://schemas.microsoft.com/office/drawing/2014/main" val="2392439101"/>
                  </a:ext>
                </a:extLst>
              </a:tr>
              <a:tr h="798830">
                <a:tc>
                  <a:txBody>
                    <a:bodyPr/>
                    <a:lstStyle/>
                    <a:p>
                      <a:pPr algn="ctr"/>
                      <a:r>
                        <a:rPr lang="en-US" sz="3200" b="1">
                          <a:effectLst>
                            <a:outerShdw blurRad="38100" dist="38100" dir="2700000" algn="tl">
                              <a:srgbClr val="000000">
                                <a:alpha val="43137"/>
                              </a:srgbClr>
                            </a:outerShdw>
                          </a:effectLst>
                        </a:rPr>
                        <a:t>2023</a:t>
                      </a:r>
                    </a:p>
                  </a:txBody>
                  <a:tcPr/>
                </a:tc>
                <a:tc>
                  <a:txBody>
                    <a:bodyPr/>
                    <a:lstStyle/>
                    <a:p>
                      <a:pPr algn="ctr"/>
                      <a:r>
                        <a:rPr lang="en-US" sz="3200" b="1">
                          <a:effectLst>
                            <a:outerShdw blurRad="38100" dist="38100" dir="2700000" algn="tl">
                              <a:srgbClr val="000000">
                                <a:alpha val="43137"/>
                              </a:srgbClr>
                            </a:outerShdw>
                          </a:effectLst>
                        </a:rPr>
                        <a:t>7,599</a:t>
                      </a:r>
                    </a:p>
                  </a:txBody>
                  <a:tcPr/>
                </a:tc>
                <a:tc>
                  <a:txBody>
                    <a:bodyPr/>
                    <a:lstStyle/>
                    <a:p>
                      <a:pPr algn="ctr"/>
                      <a:r>
                        <a:rPr lang="en-US" sz="3200" b="1">
                          <a:effectLst>
                            <a:outerShdw blurRad="38100" dist="38100" dir="2700000" algn="tl">
                              <a:srgbClr val="000000">
                                <a:alpha val="43137"/>
                              </a:srgbClr>
                            </a:outerShdw>
                          </a:effectLst>
                        </a:rPr>
                        <a:t>36,659</a:t>
                      </a:r>
                    </a:p>
                  </a:txBody>
                  <a:tcPr/>
                </a:tc>
                <a:extLst>
                  <a:ext uri="{0D108BD9-81ED-4DB2-BD59-A6C34878D82A}">
                    <a16:rowId xmlns:a16="http://schemas.microsoft.com/office/drawing/2014/main" val="2716339486"/>
                  </a:ext>
                </a:extLst>
              </a:tr>
              <a:tr h="798830">
                <a:tc>
                  <a:txBody>
                    <a:bodyPr/>
                    <a:lstStyle/>
                    <a:p>
                      <a:pPr algn="ctr"/>
                      <a:r>
                        <a:rPr lang="en-US" sz="3200" b="1">
                          <a:effectLst>
                            <a:outerShdw blurRad="38100" dist="38100" dir="2700000" algn="tl">
                              <a:srgbClr val="000000">
                                <a:alpha val="43137"/>
                              </a:srgbClr>
                            </a:outerShdw>
                          </a:effectLst>
                        </a:rPr>
                        <a:t>2024</a:t>
                      </a:r>
                    </a:p>
                  </a:txBody>
                  <a:tcPr/>
                </a:tc>
                <a:tc>
                  <a:txBody>
                    <a:bodyPr/>
                    <a:lstStyle/>
                    <a:p>
                      <a:pPr algn="ctr"/>
                      <a:r>
                        <a:rPr lang="en-US" sz="3200" b="1">
                          <a:solidFill>
                            <a:schemeClr val="tx1"/>
                          </a:solidFill>
                          <a:effectLst>
                            <a:outerShdw blurRad="38100" dist="38100" dir="2700000" algn="tl">
                              <a:srgbClr val="000000">
                                <a:alpha val="43137"/>
                              </a:srgbClr>
                            </a:outerShdw>
                          </a:effectLst>
                        </a:rPr>
                        <a:t>8,215</a:t>
                      </a:r>
                    </a:p>
                  </a:txBody>
                  <a:tcPr/>
                </a:tc>
                <a:tc>
                  <a:txBody>
                    <a:bodyPr/>
                    <a:lstStyle/>
                    <a:p>
                      <a:pPr algn="ctr"/>
                      <a:r>
                        <a:rPr lang="en-US" sz="3200" b="1">
                          <a:effectLst>
                            <a:outerShdw blurRad="38100" dist="38100" dir="2700000" algn="tl">
                              <a:srgbClr val="000000">
                                <a:alpha val="43137"/>
                              </a:srgbClr>
                            </a:outerShdw>
                          </a:effectLst>
                        </a:rPr>
                        <a:t>42,012</a:t>
                      </a:r>
                    </a:p>
                  </a:txBody>
                  <a:tcPr/>
                </a:tc>
                <a:extLst>
                  <a:ext uri="{0D108BD9-81ED-4DB2-BD59-A6C34878D82A}">
                    <a16:rowId xmlns:a16="http://schemas.microsoft.com/office/drawing/2014/main" val="3598204116"/>
                  </a:ext>
                </a:extLst>
              </a:tr>
              <a:tr h="798830">
                <a:tc>
                  <a:txBody>
                    <a:bodyPr/>
                    <a:lstStyle/>
                    <a:p>
                      <a:pPr algn="ctr"/>
                      <a:r>
                        <a:rPr lang="en-US" sz="3200" b="1">
                          <a:effectLst>
                            <a:outerShdw blurRad="38100" dist="38100" dir="2700000" algn="tl">
                              <a:srgbClr val="000000">
                                <a:alpha val="43137"/>
                              </a:srgbClr>
                            </a:outerShdw>
                          </a:effectLst>
                        </a:rPr>
                        <a:t>2025</a:t>
                      </a:r>
                    </a:p>
                  </a:txBody>
                  <a:tcPr/>
                </a:tc>
                <a:tc>
                  <a:txBody>
                    <a:bodyPr/>
                    <a:lstStyle/>
                    <a:p>
                      <a:pPr algn="ctr"/>
                      <a:r>
                        <a:rPr lang="en-US" sz="3200" b="1">
                          <a:effectLst>
                            <a:outerShdw blurRad="38100" dist="38100" dir="2700000" algn="tl">
                              <a:srgbClr val="000000">
                                <a:alpha val="43137"/>
                              </a:srgbClr>
                            </a:outerShdw>
                          </a:effectLst>
                        </a:rPr>
                        <a:t>8,804 </a:t>
                      </a:r>
                      <a:r>
                        <a:rPr lang="en-US" sz="3200" b="1">
                          <a:solidFill>
                            <a:srgbClr val="00B050"/>
                          </a:solidFill>
                          <a:effectLst>
                            <a:outerShdw blurRad="38100" dist="38100" dir="2700000" algn="tl">
                              <a:srgbClr val="000000">
                                <a:alpha val="43137"/>
                              </a:srgbClr>
                            </a:outerShdw>
                          </a:effectLst>
                        </a:rPr>
                        <a:t>(+</a:t>
                      </a:r>
                      <a:r>
                        <a:rPr lang="en-US" sz="3200" b="1" baseline="0">
                          <a:solidFill>
                            <a:srgbClr val="00B050"/>
                          </a:solidFill>
                          <a:effectLst>
                            <a:outerShdw blurRad="38100" dist="38100" dir="2700000" algn="tl">
                              <a:srgbClr val="000000">
                                <a:alpha val="43137"/>
                              </a:srgbClr>
                            </a:outerShdw>
                          </a:effectLst>
                        </a:rPr>
                        <a:t>7%)</a:t>
                      </a:r>
                      <a:endParaRPr lang="en-US" sz="3200" b="1">
                        <a:solidFill>
                          <a:srgbClr val="00B050"/>
                        </a:solidFill>
                        <a:effectLst>
                          <a:outerShdw blurRad="38100" dist="38100" dir="2700000" algn="tl">
                            <a:srgbClr val="000000">
                              <a:alpha val="43137"/>
                            </a:srgbClr>
                          </a:outerShdw>
                        </a:effectLst>
                      </a:endParaRPr>
                    </a:p>
                  </a:txBody>
                  <a:tcPr/>
                </a:tc>
                <a:tc>
                  <a:txBody>
                    <a:bodyPr/>
                    <a:lstStyle/>
                    <a:p>
                      <a:pPr algn="ctr"/>
                      <a:r>
                        <a:rPr lang="en-US" sz="3200" b="1">
                          <a:effectLst>
                            <a:outerShdw blurRad="38100" dist="38100" dir="2700000" algn="tl">
                              <a:srgbClr val="000000">
                                <a:alpha val="43137"/>
                              </a:srgbClr>
                            </a:outerShdw>
                          </a:effectLst>
                        </a:rPr>
                        <a:t>50,240 </a:t>
                      </a:r>
                      <a:r>
                        <a:rPr lang="en-US" sz="3200" b="1">
                          <a:solidFill>
                            <a:srgbClr val="00B050"/>
                          </a:solidFill>
                          <a:effectLst>
                            <a:outerShdw blurRad="38100" dist="38100" dir="2700000" algn="tl">
                              <a:srgbClr val="000000">
                                <a:alpha val="43137"/>
                              </a:srgbClr>
                            </a:outerShdw>
                          </a:effectLst>
                        </a:rPr>
                        <a:t>(+20%)</a:t>
                      </a:r>
                    </a:p>
                  </a:txBody>
                  <a:tcPr/>
                </a:tc>
                <a:extLst>
                  <a:ext uri="{0D108BD9-81ED-4DB2-BD59-A6C34878D82A}">
                    <a16:rowId xmlns:a16="http://schemas.microsoft.com/office/drawing/2014/main" val="1771660381"/>
                  </a:ext>
                </a:extLst>
              </a:tr>
            </a:tbl>
          </a:graphicData>
        </a:graphic>
      </p:graphicFrame>
    </p:spTree>
    <p:extLst>
      <p:ext uri="{BB962C8B-B14F-4D97-AF65-F5344CB8AC3E}">
        <p14:creationId xmlns:p14="http://schemas.microsoft.com/office/powerpoint/2010/main" val="38653198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lt;strong&gt;Louisiana&lt;/strong&gt; &lt;strong&gt;State&lt;/strong&gt; &lt;strong&gt;Police&lt;/strong&gt;"/>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Parallelogram 8"/>
          <p:cNvSpPr/>
          <p:nvPr/>
        </p:nvSpPr>
        <p:spPr>
          <a:xfrm>
            <a:off x="1240973" y="378821"/>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p:cNvSpPr/>
          <p:nvPr/>
        </p:nvSpPr>
        <p:spPr>
          <a:xfrm>
            <a:off x="1306287" y="117564"/>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arallelogram 10"/>
          <p:cNvSpPr/>
          <p:nvPr/>
        </p:nvSpPr>
        <p:spPr>
          <a:xfrm>
            <a:off x="4881161" y="6500967"/>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Parallelogram 11"/>
          <p:cNvSpPr/>
          <p:nvPr/>
        </p:nvSpPr>
        <p:spPr>
          <a:xfrm>
            <a:off x="4946475" y="6239710"/>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lt;strong&gt;Louisiana&lt;/strong&gt; &lt;strong&gt;State&lt;/strong&gt; &lt;strong&gt;Police&lt;/strong&gt;"/>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20843" y="5786843"/>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4" name="TextBox 13"/>
          <p:cNvSpPr txBox="1"/>
          <p:nvPr/>
        </p:nvSpPr>
        <p:spPr>
          <a:xfrm>
            <a:off x="1489166" y="885728"/>
            <a:ext cx="9209314" cy="646331"/>
          </a:xfrm>
          <a:prstGeom prst="rect">
            <a:avLst/>
          </a:prstGeom>
          <a:noFill/>
        </p:spPr>
        <p:txBody>
          <a:bodyPr wrap="square" rtlCol="0">
            <a:spAutoFit/>
          </a:bodyPr>
          <a:lstStyle/>
          <a:p>
            <a:pPr algn="ctr"/>
            <a:r>
              <a:rPr lang="en-US" sz="3600" b="1">
                <a:solidFill>
                  <a:srgbClr val="002060"/>
                </a:solidFill>
                <a:effectLst>
                  <a:outerShdw blurRad="38100" dist="38100" dir="2700000" algn="tl">
                    <a:srgbClr val="000000">
                      <a:alpha val="43137"/>
                    </a:srgbClr>
                  </a:outerShdw>
                </a:effectLst>
              </a:rPr>
              <a:t>Compliance Review / New Entrant Safety Audit</a:t>
            </a:r>
            <a:endParaRPr lang="en-US" sz="1200" b="1">
              <a:solidFill>
                <a:srgbClr val="002060"/>
              </a:solidFill>
              <a:effectLst>
                <a:outerShdw blurRad="38100" dist="38100" dir="2700000" algn="tl">
                  <a:srgbClr val="000000">
                    <a:alpha val="43137"/>
                  </a:srgbClr>
                </a:outerShdw>
              </a:effectLst>
            </a:endParaRPr>
          </a:p>
        </p:txBody>
      </p:sp>
      <p:graphicFrame>
        <p:nvGraphicFramePr>
          <p:cNvPr id="15" name="Content Placeholder 4"/>
          <p:cNvGraphicFramePr>
            <a:graphicFrameLocks/>
          </p:cNvGraphicFramePr>
          <p:nvPr>
            <p:extLst>
              <p:ext uri="{D42A27DB-BD31-4B8C-83A1-F6EECF244321}">
                <p14:modId xmlns:p14="http://schemas.microsoft.com/office/powerpoint/2010/main" val="3653632910"/>
              </p:ext>
            </p:extLst>
          </p:nvPr>
        </p:nvGraphicFramePr>
        <p:xfrm>
          <a:off x="359229" y="1545771"/>
          <a:ext cx="11329506" cy="4149480"/>
        </p:xfrm>
        <a:graphic>
          <a:graphicData uri="http://schemas.openxmlformats.org/drawingml/2006/table">
            <a:tbl>
              <a:tblPr firstRow="1" bandRow="1">
                <a:tableStyleId>{5C22544A-7EE6-4342-B048-85BDC9FD1C3A}</a:tableStyleId>
              </a:tblPr>
              <a:tblGrid>
                <a:gridCol w="3776502">
                  <a:extLst>
                    <a:ext uri="{9D8B030D-6E8A-4147-A177-3AD203B41FA5}">
                      <a16:colId xmlns:a16="http://schemas.microsoft.com/office/drawing/2014/main" val="2415226032"/>
                    </a:ext>
                  </a:extLst>
                </a:gridCol>
                <a:gridCol w="3776502">
                  <a:extLst>
                    <a:ext uri="{9D8B030D-6E8A-4147-A177-3AD203B41FA5}">
                      <a16:colId xmlns:a16="http://schemas.microsoft.com/office/drawing/2014/main" val="1796025469"/>
                    </a:ext>
                  </a:extLst>
                </a:gridCol>
                <a:gridCol w="3776502">
                  <a:extLst>
                    <a:ext uri="{9D8B030D-6E8A-4147-A177-3AD203B41FA5}">
                      <a16:colId xmlns:a16="http://schemas.microsoft.com/office/drawing/2014/main" val="1313640400"/>
                    </a:ext>
                  </a:extLst>
                </a:gridCol>
              </a:tblGrid>
              <a:tr h="1651988">
                <a:tc>
                  <a:txBody>
                    <a:bodyPr/>
                    <a:lstStyle/>
                    <a:p>
                      <a:pPr algn="ctr"/>
                      <a:r>
                        <a:rPr lang="en-US" sz="3200" b="1">
                          <a:effectLst>
                            <a:outerShdw blurRad="38100" dist="38100" dir="2700000" algn="tl">
                              <a:srgbClr val="000000">
                                <a:alpha val="43137"/>
                              </a:srgbClr>
                            </a:outerShdw>
                          </a:effectLst>
                        </a:rPr>
                        <a:t>Fiscal Year</a:t>
                      </a:r>
                    </a:p>
                  </a:txBody>
                  <a:tcPr>
                    <a:solidFill>
                      <a:srgbClr val="002060"/>
                    </a:solidFill>
                  </a:tcPr>
                </a:tc>
                <a:tc>
                  <a:txBody>
                    <a:bodyPr/>
                    <a:lstStyle/>
                    <a:p>
                      <a:pPr algn="ctr"/>
                      <a:r>
                        <a:rPr lang="en-US" sz="3200" b="1">
                          <a:effectLst>
                            <a:outerShdw blurRad="38100" dist="38100" dir="2700000" algn="tl">
                              <a:srgbClr val="000000">
                                <a:alpha val="43137"/>
                              </a:srgbClr>
                            </a:outerShdw>
                          </a:effectLst>
                        </a:rPr>
                        <a:t>Compliance Review Investigations</a:t>
                      </a:r>
                    </a:p>
                  </a:txBody>
                  <a:tcPr>
                    <a:solidFill>
                      <a:srgbClr val="00206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a:effectLst>
                            <a:outerShdw blurRad="38100" dist="38100" dir="2700000" algn="tl">
                              <a:srgbClr val="000000">
                                <a:alpha val="43137"/>
                              </a:srgbClr>
                            </a:outerShdw>
                          </a:effectLst>
                        </a:rPr>
                        <a:t>New Entrant Safety Audits</a:t>
                      </a:r>
                    </a:p>
                  </a:txBody>
                  <a:tcPr>
                    <a:solidFill>
                      <a:srgbClr val="002060"/>
                    </a:solidFill>
                  </a:tcPr>
                </a:tc>
                <a:extLst>
                  <a:ext uri="{0D108BD9-81ED-4DB2-BD59-A6C34878D82A}">
                    <a16:rowId xmlns:a16="http://schemas.microsoft.com/office/drawing/2014/main" val="3137092202"/>
                  </a:ext>
                </a:extLst>
              </a:tr>
              <a:tr h="624373">
                <a:tc>
                  <a:txBody>
                    <a:bodyPr/>
                    <a:lstStyle/>
                    <a:p>
                      <a:pPr algn="ctr"/>
                      <a:r>
                        <a:rPr lang="en-US" sz="3200" b="1">
                          <a:effectLst>
                            <a:outerShdw blurRad="38100" dist="38100" dir="2700000" algn="tl">
                              <a:srgbClr val="000000">
                                <a:alpha val="43137"/>
                              </a:srgbClr>
                            </a:outerShdw>
                          </a:effectLst>
                        </a:rPr>
                        <a:t>2022</a:t>
                      </a:r>
                    </a:p>
                  </a:txBody>
                  <a:tcPr/>
                </a:tc>
                <a:tc>
                  <a:txBody>
                    <a:bodyPr/>
                    <a:lstStyle/>
                    <a:p>
                      <a:pPr algn="ctr"/>
                      <a:r>
                        <a:rPr lang="en-US" sz="3200" b="1">
                          <a:effectLst>
                            <a:outerShdw blurRad="38100" dist="38100" dir="2700000" algn="tl">
                              <a:srgbClr val="000000">
                                <a:alpha val="43137"/>
                              </a:srgbClr>
                            </a:outerShdw>
                          </a:effectLst>
                        </a:rPr>
                        <a:t>113</a:t>
                      </a:r>
                    </a:p>
                  </a:txBody>
                  <a:tcPr/>
                </a:tc>
                <a:tc>
                  <a:txBody>
                    <a:bodyPr/>
                    <a:lstStyle/>
                    <a:p>
                      <a:pPr algn="ctr"/>
                      <a:r>
                        <a:rPr lang="en-US" sz="3200" b="1">
                          <a:effectLst>
                            <a:outerShdw blurRad="38100" dist="38100" dir="2700000" algn="tl">
                              <a:srgbClr val="000000">
                                <a:alpha val="43137"/>
                              </a:srgbClr>
                            </a:outerShdw>
                          </a:effectLst>
                        </a:rPr>
                        <a:t>664</a:t>
                      </a:r>
                    </a:p>
                  </a:txBody>
                  <a:tcPr/>
                </a:tc>
                <a:extLst>
                  <a:ext uri="{0D108BD9-81ED-4DB2-BD59-A6C34878D82A}">
                    <a16:rowId xmlns:a16="http://schemas.microsoft.com/office/drawing/2014/main" val="3598204116"/>
                  </a:ext>
                </a:extLst>
              </a:tr>
              <a:tr h="624373">
                <a:tc>
                  <a:txBody>
                    <a:bodyPr/>
                    <a:lstStyle/>
                    <a:p>
                      <a:pPr algn="ctr"/>
                      <a:r>
                        <a:rPr lang="en-US" sz="3200" b="1">
                          <a:effectLst>
                            <a:outerShdw blurRad="38100" dist="38100" dir="2700000" algn="tl">
                              <a:srgbClr val="000000">
                                <a:alpha val="43137"/>
                              </a:srgbClr>
                            </a:outerShdw>
                          </a:effectLst>
                        </a:rPr>
                        <a:t>2023</a:t>
                      </a:r>
                    </a:p>
                  </a:txBody>
                  <a:tcPr/>
                </a:tc>
                <a:tc>
                  <a:txBody>
                    <a:bodyPr/>
                    <a:lstStyle/>
                    <a:p>
                      <a:pPr algn="ctr"/>
                      <a:r>
                        <a:rPr lang="en-US" sz="3200" b="1">
                          <a:effectLst>
                            <a:outerShdw blurRad="38100" dist="38100" dir="2700000" algn="tl">
                              <a:srgbClr val="000000">
                                <a:alpha val="43137"/>
                              </a:srgbClr>
                            </a:outerShdw>
                          </a:effectLst>
                        </a:rPr>
                        <a:t>115</a:t>
                      </a:r>
                    </a:p>
                  </a:txBody>
                  <a:tcPr/>
                </a:tc>
                <a:tc>
                  <a:txBody>
                    <a:bodyPr/>
                    <a:lstStyle/>
                    <a:p>
                      <a:pPr algn="ctr"/>
                      <a:r>
                        <a:rPr lang="en-US" sz="3200" b="1">
                          <a:effectLst>
                            <a:outerShdw blurRad="38100" dist="38100" dir="2700000" algn="tl">
                              <a:srgbClr val="000000">
                                <a:alpha val="43137"/>
                              </a:srgbClr>
                            </a:outerShdw>
                          </a:effectLst>
                        </a:rPr>
                        <a:t>550</a:t>
                      </a:r>
                    </a:p>
                  </a:txBody>
                  <a:tcPr/>
                </a:tc>
                <a:extLst>
                  <a:ext uri="{0D108BD9-81ED-4DB2-BD59-A6C34878D82A}">
                    <a16:rowId xmlns:a16="http://schemas.microsoft.com/office/drawing/2014/main" val="1771660381"/>
                  </a:ext>
                </a:extLst>
              </a:tr>
              <a:tr h="624373">
                <a:tc>
                  <a:txBody>
                    <a:bodyPr/>
                    <a:lstStyle/>
                    <a:p>
                      <a:pPr algn="ctr"/>
                      <a:r>
                        <a:rPr lang="en-US" sz="3200" b="1">
                          <a:effectLst>
                            <a:outerShdw blurRad="38100" dist="38100" dir="2700000" algn="tl">
                              <a:srgbClr val="000000">
                                <a:alpha val="43137"/>
                              </a:srgbClr>
                            </a:outerShdw>
                          </a:effectLst>
                        </a:rPr>
                        <a:t>2024</a:t>
                      </a:r>
                    </a:p>
                  </a:txBody>
                  <a:tcPr/>
                </a:tc>
                <a:tc>
                  <a:txBody>
                    <a:bodyPr/>
                    <a:lstStyle/>
                    <a:p>
                      <a:pPr algn="ctr"/>
                      <a:r>
                        <a:rPr lang="en-US" sz="3200" b="1">
                          <a:effectLst>
                            <a:outerShdw blurRad="38100" dist="38100" dir="2700000" algn="tl">
                              <a:srgbClr val="000000">
                                <a:alpha val="43137"/>
                              </a:srgbClr>
                            </a:outerShdw>
                          </a:effectLst>
                        </a:rPr>
                        <a:t>72</a:t>
                      </a:r>
                    </a:p>
                  </a:txBody>
                  <a:tcPr/>
                </a:tc>
                <a:tc>
                  <a:txBody>
                    <a:bodyPr/>
                    <a:lstStyle/>
                    <a:p>
                      <a:pPr algn="ctr"/>
                      <a:r>
                        <a:rPr lang="en-US" sz="3200" b="1">
                          <a:effectLst>
                            <a:outerShdw blurRad="38100" dist="38100" dir="2700000" algn="tl">
                              <a:srgbClr val="000000">
                                <a:alpha val="43137"/>
                              </a:srgbClr>
                            </a:outerShdw>
                          </a:effectLst>
                        </a:rPr>
                        <a:t>357</a:t>
                      </a:r>
                    </a:p>
                  </a:txBody>
                  <a:tcPr/>
                </a:tc>
                <a:extLst>
                  <a:ext uri="{0D108BD9-81ED-4DB2-BD59-A6C34878D82A}">
                    <a16:rowId xmlns:a16="http://schemas.microsoft.com/office/drawing/2014/main" val="2460898100"/>
                  </a:ext>
                </a:extLst>
              </a:tr>
              <a:tr h="624373">
                <a:tc>
                  <a:txBody>
                    <a:bodyPr/>
                    <a:lstStyle/>
                    <a:p>
                      <a:pPr algn="ctr"/>
                      <a:r>
                        <a:rPr lang="en-US" sz="3200" b="1">
                          <a:effectLst>
                            <a:outerShdw blurRad="38100" dist="38100" dir="2700000" algn="tl">
                              <a:srgbClr val="000000">
                                <a:alpha val="43137"/>
                              </a:srgbClr>
                            </a:outerShdw>
                          </a:effectLst>
                        </a:rPr>
                        <a:t>2025</a:t>
                      </a:r>
                    </a:p>
                  </a:txBody>
                  <a:tcPr/>
                </a:tc>
                <a:tc>
                  <a:txBody>
                    <a:bodyPr/>
                    <a:lstStyle/>
                    <a:p>
                      <a:pPr algn="ctr"/>
                      <a:r>
                        <a:rPr lang="en-US" sz="3200" b="1">
                          <a:effectLst>
                            <a:outerShdw blurRad="38100" dist="38100" dir="2700000" algn="tl">
                              <a:srgbClr val="000000">
                                <a:alpha val="43137"/>
                              </a:srgbClr>
                            </a:outerShdw>
                          </a:effectLst>
                        </a:rPr>
                        <a:t>100</a:t>
                      </a:r>
                    </a:p>
                  </a:txBody>
                  <a:tcPr/>
                </a:tc>
                <a:tc>
                  <a:txBody>
                    <a:bodyPr/>
                    <a:lstStyle/>
                    <a:p>
                      <a:pPr algn="ctr"/>
                      <a:r>
                        <a:rPr lang="en-US" sz="3200" b="1">
                          <a:effectLst>
                            <a:outerShdw blurRad="38100" dist="38100" dir="2700000" algn="tl">
                              <a:srgbClr val="000000">
                                <a:alpha val="43137"/>
                              </a:srgbClr>
                            </a:outerShdw>
                          </a:effectLst>
                        </a:rPr>
                        <a:t>277</a:t>
                      </a:r>
                    </a:p>
                  </a:txBody>
                  <a:tcPr/>
                </a:tc>
                <a:extLst>
                  <a:ext uri="{0D108BD9-81ED-4DB2-BD59-A6C34878D82A}">
                    <a16:rowId xmlns:a16="http://schemas.microsoft.com/office/drawing/2014/main" val="4187125162"/>
                  </a:ext>
                </a:extLst>
              </a:tr>
            </a:tbl>
          </a:graphicData>
        </a:graphic>
      </p:graphicFrame>
    </p:spTree>
    <p:extLst>
      <p:ext uri="{BB962C8B-B14F-4D97-AF65-F5344CB8AC3E}">
        <p14:creationId xmlns:p14="http://schemas.microsoft.com/office/powerpoint/2010/main" val="13688389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lt;strong&gt;Louisiana&lt;/strong&gt; &lt;strong&gt;State&lt;/strong&gt; &lt;strong&gt;Police&lt;/strong&gt;"/>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Parallelogram 8"/>
          <p:cNvSpPr/>
          <p:nvPr/>
        </p:nvSpPr>
        <p:spPr>
          <a:xfrm>
            <a:off x="1240973" y="378821"/>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p:cNvSpPr/>
          <p:nvPr/>
        </p:nvSpPr>
        <p:spPr>
          <a:xfrm>
            <a:off x="1306287" y="117564"/>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arallelogram 10"/>
          <p:cNvSpPr/>
          <p:nvPr/>
        </p:nvSpPr>
        <p:spPr>
          <a:xfrm>
            <a:off x="4881161" y="6500967"/>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Parallelogram 11"/>
          <p:cNvSpPr/>
          <p:nvPr/>
        </p:nvSpPr>
        <p:spPr>
          <a:xfrm>
            <a:off x="4946475" y="6239710"/>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535578" y="627648"/>
            <a:ext cx="11639087" cy="1077218"/>
          </a:xfrm>
          <a:prstGeom prst="rect">
            <a:avLst/>
          </a:prstGeom>
          <a:noFill/>
        </p:spPr>
        <p:txBody>
          <a:bodyPr wrap="square" rtlCol="0">
            <a:spAutoFit/>
          </a:bodyPr>
          <a:lstStyle/>
          <a:p>
            <a:pPr algn="ctr"/>
            <a:r>
              <a:rPr lang="en-US" sz="3200" b="1">
                <a:solidFill>
                  <a:srgbClr val="002060"/>
                </a:solidFill>
                <a:effectLst>
                  <a:outerShdw blurRad="38100" dist="38100" dir="2700000" algn="tl">
                    <a:srgbClr val="000000">
                      <a:alpha val="43137"/>
                    </a:srgbClr>
                  </a:outerShdw>
                </a:effectLst>
              </a:rPr>
              <a:t>LSP partnership with LSU </a:t>
            </a:r>
          </a:p>
          <a:p>
            <a:pPr algn="ctr"/>
            <a:r>
              <a:rPr lang="en-US" sz="3200" b="1">
                <a:solidFill>
                  <a:srgbClr val="002060"/>
                </a:solidFill>
                <a:effectLst>
                  <a:outerShdw blurRad="38100" dist="38100" dir="2700000" algn="tl">
                    <a:srgbClr val="000000">
                      <a:alpha val="43137"/>
                    </a:srgbClr>
                  </a:outerShdw>
                </a:effectLst>
              </a:rPr>
              <a:t>to identify high crash corridors</a:t>
            </a:r>
            <a:endParaRPr lang="en-US" sz="1100" b="1">
              <a:solidFill>
                <a:srgbClr val="002060"/>
              </a:solidFill>
              <a:effectLst>
                <a:outerShdw blurRad="38100" dist="38100" dir="2700000" algn="tl">
                  <a:srgbClr val="000000">
                    <a:alpha val="43137"/>
                  </a:srgbClr>
                </a:outerShdw>
              </a:effectLst>
            </a:endParaRPr>
          </a:p>
        </p:txBody>
      </p:sp>
      <p:pic>
        <p:nvPicPr>
          <p:cNvPr id="16" name="Picture 15"/>
          <p:cNvPicPr>
            <a:picLocks noChangeAspect="1"/>
          </p:cNvPicPr>
          <p:nvPr/>
        </p:nvPicPr>
        <p:blipFill rotWithShape="1">
          <a:blip r:embed="rId3"/>
          <a:srcRect l="17086" t="6731" r="39184" b="27606"/>
          <a:stretch/>
        </p:blipFill>
        <p:spPr>
          <a:xfrm>
            <a:off x="3223192" y="1716657"/>
            <a:ext cx="6276567" cy="4366618"/>
          </a:xfrm>
          <a:prstGeom prst="rect">
            <a:avLst/>
          </a:prstGeom>
        </p:spPr>
      </p:pic>
      <p:pic>
        <p:nvPicPr>
          <p:cNvPr id="13" name="Picture 12" descr="&lt;strong&gt;Louisiana&lt;/strong&gt; &lt;strong&gt;State&lt;/strong&gt; &lt;strong&gt;Police&lt;/strong&gt;"/>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20843" y="5786843"/>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 name="Picture 1"/>
          <p:cNvPicPr>
            <a:picLocks noChangeAspect="1"/>
          </p:cNvPicPr>
          <p:nvPr/>
        </p:nvPicPr>
        <p:blipFill>
          <a:blip r:embed="rId4"/>
          <a:stretch>
            <a:fillRect/>
          </a:stretch>
        </p:blipFill>
        <p:spPr>
          <a:xfrm>
            <a:off x="9143370" y="-396254"/>
            <a:ext cx="2499577" cy="2499577"/>
          </a:xfrm>
          <a:prstGeom prst="rect">
            <a:avLst/>
          </a:prstGeom>
        </p:spPr>
      </p:pic>
    </p:spTree>
    <p:extLst>
      <p:ext uri="{BB962C8B-B14F-4D97-AF65-F5344CB8AC3E}">
        <p14:creationId xmlns:p14="http://schemas.microsoft.com/office/powerpoint/2010/main" val="37022870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logo with a graph and a line&#10;&#10;Description automatically generated with medium confidence">
            <a:extLst>
              <a:ext uri="{FF2B5EF4-FFF2-40B4-BE49-F238E27FC236}">
                <a16:creationId xmlns:a16="http://schemas.microsoft.com/office/drawing/2014/main" id="{0DB1E857-6336-EC8D-ADA5-EB0DA636B6D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0945" y="4793673"/>
            <a:ext cx="2498784" cy="2498436"/>
          </a:xfrm>
          <a:prstGeom prst="rect">
            <a:avLst/>
          </a:prstGeom>
        </p:spPr>
      </p:pic>
      <p:sp>
        <p:nvSpPr>
          <p:cNvPr id="2" name="TextBox 1">
            <a:extLst>
              <a:ext uri="{FF2B5EF4-FFF2-40B4-BE49-F238E27FC236}">
                <a16:creationId xmlns:a16="http://schemas.microsoft.com/office/drawing/2014/main" id="{CDD805A2-E095-30AD-EE2B-AB91D7C737F9}"/>
              </a:ext>
            </a:extLst>
          </p:cNvPr>
          <p:cNvSpPr txBox="1"/>
          <p:nvPr/>
        </p:nvSpPr>
        <p:spPr>
          <a:xfrm>
            <a:off x="2072279" y="1547445"/>
            <a:ext cx="7894140" cy="3293209"/>
          </a:xfrm>
          <a:prstGeom prst="rect">
            <a:avLst/>
          </a:prstGeom>
          <a:noFill/>
        </p:spPr>
        <p:txBody>
          <a:bodyPr wrap="square" rtlCol="0">
            <a:spAutoFit/>
          </a:bodyPr>
          <a:lstStyle/>
          <a:p>
            <a:pPr algn="ctr"/>
            <a:r>
              <a:rPr lang="en-US" sz="4000" b="1"/>
              <a:t>CMV involved Crashes in Louisiana 2021-2025</a:t>
            </a:r>
          </a:p>
          <a:p>
            <a:pPr algn="ctr"/>
            <a:r>
              <a:rPr lang="en-US" sz="3600"/>
              <a:t>Produced by Center for Analytics and Research in Transportation Safety (CARTS) for Louisiana State Police </a:t>
            </a:r>
          </a:p>
          <a:p>
            <a:pPr algn="ctr"/>
            <a:endParaRPr lang="en-US" sz="2000">
              <a:solidFill>
                <a:schemeClr val="tx1">
                  <a:lumMod val="95000"/>
                  <a:lumOff val="5000"/>
                </a:schemeClr>
              </a:solidFill>
            </a:endParaRPr>
          </a:p>
        </p:txBody>
      </p:sp>
    </p:spTree>
    <p:extLst>
      <p:ext uri="{BB962C8B-B14F-4D97-AF65-F5344CB8AC3E}">
        <p14:creationId xmlns:p14="http://schemas.microsoft.com/office/powerpoint/2010/main" val="40017784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logo with a graph and a line&#10;&#10;Description automatically generated with medium confidence">
            <a:extLst>
              <a:ext uri="{FF2B5EF4-FFF2-40B4-BE49-F238E27FC236}">
                <a16:creationId xmlns:a16="http://schemas.microsoft.com/office/drawing/2014/main" id="{0DB1E857-6336-EC8D-ADA5-EB0DA636B6D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4996" y="4793673"/>
            <a:ext cx="2498784" cy="2498436"/>
          </a:xfrm>
          <a:prstGeom prst="rect">
            <a:avLst/>
          </a:prstGeom>
        </p:spPr>
      </p:pic>
      <p:sp>
        <p:nvSpPr>
          <p:cNvPr id="4" name="TextBox 3">
            <a:extLst>
              <a:ext uri="{FF2B5EF4-FFF2-40B4-BE49-F238E27FC236}">
                <a16:creationId xmlns:a16="http://schemas.microsoft.com/office/drawing/2014/main" id="{5ED2A13D-B816-2038-07C2-A83EAE985979}"/>
              </a:ext>
            </a:extLst>
          </p:cNvPr>
          <p:cNvSpPr txBox="1"/>
          <p:nvPr/>
        </p:nvSpPr>
        <p:spPr>
          <a:xfrm>
            <a:off x="381886" y="4499019"/>
            <a:ext cx="11428228" cy="1015663"/>
          </a:xfrm>
          <a:prstGeom prst="rect">
            <a:avLst/>
          </a:prstGeom>
          <a:noFill/>
        </p:spPr>
        <p:txBody>
          <a:bodyPr wrap="square" lIns="91440" tIns="45720" rIns="91440" bIns="45720" rtlCol="0" anchor="t">
            <a:spAutoFit/>
          </a:bodyPr>
          <a:lstStyle/>
          <a:p>
            <a:pPr algn="ctr"/>
            <a:r>
              <a:rPr lang="en-US" sz="4000" b="1">
                <a:solidFill>
                  <a:srgbClr val="482D7C"/>
                </a:solidFill>
              </a:rPr>
              <a:t>28%</a:t>
            </a:r>
            <a:r>
              <a:rPr lang="en-US" sz="2000" b="1">
                <a:solidFill>
                  <a:srgbClr val="482D7C"/>
                </a:solidFill>
              </a:rPr>
              <a:t> </a:t>
            </a:r>
            <a:r>
              <a:rPr lang="en-US" sz="2000">
                <a:solidFill>
                  <a:schemeClr val="tx1">
                    <a:lumMod val="95000"/>
                    <a:lumOff val="5000"/>
                  </a:schemeClr>
                </a:solidFill>
              </a:rPr>
              <a:t>Of the total CMV involved crashes in Louisiana were Louisiana registered CMV’s and indicated as vehicle 1 on the crash report between </a:t>
            </a:r>
            <a:r>
              <a:rPr lang="en-US" sz="2000"/>
              <a:t>2021-2025</a:t>
            </a:r>
            <a:endParaRPr lang="en-US" sz="2000">
              <a:solidFill>
                <a:schemeClr val="tx1">
                  <a:lumMod val="95000"/>
                  <a:lumOff val="5000"/>
                </a:schemeClr>
              </a:solidFill>
            </a:endParaRPr>
          </a:p>
        </p:txBody>
      </p:sp>
      <p:sp>
        <p:nvSpPr>
          <p:cNvPr id="12" name="TextBox 11">
            <a:extLst>
              <a:ext uri="{FF2B5EF4-FFF2-40B4-BE49-F238E27FC236}">
                <a16:creationId xmlns:a16="http://schemas.microsoft.com/office/drawing/2014/main" id="{94907405-A34E-81E2-6E5D-5292BA21E6F9}"/>
              </a:ext>
            </a:extLst>
          </p:cNvPr>
          <p:cNvSpPr txBox="1"/>
          <p:nvPr/>
        </p:nvSpPr>
        <p:spPr>
          <a:xfrm>
            <a:off x="9889740" y="6183044"/>
            <a:ext cx="1880501" cy="230832"/>
          </a:xfrm>
          <a:prstGeom prst="rect">
            <a:avLst/>
          </a:prstGeom>
          <a:noFill/>
        </p:spPr>
        <p:txBody>
          <a:bodyPr wrap="square" rtlCol="0">
            <a:spAutoFit/>
          </a:bodyPr>
          <a:lstStyle/>
          <a:p>
            <a:r>
              <a:rPr lang="en-US" sz="900" b="1">
                <a:solidFill>
                  <a:srgbClr val="482D7C"/>
                </a:solidFill>
              </a:rPr>
              <a:t>For Louisiana reported crashes*</a:t>
            </a:r>
          </a:p>
        </p:txBody>
      </p:sp>
      <p:sp>
        <p:nvSpPr>
          <p:cNvPr id="17" name="TextBox 16">
            <a:extLst>
              <a:ext uri="{FF2B5EF4-FFF2-40B4-BE49-F238E27FC236}">
                <a16:creationId xmlns:a16="http://schemas.microsoft.com/office/drawing/2014/main" id="{C090047E-9E29-7D44-35F2-C7F8E91C0E51}"/>
              </a:ext>
            </a:extLst>
          </p:cNvPr>
          <p:cNvSpPr txBox="1"/>
          <p:nvPr/>
        </p:nvSpPr>
        <p:spPr>
          <a:xfrm>
            <a:off x="3452036" y="283084"/>
            <a:ext cx="5287927" cy="677108"/>
          </a:xfrm>
          <a:prstGeom prst="rect">
            <a:avLst/>
          </a:prstGeom>
          <a:noFill/>
        </p:spPr>
        <p:txBody>
          <a:bodyPr wrap="square" rtlCol="0">
            <a:spAutoFit/>
          </a:bodyPr>
          <a:lstStyle/>
          <a:p>
            <a:pPr algn="ctr"/>
            <a:r>
              <a:rPr lang="en-US"/>
              <a:t>Total CMV involved Crashes in Louisiana </a:t>
            </a:r>
            <a:r>
              <a:rPr lang="en-US" sz="1800"/>
              <a:t>2021-2025</a:t>
            </a:r>
            <a:endParaRPr lang="en-US"/>
          </a:p>
          <a:p>
            <a:pPr algn="ctr"/>
            <a:endParaRPr lang="en-US" sz="2000">
              <a:solidFill>
                <a:schemeClr val="tx1">
                  <a:lumMod val="95000"/>
                  <a:lumOff val="5000"/>
                </a:schemeClr>
              </a:solidFill>
            </a:endParaRPr>
          </a:p>
        </p:txBody>
      </p:sp>
      <p:sp>
        <p:nvSpPr>
          <p:cNvPr id="18" name="TextBox 17">
            <a:extLst>
              <a:ext uri="{FF2B5EF4-FFF2-40B4-BE49-F238E27FC236}">
                <a16:creationId xmlns:a16="http://schemas.microsoft.com/office/drawing/2014/main" id="{DFA2797E-975F-68BF-893C-646EE4480A0A}"/>
              </a:ext>
            </a:extLst>
          </p:cNvPr>
          <p:cNvSpPr txBox="1"/>
          <p:nvPr/>
        </p:nvSpPr>
        <p:spPr>
          <a:xfrm rot="16200000">
            <a:off x="1512793" y="2632713"/>
            <a:ext cx="1472557" cy="307777"/>
          </a:xfrm>
          <a:prstGeom prst="rect">
            <a:avLst/>
          </a:prstGeom>
          <a:noFill/>
        </p:spPr>
        <p:txBody>
          <a:bodyPr wrap="square">
            <a:spAutoFit/>
          </a:bodyPr>
          <a:lstStyle/>
          <a:p>
            <a:r>
              <a:rPr lang="en-US" sz="1400">
                <a:solidFill>
                  <a:schemeClr val="tx1">
                    <a:lumMod val="65000"/>
                    <a:lumOff val="35000"/>
                  </a:schemeClr>
                </a:solidFill>
              </a:rPr>
              <a:t>Crash Count</a:t>
            </a:r>
          </a:p>
        </p:txBody>
      </p:sp>
      <p:graphicFrame>
        <p:nvGraphicFramePr>
          <p:cNvPr id="2" name="Chart 1">
            <a:extLst>
              <a:ext uri="{FF2B5EF4-FFF2-40B4-BE49-F238E27FC236}">
                <a16:creationId xmlns:a16="http://schemas.microsoft.com/office/drawing/2014/main" id="{4AF8F3CE-85B1-F3AA-D86A-25E667138A84}"/>
              </a:ext>
            </a:extLst>
          </p:cNvPr>
          <p:cNvGraphicFramePr>
            <a:graphicFrameLocks/>
          </p:cNvGraphicFramePr>
          <p:nvPr/>
        </p:nvGraphicFramePr>
        <p:xfrm>
          <a:off x="2528047" y="889710"/>
          <a:ext cx="6822141" cy="338645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0735499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logo with a graph and a line&#10;&#10;Description automatically generated with medium confidence">
            <a:extLst>
              <a:ext uri="{FF2B5EF4-FFF2-40B4-BE49-F238E27FC236}">
                <a16:creationId xmlns:a16="http://schemas.microsoft.com/office/drawing/2014/main" id="{0DB1E857-6336-EC8D-ADA5-EB0DA636B6D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4996" y="4793673"/>
            <a:ext cx="2498784" cy="2498436"/>
          </a:xfrm>
          <a:prstGeom prst="rect">
            <a:avLst/>
          </a:prstGeom>
        </p:spPr>
      </p:pic>
      <p:sp>
        <p:nvSpPr>
          <p:cNvPr id="3" name="TextBox 2">
            <a:extLst>
              <a:ext uri="{FF2B5EF4-FFF2-40B4-BE49-F238E27FC236}">
                <a16:creationId xmlns:a16="http://schemas.microsoft.com/office/drawing/2014/main" id="{75E7CCEA-7F9A-6698-F3EF-A3CBA4710AEC}"/>
              </a:ext>
            </a:extLst>
          </p:cNvPr>
          <p:cNvSpPr txBox="1"/>
          <p:nvPr/>
        </p:nvSpPr>
        <p:spPr>
          <a:xfrm>
            <a:off x="3351068" y="561766"/>
            <a:ext cx="5489863" cy="707886"/>
          </a:xfrm>
          <a:prstGeom prst="rect">
            <a:avLst/>
          </a:prstGeom>
          <a:noFill/>
        </p:spPr>
        <p:txBody>
          <a:bodyPr wrap="square" rtlCol="0">
            <a:spAutoFit/>
          </a:bodyPr>
          <a:lstStyle/>
          <a:p>
            <a:r>
              <a:rPr lang="en-US" sz="2000">
                <a:solidFill>
                  <a:srgbClr val="050608"/>
                </a:solidFill>
              </a:rPr>
              <a:t>Number of CMV involved crashes by month from </a:t>
            </a:r>
          </a:p>
          <a:p>
            <a:pPr algn="ctr"/>
            <a:r>
              <a:rPr lang="en-US" sz="2000"/>
              <a:t>2021-2025</a:t>
            </a:r>
            <a:endParaRPr lang="en-US" sz="2000">
              <a:solidFill>
                <a:srgbClr val="050608"/>
              </a:solidFill>
            </a:endParaRPr>
          </a:p>
        </p:txBody>
      </p:sp>
      <p:sp>
        <p:nvSpPr>
          <p:cNvPr id="11" name="TextBox 10">
            <a:extLst>
              <a:ext uri="{FF2B5EF4-FFF2-40B4-BE49-F238E27FC236}">
                <a16:creationId xmlns:a16="http://schemas.microsoft.com/office/drawing/2014/main" id="{50D3A1E5-176B-D192-A7C1-BEEA39582A5E}"/>
              </a:ext>
            </a:extLst>
          </p:cNvPr>
          <p:cNvSpPr txBox="1"/>
          <p:nvPr/>
        </p:nvSpPr>
        <p:spPr>
          <a:xfrm rot="16200000">
            <a:off x="811998" y="3083725"/>
            <a:ext cx="1472557" cy="307777"/>
          </a:xfrm>
          <a:prstGeom prst="rect">
            <a:avLst/>
          </a:prstGeom>
          <a:noFill/>
        </p:spPr>
        <p:txBody>
          <a:bodyPr wrap="square">
            <a:spAutoFit/>
          </a:bodyPr>
          <a:lstStyle/>
          <a:p>
            <a:r>
              <a:rPr lang="en-US" sz="1400">
                <a:solidFill>
                  <a:schemeClr val="tx1">
                    <a:lumMod val="65000"/>
                    <a:lumOff val="35000"/>
                  </a:schemeClr>
                </a:solidFill>
              </a:rPr>
              <a:t>Crash Count</a:t>
            </a:r>
          </a:p>
        </p:txBody>
      </p:sp>
      <p:sp>
        <p:nvSpPr>
          <p:cNvPr id="9" name="TextBox 8">
            <a:extLst>
              <a:ext uri="{FF2B5EF4-FFF2-40B4-BE49-F238E27FC236}">
                <a16:creationId xmlns:a16="http://schemas.microsoft.com/office/drawing/2014/main" id="{BC2354F5-74A9-B7B6-B249-DC84BCE1EC1A}"/>
              </a:ext>
            </a:extLst>
          </p:cNvPr>
          <p:cNvSpPr txBox="1"/>
          <p:nvPr/>
        </p:nvSpPr>
        <p:spPr>
          <a:xfrm>
            <a:off x="5753155" y="5235387"/>
            <a:ext cx="1472557" cy="307777"/>
          </a:xfrm>
          <a:prstGeom prst="rect">
            <a:avLst/>
          </a:prstGeom>
          <a:noFill/>
        </p:spPr>
        <p:txBody>
          <a:bodyPr wrap="square">
            <a:spAutoFit/>
          </a:bodyPr>
          <a:lstStyle/>
          <a:p>
            <a:r>
              <a:rPr lang="en-US" sz="1400">
                <a:solidFill>
                  <a:schemeClr val="tx1">
                    <a:lumMod val="65000"/>
                    <a:lumOff val="35000"/>
                  </a:schemeClr>
                </a:solidFill>
              </a:rPr>
              <a:t>Month</a:t>
            </a:r>
          </a:p>
        </p:txBody>
      </p:sp>
      <p:sp>
        <p:nvSpPr>
          <p:cNvPr id="10" name="TextBox 9">
            <a:extLst>
              <a:ext uri="{FF2B5EF4-FFF2-40B4-BE49-F238E27FC236}">
                <a16:creationId xmlns:a16="http://schemas.microsoft.com/office/drawing/2014/main" id="{B568BADC-3C7E-E037-B6F2-1EADA5E7FD45}"/>
              </a:ext>
            </a:extLst>
          </p:cNvPr>
          <p:cNvSpPr txBox="1"/>
          <p:nvPr/>
        </p:nvSpPr>
        <p:spPr>
          <a:xfrm>
            <a:off x="9889740" y="6183044"/>
            <a:ext cx="1880501" cy="230832"/>
          </a:xfrm>
          <a:prstGeom prst="rect">
            <a:avLst/>
          </a:prstGeom>
          <a:noFill/>
        </p:spPr>
        <p:txBody>
          <a:bodyPr wrap="square" rtlCol="0">
            <a:spAutoFit/>
          </a:bodyPr>
          <a:lstStyle/>
          <a:p>
            <a:r>
              <a:rPr lang="en-US" sz="900" b="1">
                <a:solidFill>
                  <a:srgbClr val="482D7C"/>
                </a:solidFill>
              </a:rPr>
              <a:t>For Louisiana reported crashes*</a:t>
            </a:r>
          </a:p>
        </p:txBody>
      </p:sp>
      <p:graphicFrame>
        <p:nvGraphicFramePr>
          <p:cNvPr id="4" name="Chart 3">
            <a:extLst>
              <a:ext uri="{FF2B5EF4-FFF2-40B4-BE49-F238E27FC236}">
                <a16:creationId xmlns:a16="http://schemas.microsoft.com/office/drawing/2014/main" id="{6E24B87B-4246-0BDE-B4DC-957634978FDD}"/>
              </a:ext>
            </a:extLst>
          </p:cNvPr>
          <p:cNvGraphicFramePr>
            <a:graphicFrameLocks/>
          </p:cNvGraphicFramePr>
          <p:nvPr/>
        </p:nvGraphicFramePr>
        <p:xfrm>
          <a:off x="1838325" y="1269652"/>
          <a:ext cx="8515350" cy="396573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4582717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logo with a graph and a line&#10;&#10;Description automatically generated with medium confidence">
            <a:extLst>
              <a:ext uri="{FF2B5EF4-FFF2-40B4-BE49-F238E27FC236}">
                <a16:creationId xmlns:a16="http://schemas.microsoft.com/office/drawing/2014/main" id="{0DB1E857-6336-EC8D-ADA5-EB0DA636B6D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4996" y="4793673"/>
            <a:ext cx="2498784" cy="2498436"/>
          </a:xfrm>
          <a:prstGeom prst="rect">
            <a:avLst/>
          </a:prstGeom>
        </p:spPr>
      </p:pic>
      <p:sp>
        <p:nvSpPr>
          <p:cNvPr id="3" name="TextBox 2">
            <a:extLst>
              <a:ext uri="{FF2B5EF4-FFF2-40B4-BE49-F238E27FC236}">
                <a16:creationId xmlns:a16="http://schemas.microsoft.com/office/drawing/2014/main" id="{75E7CCEA-7F9A-6698-F3EF-A3CBA4710AEC}"/>
              </a:ext>
            </a:extLst>
          </p:cNvPr>
          <p:cNvSpPr txBox="1"/>
          <p:nvPr/>
        </p:nvSpPr>
        <p:spPr>
          <a:xfrm>
            <a:off x="3351067" y="561766"/>
            <a:ext cx="6085779" cy="707886"/>
          </a:xfrm>
          <a:prstGeom prst="rect">
            <a:avLst/>
          </a:prstGeom>
          <a:noFill/>
        </p:spPr>
        <p:txBody>
          <a:bodyPr wrap="square" rtlCol="0">
            <a:spAutoFit/>
          </a:bodyPr>
          <a:lstStyle/>
          <a:p>
            <a:pPr algn="ctr"/>
            <a:r>
              <a:rPr lang="en-US" sz="2000">
                <a:solidFill>
                  <a:srgbClr val="050608"/>
                </a:solidFill>
              </a:rPr>
              <a:t>Number of CMV involved crashes by day of week from </a:t>
            </a:r>
            <a:r>
              <a:rPr lang="en-US" sz="2000"/>
              <a:t>2021-2025</a:t>
            </a:r>
            <a:endParaRPr lang="en-US" sz="2000">
              <a:solidFill>
                <a:srgbClr val="050608"/>
              </a:solidFill>
            </a:endParaRPr>
          </a:p>
        </p:txBody>
      </p:sp>
      <p:sp>
        <p:nvSpPr>
          <p:cNvPr id="11" name="TextBox 10">
            <a:extLst>
              <a:ext uri="{FF2B5EF4-FFF2-40B4-BE49-F238E27FC236}">
                <a16:creationId xmlns:a16="http://schemas.microsoft.com/office/drawing/2014/main" id="{50D3A1E5-176B-D192-A7C1-BEEA39582A5E}"/>
              </a:ext>
            </a:extLst>
          </p:cNvPr>
          <p:cNvSpPr txBox="1"/>
          <p:nvPr/>
        </p:nvSpPr>
        <p:spPr>
          <a:xfrm rot="16200000">
            <a:off x="811998" y="3083725"/>
            <a:ext cx="1472557" cy="307777"/>
          </a:xfrm>
          <a:prstGeom prst="rect">
            <a:avLst/>
          </a:prstGeom>
          <a:noFill/>
        </p:spPr>
        <p:txBody>
          <a:bodyPr wrap="square">
            <a:spAutoFit/>
          </a:bodyPr>
          <a:lstStyle/>
          <a:p>
            <a:r>
              <a:rPr lang="en-US" sz="1400">
                <a:solidFill>
                  <a:schemeClr val="tx1">
                    <a:lumMod val="65000"/>
                    <a:lumOff val="35000"/>
                  </a:schemeClr>
                </a:solidFill>
              </a:rPr>
              <a:t>Crash Count</a:t>
            </a:r>
          </a:p>
        </p:txBody>
      </p:sp>
      <p:sp>
        <p:nvSpPr>
          <p:cNvPr id="9" name="TextBox 8">
            <a:extLst>
              <a:ext uri="{FF2B5EF4-FFF2-40B4-BE49-F238E27FC236}">
                <a16:creationId xmlns:a16="http://schemas.microsoft.com/office/drawing/2014/main" id="{BC2354F5-74A9-B7B6-B249-DC84BCE1EC1A}"/>
              </a:ext>
            </a:extLst>
          </p:cNvPr>
          <p:cNvSpPr txBox="1"/>
          <p:nvPr/>
        </p:nvSpPr>
        <p:spPr>
          <a:xfrm>
            <a:off x="5526049" y="5000819"/>
            <a:ext cx="1472557" cy="307777"/>
          </a:xfrm>
          <a:prstGeom prst="rect">
            <a:avLst/>
          </a:prstGeom>
          <a:noFill/>
        </p:spPr>
        <p:txBody>
          <a:bodyPr wrap="square">
            <a:spAutoFit/>
          </a:bodyPr>
          <a:lstStyle/>
          <a:p>
            <a:r>
              <a:rPr lang="en-US" sz="1400">
                <a:solidFill>
                  <a:schemeClr val="tx1">
                    <a:lumMod val="65000"/>
                    <a:lumOff val="35000"/>
                  </a:schemeClr>
                </a:solidFill>
              </a:rPr>
              <a:t>Day of week</a:t>
            </a:r>
          </a:p>
        </p:txBody>
      </p:sp>
      <p:sp>
        <p:nvSpPr>
          <p:cNvPr id="10" name="TextBox 9">
            <a:extLst>
              <a:ext uri="{FF2B5EF4-FFF2-40B4-BE49-F238E27FC236}">
                <a16:creationId xmlns:a16="http://schemas.microsoft.com/office/drawing/2014/main" id="{B568BADC-3C7E-E037-B6F2-1EADA5E7FD45}"/>
              </a:ext>
            </a:extLst>
          </p:cNvPr>
          <p:cNvSpPr txBox="1"/>
          <p:nvPr/>
        </p:nvSpPr>
        <p:spPr>
          <a:xfrm>
            <a:off x="9889740" y="6183044"/>
            <a:ext cx="1880501" cy="230832"/>
          </a:xfrm>
          <a:prstGeom prst="rect">
            <a:avLst/>
          </a:prstGeom>
          <a:noFill/>
        </p:spPr>
        <p:txBody>
          <a:bodyPr wrap="square" rtlCol="0">
            <a:spAutoFit/>
          </a:bodyPr>
          <a:lstStyle/>
          <a:p>
            <a:r>
              <a:rPr lang="en-US" sz="900" b="1">
                <a:solidFill>
                  <a:srgbClr val="482D7C"/>
                </a:solidFill>
              </a:rPr>
              <a:t>For Louisiana reported crashes*</a:t>
            </a:r>
          </a:p>
        </p:txBody>
      </p:sp>
      <p:graphicFrame>
        <p:nvGraphicFramePr>
          <p:cNvPr id="4" name="Chart 3">
            <a:extLst>
              <a:ext uri="{FF2B5EF4-FFF2-40B4-BE49-F238E27FC236}">
                <a16:creationId xmlns:a16="http://schemas.microsoft.com/office/drawing/2014/main" id="{CE541F75-C4E3-D8F8-AD9E-5CB3E22D18AF}"/>
              </a:ext>
            </a:extLst>
          </p:cNvPr>
          <p:cNvGraphicFramePr>
            <a:graphicFrameLocks/>
          </p:cNvGraphicFramePr>
          <p:nvPr/>
        </p:nvGraphicFramePr>
        <p:xfrm>
          <a:off x="1862050" y="1269651"/>
          <a:ext cx="8866909" cy="373116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Chart 1">
            <a:extLst>
              <a:ext uri="{FF2B5EF4-FFF2-40B4-BE49-F238E27FC236}">
                <a16:creationId xmlns:a16="http://schemas.microsoft.com/office/drawing/2014/main" id="{954AEBA5-8C92-CA4E-8CBC-0DD8938A001D}"/>
              </a:ext>
            </a:extLst>
          </p:cNvPr>
          <p:cNvGraphicFramePr>
            <a:graphicFrameLocks/>
          </p:cNvGraphicFramePr>
          <p:nvPr/>
        </p:nvGraphicFramePr>
        <p:xfrm>
          <a:off x="1775012" y="1269651"/>
          <a:ext cx="8340538" cy="3731168"/>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77591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logo with a graph and a line&#10;&#10;Description automatically generated with medium confidence">
            <a:extLst>
              <a:ext uri="{FF2B5EF4-FFF2-40B4-BE49-F238E27FC236}">
                <a16:creationId xmlns:a16="http://schemas.microsoft.com/office/drawing/2014/main" id="{0DB1E857-6336-EC8D-ADA5-EB0DA636B6D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4996" y="4793673"/>
            <a:ext cx="2498784" cy="2498436"/>
          </a:xfrm>
          <a:prstGeom prst="rect">
            <a:avLst/>
          </a:prstGeom>
        </p:spPr>
      </p:pic>
      <p:sp>
        <p:nvSpPr>
          <p:cNvPr id="3" name="TextBox 2">
            <a:extLst>
              <a:ext uri="{FF2B5EF4-FFF2-40B4-BE49-F238E27FC236}">
                <a16:creationId xmlns:a16="http://schemas.microsoft.com/office/drawing/2014/main" id="{75E7CCEA-7F9A-6698-F3EF-A3CBA4710AEC}"/>
              </a:ext>
            </a:extLst>
          </p:cNvPr>
          <p:cNvSpPr txBox="1"/>
          <p:nvPr/>
        </p:nvSpPr>
        <p:spPr>
          <a:xfrm>
            <a:off x="3221238" y="572031"/>
            <a:ext cx="5904797" cy="707886"/>
          </a:xfrm>
          <a:prstGeom prst="rect">
            <a:avLst/>
          </a:prstGeom>
          <a:noFill/>
        </p:spPr>
        <p:txBody>
          <a:bodyPr wrap="square" rtlCol="0">
            <a:spAutoFit/>
          </a:bodyPr>
          <a:lstStyle/>
          <a:p>
            <a:pPr algn="ctr"/>
            <a:r>
              <a:rPr lang="en-US" sz="2000">
                <a:solidFill>
                  <a:srgbClr val="050608"/>
                </a:solidFill>
              </a:rPr>
              <a:t>Number of CMV related crashes by hour of day from </a:t>
            </a:r>
          </a:p>
          <a:p>
            <a:pPr algn="ctr"/>
            <a:r>
              <a:rPr lang="en-US" sz="2000"/>
              <a:t>2021-2025</a:t>
            </a:r>
            <a:endParaRPr lang="en-US" sz="2000">
              <a:solidFill>
                <a:srgbClr val="050608"/>
              </a:solidFill>
            </a:endParaRPr>
          </a:p>
        </p:txBody>
      </p:sp>
      <p:sp>
        <p:nvSpPr>
          <p:cNvPr id="4" name="TextBox 3">
            <a:extLst>
              <a:ext uri="{FF2B5EF4-FFF2-40B4-BE49-F238E27FC236}">
                <a16:creationId xmlns:a16="http://schemas.microsoft.com/office/drawing/2014/main" id="{5C7F05B7-932F-3F69-28D2-479ECB90983F}"/>
              </a:ext>
            </a:extLst>
          </p:cNvPr>
          <p:cNvSpPr txBox="1"/>
          <p:nvPr/>
        </p:nvSpPr>
        <p:spPr>
          <a:xfrm>
            <a:off x="5783400" y="5132719"/>
            <a:ext cx="780474" cy="307777"/>
          </a:xfrm>
          <a:prstGeom prst="rect">
            <a:avLst/>
          </a:prstGeom>
          <a:noFill/>
        </p:spPr>
        <p:txBody>
          <a:bodyPr wrap="square" rtlCol="0">
            <a:spAutoFit/>
          </a:bodyPr>
          <a:lstStyle/>
          <a:p>
            <a:r>
              <a:rPr lang="en-US" sz="1400">
                <a:solidFill>
                  <a:schemeClr val="tx1">
                    <a:lumMod val="65000"/>
                    <a:lumOff val="35000"/>
                  </a:schemeClr>
                </a:solidFill>
              </a:rPr>
              <a:t>Hour</a:t>
            </a:r>
          </a:p>
        </p:txBody>
      </p:sp>
      <p:sp>
        <p:nvSpPr>
          <p:cNvPr id="11" name="TextBox 10">
            <a:extLst>
              <a:ext uri="{FF2B5EF4-FFF2-40B4-BE49-F238E27FC236}">
                <a16:creationId xmlns:a16="http://schemas.microsoft.com/office/drawing/2014/main" id="{50D3A1E5-176B-D192-A7C1-BEEA39582A5E}"/>
              </a:ext>
            </a:extLst>
          </p:cNvPr>
          <p:cNvSpPr txBox="1"/>
          <p:nvPr/>
        </p:nvSpPr>
        <p:spPr>
          <a:xfrm rot="16200000">
            <a:off x="84200" y="3086865"/>
            <a:ext cx="1472557" cy="307777"/>
          </a:xfrm>
          <a:prstGeom prst="rect">
            <a:avLst/>
          </a:prstGeom>
          <a:noFill/>
        </p:spPr>
        <p:txBody>
          <a:bodyPr wrap="square">
            <a:spAutoFit/>
          </a:bodyPr>
          <a:lstStyle/>
          <a:p>
            <a:r>
              <a:rPr lang="en-US" sz="1400">
                <a:solidFill>
                  <a:schemeClr val="tx1">
                    <a:lumMod val="65000"/>
                    <a:lumOff val="35000"/>
                  </a:schemeClr>
                </a:solidFill>
              </a:rPr>
              <a:t>Crash Count</a:t>
            </a:r>
          </a:p>
        </p:txBody>
      </p:sp>
      <p:sp>
        <p:nvSpPr>
          <p:cNvPr id="14" name="TextBox 13">
            <a:extLst>
              <a:ext uri="{FF2B5EF4-FFF2-40B4-BE49-F238E27FC236}">
                <a16:creationId xmlns:a16="http://schemas.microsoft.com/office/drawing/2014/main" id="{4EC76D33-8F1F-931B-0756-713C0F723F0E}"/>
              </a:ext>
            </a:extLst>
          </p:cNvPr>
          <p:cNvSpPr txBox="1"/>
          <p:nvPr/>
        </p:nvSpPr>
        <p:spPr>
          <a:xfrm>
            <a:off x="9889740" y="6183044"/>
            <a:ext cx="1880501" cy="230832"/>
          </a:xfrm>
          <a:prstGeom prst="rect">
            <a:avLst/>
          </a:prstGeom>
          <a:noFill/>
        </p:spPr>
        <p:txBody>
          <a:bodyPr wrap="square" rtlCol="0">
            <a:spAutoFit/>
          </a:bodyPr>
          <a:lstStyle/>
          <a:p>
            <a:r>
              <a:rPr lang="en-US" sz="900" b="1">
                <a:solidFill>
                  <a:srgbClr val="482D7C"/>
                </a:solidFill>
              </a:rPr>
              <a:t>For Louisiana reported crashes*</a:t>
            </a:r>
          </a:p>
        </p:txBody>
      </p:sp>
      <p:graphicFrame>
        <p:nvGraphicFramePr>
          <p:cNvPr id="6" name="Chart 5">
            <a:extLst>
              <a:ext uri="{FF2B5EF4-FFF2-40B4-BE49-F238E27FC236}">
                <a16:creationId xmlns:a16="http://schemas.microsoft.com/office/drawing/2014/main" id="{F964C97A-DB4B-B30D-762D-53320F5E042A}"/>
              </a:ext>
            </a:extLst>
          </p:cNvPr>
          <p:cNvGraphicFramePr>
            <a:graphicFrameLocks/>
          </p:cNvGraphicFramePr>
          <p:nvPr/>
        </p:nvGraphicFramePr>
        <p:xfrm>
          <a:off x="1050131" y="1279917"/>
          <a:ext cx="10091738" cy="3852802"/>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371402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logo with a graph and a line&#10;&#10;Description automatically generated with medium confidence">
            <a:extLst>
              <a:ext uri="{FF2B5EF4-FFF2-40B4-BE49-F238E27FC236}">
                <a16:creationId xmlns:a16="http://schemas.microsoft.com/office/drawing/2014/main" id="{0DB1E857-6336-EC8D-ADA5-EB0DA636B6D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4996" y="4793673"/>
            <a:ext cx="2498784" cy="2498436"/>
          </a:xfrm>
          <a:prstGeom prst="rect">
            <a:avLst/>
          </a:prstGeom>
        </p:spPr>
      </p:pic>
      <p:sp>
        <p:nvSpPr>
          <p:cNvPr id="3" name="TextBox 2">
            <a:extLst>
              <a:ext uri="{FF2B5EF4-FFF2-40B4-BE49-F238E27FC236}">
                <a16:creationId xmlns:a16="http://schemas.microsoft.com/office/drawing/2014/main" id="{75E7CCEA-7F9A-6698-F3EF-A3CBA4710AEC}"/>
              </a:ext>
            </a:extLst>
          </p:cNvPr>
          <p:cNvSpPr txBox="1"/>
          <p:nvPr/>
        </p:nvSpPr>
        <p:spPr>
          <a:xfrm>
            <a:off x="2833525" y="249374"/>
            <a:ext cx="6524950" cy="707886"/>
          </a:xfrm>
          <a:prstGeom prst="rect">
            <a:avLst/>
          </a:prstGeom>
          <a:noFill/>
        </p:spPr>
        <p:txBody>
          <a:bodyPr wrap="square" rtlCol="0">
            <a:spAutoFit/>
          </a:bodyPr>
          <a:lstStyle/>
          <a:p>
            <a:pPr algn="ctr"/>
            <a:r>
              <a:rPr lang="en-US" sz="2000">
                <a:solidFill>
                  <a:srgbClr val="050608"/>
                </a:solidFill>
              </a:rPr>
              <a:t>CMV involved crash count by manner of collision from </a:t>
            </a:r>
            <a:r>
              <a:rPr lang="en-US" sz="2000"/>
              <a:t>2021-2025</a:t>
            </a:r>
            <a:endParaRPr lang="en-US" sz="2000">
              <a:solidFill>
                <a:srgbClr val="050608"/>
              </a:solidFill>
            </a:endParaRPr>
          </a:p>
        </p:txBody>
      </p:sp>
      <p:sp>
        <p:nvSpPr>
          <p:cNvPr id="9" name="TextBox 8">
            <a:extLst>
              <a:ext uri="{FF2B5EF4-FFF2-40B4-BE49-F238E27FC236}">
                <a16:creationId xmlns:a16="http://schemas.microsoft.com/office/drawing/2014/main" id="{F0F27339-8392-B396-C0A4-E691EDD515F2}"/>
              </a:ext>
            </a:extLst>
          </p:cNvPr>
          <p:cNvSpPr txBox="1"/>
          <p:nvPr/>
        </p:nvSpPr>
        <p:spPr>
          <a:xfrm>
            <a:off x="9889740" y="6183044"/>
            <a:ext cx="1880501" cy="230832"/>
          </a:xfrm>
          <a:prstGeom prst="rect">
            <a:avLst/>
          </a:prstGeom>
          <a:noFill/>
        </p:spPr>
        <p:txBody>
          <a:bodyPr wrap="square" rtlCol="0">
            <a:spAutoFit/>
          </a:bodyPr>
          <a:lstStyle/>
          <a:p>
            <a:r>
              <a:rPr lang="en-US" sz="900" b="1">
                <a:solidFill>
                  <a:srgbClr val="482D7C"/>
                </a:solidFill>
              </a:rPr>
              <a:t>For Louisiana reported crashes*</a:t>
            </a:r>
          </a:p>
        </p:txBody>
      </p:sp>
      <p:sp>
        <p:nvSpPr>
          <p:cNvPr id="10" name="TextBox 9">
            <a:extLst>
              <a:ext uri="{FF2B5EF4-FFF2-40B4-BE49-F238E27FC236}">
                <a16:creationId xmlns:a16="http://schemas.microsoft.com/office/drawing/2014/main" id="{A4986520-AA8F-48CA-1CE5-35739272D23F}"/>
              </a:ext>
            </a:extLst>
          </p:cNvPr>
          <p:cNvSpPr txBox="1"/>
          <p:nvPr/>
        </p:nvSpPr>
        <p:spPr>
          <a:xfrm>
            <a:off x="6309575" y="5456448"/>
            <a:ext cx="1472557" cy="307777"/>
          </a:xfrm>
          <a:prstGeom prst="rect">
            <a:avLst/>
          </a:prstGeom>
          <a:noFill/>
        </p:spPr>
        <p:txBody>
          <a:bodyPr wrap="square">
            <a:spAutoFit/>
          </a:bodyPr>
          <a:lstStyle/>
          <a:p>
            <a:r>
              <a:rPr lang="en-US" sz="1400">
                <a:solidFill>
                  <a:schemeClr val="tx1">
                    <a:lumMod val="65000"/>
                    <a:lumOff val="35000"/>
                  </a:schemeClr>
                </a:solidFill>
              </a:rPr>
              <a:t>Crash Count</a:t>
            </a:r>
          </a:p>
        </p:txBody>
      </p:sp>
      <p:graphicFrame>
        <p:nvGraphicFramePr>
          <p:cNvPr id="6" name="Chart 5">
            <a:extLst>
              <a:ext uri="{FF2B5EF4-FFF2-40B4-BE49-F238E27FC236}">
                <a16:creationId xmlns:a16="http://schemas.microsoft.com/office/drawing/2014/main" id="{0DFD59C4-3392-1487-B22B-FD79B2CF084F}"/>
              </a:ext>
            </a:extLst>
          </p:cNvPr>
          <p:cNvGraphicFramePr>
            <a:graphicFrameLocks/>
          </p:cNvGraphicFramePr>
          <p:nvPr/>
        </p:nvGraphicFramePr>
        <p:xfrm>
          <a:off x="493059" y="952500"/>
          <a:ext cx="10954869" cy="444425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39452812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logo with a graph and a line&#10;&#10;Description automatically generated with medium confidence">
            <a:extLst>
              <a:ext uri="{FF2B5EF4-FFF2-40B4-BE49-F238E27FC236}">
                <a16:creationId xmlns:a16="http://schemas.microsoft.com/office/drawing/2014/main" id="{0DB1E857-6336-EC8D-ADA5-EB0DA636B6D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4996" y="4793673"/>
            <a:ext cx="2498784" cy="2498436"/>
          </a:xfrm>
          <a:prstGeom prst="rect">
            <a:avLst/>
          </a:prstGeom>
        </p:spPr>
      </p:pic>
      <p:sp>
        <p:nvSpPr>
          <p:cNvPr id="11" name="TextBox 10">
            <a:extLst>
              <a:ext uri="{FF2B5EF4-FFF2-40B4-BE49-F238E27FC236}">
                <a16:creationId xmlns:a16="http://schemas.microsoft.com/office/drawing/2014/main" id="{D39901EE-BDEF-F5F8-E957-C0761F4EC0B8}"/>
              </a:ext>
            </a:extLst>
          </p:cNvPr>
          <p:cNvSpPr txBox="1"/>
          <p:nvPr/>
        </p:nvSpPr>
        <p:spPr>
          <a:xfrm>
            <a:off x="756433" y="600740"/>
            <a:ext cx="10476564" cy="707886"/>
          </a:xfrm>
          <a:prstGeom prst="rect">
            <a:avLst/>
          </a:prstGeom>
          <a:noFill/>
        </p:spPr>
        <p:txBody>
          <a:bodyPr wrap="square" rtlCol="0">
            <a:spAutoFit/>
          </a:bodyPr>
          <a:lstStyle/>
          <a:p>
            <a:pPr algn="ctr"/>
            <a:r>
              <a:rPr lang="en-US" sz="2000"/>
              <a:t>Total CMV involved crashes in Louisiana by severity compared to Louisiana registered CMV’s indicated as vehicle 1 on the crash report by severity from 2021-2025</a:t>
            </a:r>
          </a:p>
        </p:txBody>
      </p:sp>
      <p:sp>
        <p:nvSpPr>
          <p:cNvPr id="13" name="TextBox 12">
            <a:extLst>
              <a:ext uri="{FF2B5EF4-FFF2-40B4-BE49-F238E27FC236}">
                <a16:creationId xmlns:a16="http://schemas.microsoft.com/office/drawing/2014/main" id="{9E01FD1D-AA11-C3A4-E8B8-F62A604097CA}"/>
              </a:ext>
            </a:extLst>
          </p:cNvPr>
          <p:cNvSpPr txBox="1"/>
          <p:nvPr/>
        </p:nvSpPr>
        <p:spPr>
          <a:xfrm>
            <a:off x="9889740" y="6183044"/>
            <a:ext cx="1880501" cy="230832"/>
          </a:xfrm>
          <a:prstGeom prst="rect">
            <a:avLst/>
          </a:prstGeom>
          <a:noFill/>
        </p:spPr>
        <p:txBody>
          <a:bodyPr wrap="square" rtlCol="0">
            <a:spAutoFit/>
          </a:bodyPr>
          <a:lstStyle/>
          <a:p>
            <a:r>
              <a:rPr lang="en-US" sz="900" b="1">
                <a:solidFill>
                  <a:srgbClr val="482D7C"/>
                </a:solidFill>
              </a:rPr>
              <a:t>For Louisiana reported crashes*</a:t>
            </a:r>
          </a:p>
        </p:txBody>
      </p:sp>
      <p:sp>
        <p:nvSpPr>
          <p:cNvPr id="16" name="TextBox 15">
            <a:extLst>
              <a:ext uri="{FF2B5EF4-FFF2-40B4-BE49-F238E27FC236}">
                <a16:creationId xmlns:a16="http://schemas.microsoft.com/office/drawing/2014/main" id="{283ECC09-D000-CE8D-E938-5DAEC009C731}"/>
              </a:ext>
            </a:extLst>
          </p:cNvPr>
          <p:cNvSpPr txBox="1"/>
          <p:nvPr/>
        </p:nvSpPr>
        <p:spPr>
          <a:xfrm rot="16200000">
            <a:off x="611934" y="3359623"/>
            <a:ext cx="1472557" cy="307777"/>
          </a:xfrm>
          <a:prstGeom prst="rect">
            <a:avLst/>
          </a:prstGeom>
          <a:noFill/>
        </p:spPr>
        <p:txBody>
          <a:bodyPr wrap="square">
            <a:spAutoFit/>
          </a:bodyPr>
          <a:lstStyle/>
          <a:p>
            <a:r>
              <a:rPr lang="en-US" sz="1400">
                <a:solidFill>
                  <a:schemeClr val="tx1">
                    <a:lumMod val="65000"/>
                    <a:lumOff val="35000"/>
                  </a:schemeClr>
                </a:solidFill>
              </a:rPr>
              <a:t>Crash Count</a:t>
            </a:r>
          </a:p>
        </p:txBody>
      </p:sp>
      <p:graphicFrame>
        <p:nvGraphicFramePr>
          <p:cNvPr id="4" name="Chart 3">
            <a:extLst>
              <a:ext uri="{FF2B5EF4-FFF2-40B4-BE49-F238E27FC236}">
                <a16:creationId xmlns:a16="http://schemas.microsoft.com/office/drawing/2014/main" id="{11F8C238-88C2-BFBE-DA5C-4DF89D28C350}"/>
              </a:ext>
            </a:extLst>
          </p:cNvPr>
          <p:cNvGraphicFramePr>
            <a:graphicFrameLocks/>
          </p:cNvGraphicFramePr>
          <p:nvPr/>
        </p:nvGraphicFramePr>
        <p:xfrm>
          <a:off x="1695770" y="1371601"/>
          <a:ext cx="9141981" cy="3836893"/>
        </p:xfrm>
        <a:graphic>
          <a:graphicData uri="http://schemas.openxmlformats.org/drawingml/2006/chart">
            <c:chart xmlns:c="http://schemas.openxmlformats.org/drawingml/2006/chart" xmlns:r="http://schemas.openxmlformats.org/officeDocument/2006/relationships" r:id="rId3"/>
          </a:graphicData>
        </a:graphic>
      </p:graphicFrame>
      <p:pic>
        <p:nvPicPr>
          <p:cNvPr id="14" name="chart">
            <a:extLst>
              <a:ext uri="{FF2B5EF4-FFF2-40B4-BE49-F238E27FC236}">
                <a16:creationId xmlns:a16="http://schemas.microsoft.com/office/drawing/2014/main" id="{0A471D28-AEC6-D37D-C141-D2A81F28EA18}"/>
              </a:ext>
            </a:extLst>
          </p:cNvPr>
          <p:cNvPicPr>
            <a:picLocks noChangeAspect="1"/>
          </p:cNvPicPr>
          <p:nvPr/>
        </p:nvPicPr>
        <p:blipFill>
          <a:blip r:embed="rId4"/>
          <a:stretch>
            <a:fillRect/>
          </a:stretch>
        </p:blipFill>
        <p:spPr>
          <a:xfrm>
            <a:off x="5190565" y="5541546"/>
            <a:ext cx="2402541" cy="641497"/>
          </a:xfrm>
          <a:prstGeom prst="rect">
            <a:avLst/>
          </a:prstGeom>
        </p:spPr>
      </p:pic>
    </p:spTree>
    <p:extLst>
      <p:ext uri="{BB962C8B-B14F-4D97-AF65-F5344CB8AC3E}">
        <p14:creationId xmlns:p14="http://schemas.microsoft.com/office/powerpoint/2010/main" val="213272510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28C63967-F49A-D29D-5CD9-F3362FDC67C7}"/>
              </a:ext>
            </a:extLst>
          </p:cNvPr>
          <p:cNvPicPr>
            <a:picLocks noChangeAspect="1"/>
          </p:cNvPicPr>
          <p:nvPr/>
        </p:nvPicPr>
        <p:blipFill>
          <a:blip r:embed="rId2"/>
          <a:stretch>
            <a:fillRect/>
          </a:stretch>
        </p:blipFill>
        <p:spPr>
          <a:xfrm>
            <a:off x="2438401" y="0"/>
            <a:ext cx="7905340" cy="6858000"/>
          </a:xfrm>
          <a:prstGeom prst="rect">
            <a:avLst/>
          </a:prstGeom>
        </p:spPr>
      </p:pic>
      <p:pic>
        <p:nvPicPr>
          <p:cNvPr id="5" name="Picture 4" descr="A logo with a graph and a line&#10;&#10;Description automatically generated with medium confidence">
            <a:extLst>
              <a:ext uri="{FF2B5EF4-FFF2-40B4-BE49-F238E27FC236}">
                <a16:creationId xmlns:a16="http://schemas.microsoft.com/office/drawing/2014/main" id="{0DB1E857-6336-EC8D-ADA5-EB0DA636B6D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4996" y="4793673"/>
            <a:ext cx="2498784" cy="2498436"/>
          </a:xfrm>
          <a:prstGeom prst="rect">
            <a:avLst/>
          </a:prstGeom>
        </p:spPr>
      </p:pic>
      <p:pic>
        <p:nvPicPr>
          <p:cNvPr id="1030" name="Picture 6">
            <a:extLst>
              <a:ext uri="{FF2B5EF4-FFF2-40B4-BE49-F238E27FC236}">
                <a16:creationId xmlns:a16="http://schemas.microsoft.com/office/drawing/2014/main" id="{74ACB6A9-F59B-C128-A3AC-8A71AA5032D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28593" y="4489039"/>
            <a:ext cx="239697" cy="239697"/>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50375198-A7CA-294C-3DEF-52A6DE30AC42}"/>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417420" y="4069306"/>
            <a:ext cx="239698" cy="239698"/>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a:extLst>
              <a:ext uri="{FF2B5EF4-FFF2-40B4-BE49-F238E27FC236}">
                <a16:creationId xmlns:a16="http://schemas.microsoft.com/office/drawing/2014/main" id="{7321D4F3-EBB6-D521-DF63-EBAE79D541A1}"/>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336926" y="757680"/>
            <a:ext cx="239697" cy="23969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26FCD83B-BE58-97D1-E484-6F8DC801B7EB}"/>
              </a:ext>
            </a:extLst>
          </p:cNvPr>
          <p:cNvSpPr txBox="1"/>
          <p:nvPr/>
        </p:nvSpPr>
        <p:spPr>
          <a:xfrm>
            <a:off x="7537269" y="317280"/>
            <a:ext cx="4021901" cy="400110"/>
          </a:xfrm>
          <a:prstGeom prst="rect">
            <a:avLst/>
          </a:prstGeom>
          <a:noFill/>
        </p:spPr>
        <p:txBody>
          <a:bodyPr wrap="square" rtlCol="0">
            <a:spAutoFit/>
          </a:bodyPr>
          <a:lstStyle/>
          <a:p>
            <a:r>
              <a:rPr lang="en-US" sz="2000" b="1">
                <a:solidFill>
                  <a:srgbClr val="050608"/>
                </a:solidFill>
              </a:rPr>
              <a:t>Common CMV crash locations</a:t>
            </a:r>
          </a:p>
        </p:txBody>
      </p:sp>
      <p:pic>
        <p:nvPicPr>
          <p:cNvPr id="7" name="Picture 6">
            <a:extLst>
              <a:ext uri="{FF2B5EF4-FFF2-40B4-BE49-F238E27FC236}">
                <a16:creationId xmlns:a16="http://schemas.microsoft.com/office/drawing/2014/main" id="{89384371-58F3-2FD3-E8C8-7E178568527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662443" y="4736093"/>
            <a:ext cx="239697" cy="23969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8F6E3669-469D-264D-F5FA-767F7975725B}"/>
              </a:ext>
            </a:extLst>
          </p:cNvPr>
          <p:cNvSpPr txBox="1"/>
          <p:nvPr/>
        </p:nvSpPr>
        <p:spPr>
          <a:xfrm>
            <a:off x="8129879" y="825163"/>
            <a:ext cx="2556731" cy="307777"/>
          </a:xfrm>
          <a:prstGeom prst="rect">
            <a:avLst/>
          </a:prstGeom>
          <a:noFill/>
        </p:spPr>
        <p:txBody>
          <a:bodyPr wrap="square" rtlCol="0">
            <a:spAutoFit/>
          </a:bodyPr>
          <a:lstStyle/>
          <a:p>
            <a:r>
              <a:rPr lang="en-US" sz="1400">
                <a:solidFill>
                  <a:srgbClr val="050608"/>
                </a:solidFill>
              </a:rPr>
              <a:t>Concentration of CMV crashes</a:t>
            </a:r>
          </a:p>
        </p:txBody>
      </p:sp>
      <p:cxnSp>
        <p:nvCxnSpPr>
          <p:cNvPr id="10" name="Straight Connector 9">
            <a:extLst>
              <a:ext uri="{FF2B5EF4-FFF2-40B4-BE49-F238E27FC236}">
                <a16:creationId xmlns:a16="http://schemas.microsoft.com/office/drawing/2014/main" id="{7B5581EF-81DA-5F14-EDD7-BA13BCFEBCB5}"/>
              </a:ext>
            </a:extLst>
          </p:cNvPr>
          <p:cNvCxnSpPr/>
          <p:nvPr/>
        </p:nvCxnSpPr>
        <p:spPr>
          <a:xfrm>
            <a:off x="8902140" y="1219200"/>
            <a:ext cx="1032435" cy="0"/>
          </a:xfrm>
          <a:prstGeom prst="line">
            <a:avLst/>
          </a:prstGeom>
          <a:ln w="34925" cap="rnd">
            <a:solidFill>
              <a:srgbClr val="C00000">
                <a:alpha val="90000"/>
              </a:srgbClr>
            </a:solidFill>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24403189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B05C8FE-BC8E-5526-4636-1A7099E501D2}"/>
              </a:ext>
            </a:extLst>
          </p:cNvPr>
          <p:cNvPicPr>
            <a:picLocks noChangeAspect="1"/>
          </p:cNvPicPr>
          <p:nvPr/>
        </p:nvPicPr>
        <p:blipFill>
          <a:blip r:embed="rId2"/>
          <a:stretch>
            <a:fillRect/>
          </a:stretch>
        </p:blipFill>
        <p:spPr>
          <a:xfrm>
            <a:off x="1837344" y="0"/>
            <a:ext cx="9298361" cy="6858000"/>
          </a:xfrm>
          <a:prstGeom prst="rect">
            <a:avLst/>
          </a:prstGeom>
        </p:spPr>
      </p:pic>
      <p:pic>
        <p:nvPicPr>
          <p:cNvPr id="5" name="Picture 4" descr="A logo with a graph and a line&#10;&#10;Description automatically generated with medium confidence">
            <a:extLst>
              <a:ext uri="{FF2B5EF4-FFF2-40B4-BE49-F238E27FC236}">
                <a16:creationId xmlns:a16="http://schemas.microsoft.com/office/drawing/2014/main" id="{0DB1E857-6336-EC8D-ADA5-EB0DA636B6D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4996" y="4793673"/>
            <a:ext cx="2498784" cy="2498436"/>
          </a:xfrm>
          <a:prstGeom prst="rect">
            <a:avLst/>
          </a:prstGeom>
        </p:spPr>
      </p:pic>
      <p:sp>
        <p:nvSpPr>
          <p:cNvPr id="7" name="Arrow: Right 6">
            <a:extLst>
              <a:ext uri="{FF2B5EF4-FFF2-40B4-BE49-F238E27FC236}">
                <a16:creationId xmlns:a16="http://schemas.microsoft.com/office/drawing/2014/main" id="{A69390E1-9B71-F542-3CA2-8C8E6FB7EE5C}"/>
              </a:ext>
            </a:extLst>
          </p:cNvPr>
          <p:cNvSpPr/>
          <p:nvPr/>
        </p:nvSpPr>
        <p:spPr>
          <a:xfrm>
            <a:off x="6067424" y="1857375"/>
            <a:ext cx="876300" cy="209550"/>
          </a:xfrm>
          <a:prstGeom prst="rightArrow">
            <a:avLst/>
          </a:prstGeom>
          <a:solidFill>
            <a:srgbClr val="FFC000"/>
          </a:solidFill>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BD04C680-1B22-AB36-744D-4E70A78C19CB}"/>
              </a:ext>
            </a:extLst>
          </p:cNvPr>
          <p:cNvSpPr txBox="1"/>
          <p:nvPr/>
        </p:nvSpPr>
        <p:spPr>
          <a:xfrm>
            <a:off x="5262561" y="-9525"/>
            <a:ext cx="2676525" cy="461665"/>
          </a:xfrm>
          <a:prstGeom prst="rect">
            <a:avLst/>
          </a:prstGeom>
          <a:noFill/>
        </p:spPr>
        <p:txBody>
          <a:bodyPr wrap="square" rtlCol="0">
            <a:spAutoFit/>
          </a:bodyPr>
          <a:lstStyle/>
          <a:p>
            <a:r>
              <a:rPr lang="en-US" sz="2400" u="sng">
                <a:solidFill>
                  <a:schemeClr val="bg1"/>
                </a:solidFill>
                <a:hlinkClick r:id="rId4">
                  <a:extLst>
                    <a:ext uri="{A12FA001-AC4F-418D-AE19-62706E023703}">
                      <ahyp:hlinkClr xmlns:ahyp="http://schemas.microsoft.com/office/drawing/2018/hyperlinkcolor" val="tx"/>
                    </a:ext>
                  </a:extLst>
                </a:hlinkClick>
              </a:rPr>
              <a:t>carts.lsu.edu</a:t>
            </a:r>
            <a:endParaRPr lang="en-US" sz="2400" u="sng">
              <a:solidFill>
                <a:schemeClr val="bg1"/>
              </a:solidFill>
            </a:endParaRPr>
          </a:p>
        </p:txBody>
      </p:sp>
    </p:spTree>
    <p:extLst>
      <p:ext uri="{BB962C8B-B14F-4D97-AF65-F5344CB8AC3E}">
        <p14:creationId xmlns:p14="http://schemas.microsoft.com/office/powerpoint/2010/main" val="197288287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302EFF3-D602-40EA-473A-94ADCD8AB5C3}"/>
              </a:ext>
            </a:extLst>
          </p:cNvPr>
          <p:cNvPicPr>
            <a:picLocks noChangeAspect="1"/>
          </p:cNvPicPr>
          <p:nvPr/>
        </p:nvPicPr>
        <p:blipFill>
          <a:blip r:embed="rId2"/>
          <a:stretch>
            <a:fillRect/>
          </a:stretch>
        </p:blipFill>
        <p:spPr>
          <a:xfrm>
            <a:off x="0" y="-73891"/>
            <a:ext cx="12192000" cy="6996368"/>
          </a:xfrm>
          <a:prstGeom prst="rect">
            <a:avLst/>
          </a:prstGeom>
        </p:spPr>
      </p:pic>
      <p:sp>
        <p:nvSpPr>
          <p:cNvPr id="8" name="Arrow: Right 7">
            <a:extLst>
              <a:ext uri="{FF2B5EF4-FFF2-40B4-BE49-F238E27FC236}">
                <a16:creationId xmlns:a16="http://schemas.microsoft.com/office/drawing/2014/main" id="{7C5F142C-406B-BA6C-CA0D-7D95D581C875}"/>
              </a:ext>
            </a:extLst>
          </p:cNvPr>
          <p:cNvSpPr/>
          <p:nvPr/>
        </p:nvSpPr>
        <p:spPr>
          <a:xfrm rot="1373780">
            <a:off x="6830558" y="1388148"/>
            <a:ext cx="876300" cy="209550"/>
          </a:xfrm>
          <a:prstGeom prst="rightArrow">
            <a:avLst/>
          </a:prstGeom>
          <a:solidFill>
            <a:srgbClr val="FFC000"/>
          </a:solidFill>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4157917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58D47E3-87A8-2BD1-7A2C-39EABF914947}"/>
              </a:ext>
            </a:extLst>
          </p:cNvPr>
          <p:cNvPicPr>
            <a:picLocks noChangeAspect="1"/>
          </p:cNvPicPr>
          <p:nvPr/>
        </p:nvPicPr>
        <p:blipFill>
          <a:blip r:embed="rId2"/>
          <a:stretch>
            <a:fillRect/>
          </a:stretch>
        </p:blipFill>
        <p:spPr>
          <a:xfrm>
            <a:off x="0" y="-43307"/>
            <a:ext cx="12192000" cy="6944613"/>
          </a:xfrm>
          <a:prstGeom prst="rect">
            <a:avLst/>
          </a:prstGeom>
        </p:spPr>
      </p:pic>
      <p:sp>
        <p:nvSpPr>
          <p:cNvPr id="8" name="Arrow: Right 7">
            <a:extLst>
              <a:ext uri="{FF2B5EF4-FFF2-40B4-BE49-F238E27FC236}">
                <a16:creationId xmlns:a16="http://schemas.microsoft.com/office/drawing/2014/main" id="{805D4596-916C-012B-8ED0-1428CCF9A924}"/>
              </a:ext>
            </a:extLst>
          </p:cNvPr>
          <p:cNvSpPr/>
          <p:nvPr/>
        </p:nvSpPr>
        <p:spPr>
          <a:xfrm rot="8848237">
            <a:off x="1636249" y="992687"/>
            <a:ext cx="876300" cy="209550"/>
          </a:xfrm>
          <a:prstGeom prst="rightArrow">
            <a:avLst/>
          </a:prstGeom>
          <a:solidFill>
            <a:srgbClr val="FFC000"/>
          </a:solidFill>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5247337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7D87CDF-E57C-76B4-E482-ED0E232509E5}"/>
              </a:ext>
            </a:extLst>
          </p:cNvPr>
          <p:cNvPicPr>
            <a:picLocks noChangeAspect="1"/>
          </p:cNvPicPr>
          <p:nvPr/>
        </p:nvPicPr>
        <p:blipFill>
          <a:blip r:embed="rId2"/>
          <a:stretch>
            <a:fillRect/>
          </a:stretch>
        </p:blipFill>
        <p:spPr>
          <a:xfrm>
            <a:off x="0" y="-69575"/>
            <a:ext cx="12192000" cy="6937903"/>
          </a:xfrm>
          <a:prstGeom prst="rect">
            <a:avLst/>
          </a:prstGeom>
        </p:spPr>
      </p:pic>
      <p:sp>
        <p:nvSpPr>
          <p:cNvPr id="6" name="Arrow: Right 5">
            <a:extLst>
              <a:ext uri="{FF2B5EF4-FFF2-40B4-BE49-F238E27FC236}">
                <a16:creationId xmlns:a16="http://schemas.microsoft.com/office/drawing/2014/main" id="{FE631D51-BB02-B60F-49D3-3F11EED92E64}"/>
              </a:ext>
            </a:extLst>
          </p:cNvPr>
          <p:cNvSpPr/>
          <p:nvPr/>
        </p:nvSpPr>
        <p:spPr>
          <a:xfrm rot="8848237">
            <a:off x="1539066" y="974281"/>
            <a:ext cx="876300" cy="209550"/>
          </a:xfrm>
          <a:prstGeom prst="rightArrow">
            <a:avLst/>
          </a:prstGeom>
          <a:solidFill>
            <a:srgbClr val="FFC000"/>
          </a:solidFill>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5825546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lt;strong&gt;Louisiana&lt;/strong&gt; &lt;strong&gt;State&lt;/strong&gt; &lt;strong&gt;Police&lt;/strong&g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Parallelogram 8"/>
          <p:cNvSpPr/>
          <p:nvPr/>
        </p:nvSpPr>
        <p:spPr>
          <a:xfrm>
            <a:off x="1240973" y="378821"/>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Parallelogram 9"/>
          <p:cNvSpPr/>
          <p:nvPr/>
        </p:nvSpPr>
        <p:spPr>
          <a:xfrm>
            <a:off x="1306287" y="117564"/>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Parallelogram 10"/>
          <p:cNvSpPr/>
          <p:nvPr/>
        </p:nvSpPr>
        <p:spPr>
          <a:xfrm>
            <a:off x="4881161" y="6500967"/>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Parallelogram 11"/>
          <p:cNvSpPr/>
          <p:nvPr/>
        </p:nvSpPr>
        <p:spPr>
          <a:xfrm>
            <a:off x="4946475" y="6239710"/>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descr="&lt;strong&gt;Louisiana&lt;/strong&gt; &lt;strong&gt;State&lt;/strong&gt; &lt;strong&gt;Police&lt;/strong&g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20843" y="5786843"/>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4" name="TextBox 13"/>
          <p:cNvSpPr txBox="1"/>
          <p:nvPr/>
        </p:nvSpPr>
        <p:spPr>
          <a:xfrm>
            <a:off x="512292" y="594880"/>
            <a:ext cx="11062995"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a:ln>
                  <a:noFill/>
                </a:ln>
                <a:solidFill>
                  <a:srgbClr val="002060"/>
                </a:solidFill>
                <a:effectLst>
                  <a:outerShdw blurRad="38100" dist="38100" dir="2700000" algn="tl">
                    <a:srgbClr val="000000">
                      <a:alpha val="43137"/>
                    </a:srgbClr>
                  </a:outerShdw>
                </a:effectLst>
                <a:uLnTx/>
                <a:uFillTx/>
                <a:latin typeface="Calibri" panose="020F0502020204030204"/>
                <a:ea typeface="+mn-ea"/>
                <a:cs typeface="+mn-cs"/>
              </a:rPr>
              <a:t>Important</a:t>
            </a:r>
            <a:r>
              <a:rPr kumimoji="0" lang="en-US" sz="4400" b="1" i="0" u="none" strike="noStrike" kern="1200" cap="none" spc="0" normalizeH="0" noProof="0">
                <a:ln>
                  <a:noFill/>
                </a:ln>
                <a:solidFill>
                  <a:srgbClr val="002060"/>
                </a:solidFill>
                <a:effectLst>
                  <a:outerShdw blurRad="38100" dist="38100" dir="2700000" algn="tl">
                    <a:srgbClr val="000000">
                      <a:alpha val="43137"/>
                    </a:srgbClr>
                  </a:outerShdw>
                </a:effectLst>
                <a:uLnTx/>
                <a:uFillTx/>
                <a:latin typeface="Calibri" panose="020F0502020204030204"/>
                <a:ea typeface="+mn-ea"/>
                <a:cs typeface="+mn-cs"/>
              </a:rPr>
              <a:t> Dates!</a:t>
            </a:r>
            <a:endParaRPr kumimoji="0" lang="en-US" sz="1600" b="1" i="0" u="none" strike="noStrike" kern="1200" cap="none" spc="0" normalizeH="0" baseline="0" noProof="0">
              <a:ln>
                <a:noFill/>
              </a:ln>
              <a:solidFill>
                <a:srgbClr val="002060"/>
              </a:solidFill>
              <a:effectLst>
                <a:outerShdw blurRad="38100" dist="38100" dir="2700000" algn="tl">
                  <a:srgbClr val="000000">
                    <a:alpha val="43137"/>
                  </a:srgbClr>
                </a:outerShdw>
              </a:effectLst>
              <a:uLnTx/>
              <a:uFillTx/>
              <a:latin typeface="Calibri" panose="020F0502020204030204"/>
              <a:ea typeface="+mn-ea"/>
              <a:cs typeface="+mn-cs"/>
            </a:endParaRPr>
          </a:p>
        </p:txBody>
      </p:sp>
      <p:sp>
        <p:nvSpPr>
          <p:cNvPr id="2" name="TextBox 1"/>
          <p:cNvSpPr txBox="1"/>
          <p:nvPr/>
        </p:nvSpPr>
        <p:spPr>
          <a:xfrm>
            <a:off x="299566" y="1719105"/>
            <a:ext cx="11598086" cy="5970865"/>
          </a:xfrm>
          <a:prstGeom prst="rect">
            <a:avLst/>
          </a:prstGeom>
          <a:noFill/>
        </p:spPr>
        <p:txBody>
          <a:bodyPr wrap="square" lIns="91440" tIns="45720" rIns="91440" bIns="45720" rtlCol="0" anchor="t">
            <a:spAutoFit/>
          </a:bodyPr>
          <a:lstStyle/>
          <a:p>
            <a:pPr marL="285750" lvl="0" indent="-285750">
              <a:buFont typeface="Arial" panose="020B0604020202020204" pitchFamily="34" charset="0"/>
              <a:buChar char="•"/>
            </a:pPr>
            <a:r>
              <a:rPr lang="en-US" sz="3500">
                <a:solidFill>
                  <a:srgbClr val="002060"/>
                </a:solidFill>
                <a:effectLst>
                  <a:outerShdw blurRad="38100" dist="38100" dir="2700000" algn="tl">
                    <a:srgbClr val="000000">
                      <a:alpha val="43137"/>
                    </a:srgbClr>
                  </a:outerShdw>
                </a:effectLst>
              </a:rPr>
              <a:t>Human Trafficking Awareness Initiative </a:t>
            </a:r>
            <a:r>
              <a:rPr lang="en-US" sz="3500" b="1">
                <a:solidFill>
                  <a:srgbClr val="002060"/>
                </a:solidFill>
                <a:effectLst>
                  <a:outerShdw blurRad="38100" dist="38100" dir="2700000" algn="tl">
                    <a:srgbClr val="000000">
                      <a:alpha val="43137"/>
                    </a:srgbClr>
                  </a:outerShdw>
                </a:effectLst>
              </a:rPr>
              <a:t>January 12-16</a:t>
            </a:r>
          </a:p>
          <a:p>
            <a:pPr marL="285750" indent="-285750">
              <a:buFont typeface="Arial" panose="020B0604020202020204" pitchFamily="34" charset="0"/>
              <a:buChar char="•"/>
            </a:pPr>
            <a:r>
              <a:rPr lang="en-US" sz="3500">
                <a:solidFill>
                  <a:srgbClr val="002060"/>
                </a:solidFill>
                <a:effectLst>
                  <a:outerShdw blurRad="38100" dist="38100" dir="2700000" algn="tl">
                    <a:srgbClr val="000000">
                      <a:alpha val="43137"/>
                    </a:srgbClr>
                  </a:outerShdw>
                </a:effectLst>
              </a:rPr>
              <a:t>Safe DRIVE (Wave 1) </a:t>
            </a:r>
            <a:r>
              <a:rPr lang="en-US" sz="3500" b="1">
                <a:solidFill>
                  <a:srgbClr val="002060"/>
                </a:solidFill>
                <a:effectLst>
                  <a:outerShdw blurRad="38100" dist="38100" dir="2700000" algn="tl">
                    <a:srgbClr val="000000">
                      <a:alpha val="43137"/>
                    </a:srgbClr>
                  </a:outerShdw>
                </a:effectLst>
                <a:latin typeface="Calibri"/>
                <a:ea typeface="Calibri"/>
                <a:cs typeface="Calibri"/>
              </a:rPr>
              <a:t>January 13-15</a:t>
            </a:r>
            <a:r>
              <a:rPr lang="en-US" sz="3500">
                <a:solidFill>
                  <a:srgbClr val="002060"/>
                </a:solidFill>
                <a:effectLst>
                  <a:outerShdw blurRad="38100" dist="38100" dir="2700000" algn="tl">
                    <a:srgbClr val="000000">
                      <a:alpha val="43137"/>
                    </a:srgbClr>
                  </a:outerShdw>
                </a:effectLst>
                <a:latin typeface="Calibri"/>
                <a:ea typeface="Calibri"/>
                <a:cs typeface="Calibri"/>
              </a:rPr>
              <a:t> </a:t>
            </a:r>
          </a:p>
          <a:p>
            <a:pPr marL="285750" indent="-285750">
              <a:buFont typeface="Arial" panose="020B0604020202020204" pitchFamily="34" charset="0"/>
              <a:buChar char="•"/>
            </a:pPr>
            <a:r>
              <a:rPr lang="en-US" sz="3500">
                <a:solidFill>
                  <a:srgbClr val="002060"/>
                </a:solidFill>
                <a:effectLst>
                  <a:outerShdw blurRad="38100" dist="38100" dir="2700000" algn="tl">
                    <a:srgbClr val="000000">
                      <a:alpha val="43137"/>
                    </a:srgbClr>
                  </a:outerShdw>
                </a:effectLst>
              </a:rPr>
              <a:t>Safe DRIVE (Wave 2) </a:t>
            </a:r>
            <a:r>
              <a:rPr lang="en-US" sz="3500" b="1">
                <a:solidFill>
                  <a:srgbClr val="002060"/>
                </a:solidFill>
                <a:effectLst>
                  <a:outerShdw blurRad="38100" dist="38100" dir="2700000" algn="tl">
                    <a:srgbClr val="000000">
                      <a:alpha val="43137"/>
                    </a:srgbClr>
                  </a:outerShdw>
                </a:effectLst>
              </a:rPr>
              <a:t>February 24-26</a:t>
            </a:r>
            <a:endParaRPr lang="en-US" sz="3500" b="1">
              <a:solidFill>
                <a:srgbClr val="002060"/>
              </a:solidFill>
              <a:effectLst>
                <a:outerShdw blurRad="38100" dist="38100" dir="2700000" algn="tl">
                  <a:srgbClr val="000000">
                    <a:alpha val="43137"/>
                  </a:srgbClr>
                </a:outerShdw>
              </a:effectLst>
              <a:ea typeface="Calibri"/>
              <a:cs typeface="Calibri"/>
            </a:endParaRPr>
          </a:p>
          <a:p>
            <a:pPr marL="285750" indent="-285750">
              <a:buFont typeface="Arial" panose="020B0604020202020204" pitchFamily="34" charset="0"/>
              <a:buChar char="•"/>
            </a:pPr>
            <a:r>
              <a:rPr lang="en-US" sz="3500">
                <a:solidFill>
                  <a:srgbClr val="002060"/>
                </a:solidFill>
                <a:effectLst>
                  <a:outerShdw blurRad="38100" dist="38100" dir="2700000" algn="tl">
                    <a:srgbClr val="000000">
                      <a:alpha val="43137"/>
                    </a:srgbClr>
                  </a:outerShdw>
                </a:effectLst>
              </a:rPr>
              <a:t>International </a:t>
            </a:r>
            <a:r>
              <a:rPr lang="en-US" sz="3500" err="1">
                <a:solidFill>
                  <a:srgbClr val="002060"/>
                </a:solidFill>
                <a:effectLst>
                  <a:outerShdw blurRad="38100" dist="38100" dir="2700000" algn="tl">
                    <a:srgbClr val="000000">
                      <a:alpha val="43137"/>
                    </a:srgbClr>
                  </a:outerShdw>
                </a:effectLst>
              </a:rPr>
              <a:t>Roadcheck</a:t>
            </a:r>
            <a:r>
              <a:rPr lang="en-US" sz="3500">
                <a:solidFill>
                  <a:srgbClr val="002060"/>
                </a:solidFill>
                <a:effectLst>
                  <a:outerShdw blurRad="38100" dist="38100" dir="2700000" algn="tl">
                    <a:srgbClr val="000000">
                      <a:alpha val="43137"/>
                    </a:srgbClr>
                  </a:outerShdw>
                </a:effectLst>
              </a:rPr>
              <a:t> </a:t>
            </a:r>
            <a:r>
              <a:rPr lang="en-US" sz="3500" b="1">
                <a:solidFill>
                  <a:srgbClr val="002060"/>
                </a:solidFill>
                <a:effectLst>
                  <a:outerShdw blurRad="38100" dist="38100" dir="2700000" algn="tl">
                    <a:srgbClr val="000000">
                      <a:alpha val="43137"/>
                    </a:srgbClr>
                  </a:outerShdw>
                </a:effectLst>
              </a:rPr>
              <a:t>May 12-14</a:t>
            </a:r>
            <a:endParaRPr lang="en-US" sz="3500" b="1">
              <a:solidFill>
                <a:srgbClr val="002060"/>
              </a:solidFill>
              <a:effectLst>
                <a:outerShdw blurRad="38100" dist="38100" dir="2700000" algn="tl">
                  <a:srgbClr val="000000">
                    <a:alpha val="43137"/>
                  </a:srgbClr>
                </a:outerShdw>
              </a:effectLst>
              <a:ea typeface="Calibri"/>
              <a:cs typeface="Calibri"/>
            </a:endParaRPr>
          </a:p>
          <a:p>
            <a:pPr marL="285750" lvl="0" indent="-285750">
              <a:buFont typeface="Arial" panose="020B0604020202020204" pitchFamily="34" charset="0"/>
              <a:buChar char="•"/>
            </a:pPr>
            <a:r>
              <a:rPr lang="en-US" sz="3500">
                <a:solidFill>
                  <a:srgbClr val="002060"/>
                </a:solidFill>
                <a:effectLst>
                  <a:outerShdw blurRad="38100" dist="38100" dir="2700000" algn="tl">
                    <a:srgbClr val="000000">
                      <a:alpha val="43137"/>
                    </a:srgbClr>
                  </a:outerShdw>
                </a:effectLst>
              </a:rPr>
              <a:t>CVSA Operation Safe Driver Week </a:t>
            </a:r>
            <a:r>
              <a:rPr lang="en-US" sz="3500" b="1">
                <a:solidFill>
                  <a:srgbClr val="002060"/>
                </a:solidFill>
                <a:effectLst>
                  <a:outerShdw blurRad="38100" dist="38100" dir="2700000" algn="tl">
                    <a:srgbClr val="000000">
                      <a:alpha val="43137"/>
                    </a:srgbClr>
                  </a:outerShdw>
                </a:effectLst>
              </a:rPr>
              <a:t>July 12-18</a:t>
            </a:r>
            <a:endParaRPr lang="en-US" sz="3500" b="1">
              <a:solidFill>
                <a:srgbClr val="002060"/>
              </a:solidFill>
              <a:effectLst>
                <a:outerShdw blurRad="38100" dist="38100" dir="2700000" algn="tl">
                  <a:srgbClr val="000000">
                    <a:alpha val="43137"/>
                  </a:srgbClr>
                </a:outerShdw>
              </a:effectLst>
              <a:ea typeface="Calibri"/>
              <a:cs typeface="Calibri"/>
            </a:endParaRPr>
          </a:p>
          <a:p>
            <a:pPr marL="285750" indent="-285750">
              <a:buFont typeface="Arial" panose="020B0604020202020204" pitchFamily="34" charset="0"/>
              <a:buChar char="•"/>
            </a:pPr>
            <a:r>
              <a:rPr lang="en-US" sz="3500">
                <a:solidFill>
                  <a:srgbClr val="002060"/>
                </a:solidFill>
                <a:effectLst>
                  <a:outerShdw blurRad="38100" dist="38100" dir="2700000" algn="tl">
                    <a:srgbClr val="000000">
                      <a:alpha val="43137"/>
                    </a:srgbClr>
                  </a:outerShdw>
                </a:effectLst>
              </a:rPr>
              <a:t>Safe DRIVE (Wave 3) </a:t>
            </a:r>
            <a:r>
              <a:rPr lang="en-US" sz="3500" b="1">
                <a:solidFill>
                  <a:srgbClr val="002060"/>
                </a:solidFill>
                <a:effectLst>
                  <a:outerShdw blurRad="38100" dist="38100" dir="2700000" algn="tl">
                    <a:srgbClr val="000000">
                      <a:alpha val="43137"/>
                    </a:srgbClr>
                  </a:outerShdw>
                </a:effectLst>
              </a:rPr>
              <a:t>April 14-16</a:t>
            </a:r>
            <a:endParaRPr lang="en-US" sz="3500" b="1">
              <a:solidFill>
                <a:srgbClr val="002060"/>
              </a:solidFill>
              <a:effectLst>
                <a:outerShdw blurRad="38100" dist="38100" dir="2700000" algn="tl">
                  <a:srgbClr val="000000">
                    <a:alpha val="43137"/>
                  </a:srgbClr>
                </a:outerShdw>
              </a:effectLst>
              <a:ea typeface="Calibri"/>
              <a:cs typeface="Calibri"/>
            </a:endParaRPr>
          </a:p>
          <a:p>
            <a:pPr marL="285750" lvl="0" indent="-285750">
              <a:buFont typeface="Arial" panose="020B0604020202020204" pitchFamily="34" charset="0"/>
              <a:buChar char="•"/>
            </a:pPr>
            <a:r>
              <a:rPr lang="en-US" sz="3500">
                <a:solidFill>
                  <a:srgbClr val="002060"/>
                </a:solidFill>
                <a:effectLst>
                  <a:outerShdw blurRad="38100" dist="38100" dir="2700000" algn="tl">
                    <a:srgbClr val="000000">
                      <a:alpha val="43137"/>
                    </a:srgbClr>
                  </a:outerShdw>
                </a:effectLst>
              </a:rPr>
              <a:t>CVSA Brake Safety Week </a:t>
            </a:r>
            <a:r>
              <a:rPr lang="en-US" sz="3500" b="1">
                <a:solidFill>
                  <a:srgbClr val="002060"/>
                </a:solidFill>
                <a:effectLst>
                  <a:outerShdw blurRad="38100" dist="38100" dir="2700000" algn="tl">
                    <a:srgbClr val="000000">
                      <a:alpha val="43137"/>
                    </a:srgbClr>
                  </a:outerShdw>
                </a:effectLst>
              </a:rPr>
              <a:t>August 23-29</a:t>
            </a:r>
            <a:endParaRPr lang="en-US" sz="3500" b="1">
              <a:solidFill>
                <a:srgbClr val="002060"/>
              </a:solidFill>
              <a:effectLst>
                <a:outerShdw blurRad="38100" dist="38100" dir="2700000" algn="tl">
                  <a:srgbClr val="000000">
                    <a:alpha val="43137"/>
                  </a:srgbClr>
                </a:outerShdw>
              </a:effectLst>
              <a:ea typeface="Calibri"/>
              <a:cs typeface="Calibri"/>
            </a:endParaRPr>
          </a:p>
          <a:p>
            <a:pPr marL="285750" indent="-285750">
              <a:buFont typeface="Arial" panose="020B0604020202020204" pitchFamily="34" charset="0"/>
              <a:buChar char="•"/>
            </a:pPr>
            <a:endParaRPr lang="en-US" sz="3500" b="1">
              <a:solidFill>
                <a:srgbClr val="002060"/>
              </a:solidFill>
              <a:effectLst>
                <a:outerShdw blurRad="38100" dist="38100" dir="2700000" algn="tl">
                  <a:srgbClr val="000000">
                    <a:alpha val="43137"/>
                  </a:srgbClr>
                </a:outerShdw>
              </a:effectLst>
              <a:ea typeface="Calibri"/>
              <a:cs typeface="Calibri"/>
            </a:endParaRPr>
          </a:p>
          <a:p>
            <a:endParaRPr lang="en-US" sz="3500" b="1">
              <a:solidFill>
                <a:srgbClr val="002060"/>
              </a:solidFill>
              <a:effectLst>
                <a:outerShdw blurRad="38100" dist="38100" dir="2700000" algn="tl">
                  <a:srgbClr val="000000">
                    <a:alpha val="43137"/>
                  </a:srgbClr>
                </a:outerShdw>
              </a:effectLst>
              <a:ea typeface="Calibri"/>
              <a:cs typeface="Calibri"/>
            </a:endParaRPr>
          </a:p>
          <a:p>
            <a:pPr marL="285750" lvl="0" indent="-285750">
              <a:buFont typeface="Arial" panose="020B0604020202020204" pitchFamily="34" charset="0"/>
              <a:buChar char="•"/>
            </a:pPr>
            <a:endParaRPr lang="en-US" sz="3500" b="1">
              <a:solidFill>
                <a:srgbClr val="002060"/>
              </a:solidFill>
              <a:effectLst>
                <a:outerShdw blurRad="38100" dist="38100" dir="2700000" algn="tl">
                  <a:srgbClr val="000000">
                    <a:alpha val="43137"/>
                  </a:srgbClr>
                </a:outerShdw>
              </a:effectLst>
              <a:ea typeface="Calibri"/>
              <a:cs typeface="Calibri"/>
            </a:endParaRPr>
          </a:p>
          <a:p>
            <a:pPr marL="285750" indent="-285750">
              <a:buFont typeface="Arial" panose="020B0604020202020204" pitchFamily="34" charset="0"/>
              <a:buChar char="•"/>
            </a:pPr>
            <a:endParaRPr lang="en-US" sz="3200">
              <a:solidFill>
                <a:srgbClr val="002060"/>
              </a:solidFill>
              <a:effectLst>
                <a:outerShdw blurRad="38100" dist="38100" dir="2700000" algn="tl">
                  <a:srgbClr val="000000">
                    <a:alpha val="43137"/>
                  </a:srgbClr>
                </a:outerShdw>
              </a:effectLst>
              <a:ea typeface="Calibri" panose="020F0502020204030204"/>
              <a:cs typeface="Calibri" panose="020F0502020204030204"/>
            </a:endParaRPr>
          </a:p>
        </p:txBody>
      </p:sp>
    </p:spTree>
    <p:extLst>
      <p:ext uri="{BB962C8B-B14F-4D97-AF65-F5344CB8AC3E}">
        <p14:creationId xmlns:p14="http://schemas.microsoft.com/office/powerpoint/2010/main" val="341351621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0A7931-5663-23E7-7286-61DCF53FF707}"/>
            </a:ext>
          </a:extLst>
        </p:cNvPr>
        <p:cNvGrpSpPr/>
        <p:nvPr/>
      </p:nvGrpSpPr>
      <p:grpSpPr>
        <a:xfrm>
          <a:off x="0" y="0"/>
          <a:ext cx="0" cy="0"/>
          <a:chOff x="0" y="0"/>
          <a:chExt cx="0" cy="0"/>
        </a:xfrm>
      </p:grpSpPr>
      <p:pic>
        <p:nvPicPr>
          <p:cNvPr id="4" name="Picture 3" descr="&lt;strong&gt;Louisiana&lt;/strong&gt; &lt;strong&gt;State&lt;/strong&gt; &lt;strong&gt;Police&lt;/strong&gt;">
            <a:extLst>
              <a:ext uri="{FF2B5EF4-FFF2-40B4-BE49-F238E27FC236}">
                <a16:creationId xmlns:a16="http://schemas.microsoft.com/office/drawing/2014/main" id="{09F201A4-6A4B-2AE5-A463-CD0F6A5E5AC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Parallelogram 8">
            <a:extLst>
              <a:ext uri="{FF2B5EF4-FFF2-40B4-BE49-F238E27FC236}">
                <a16:creationId xmlns:a16="http://schemas.microsoft.com/office/drawing/2014/main" id="{525CCA64-DC91-FCBB-C5A6-B8862609B11A}"/>
              </a:ext>
            </a:extLst>
          </p:cNvPr>
          <p:cNvSpPr/>
          <p:nvPr/>
        </p:nvSpPr>
        <p:spPr>
          <a:xfrm>
            <a:off x="1240973" y="378821"/>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Parallelogram 9">
            <a:extLst>
              <a:ext uri="{FF2B5EF4-FFF2-40B4-BE49-F238E27FC236}">
                <a16:creationId xmlns:a16="http://schemas.microsoft.com/office/drawing/2014/main" id="{DCB2DF02-A6E5-6E54-3608-061753B3C5FE}"/>
              </a:ext>
            </a:extLst>
          </p:cNvPr>
          <p:cNvSpPr/>
          <p:nvPr/>
        </p:nvSpPr>
        <p:spPr>
          <a:xfrm>
            <a:off x="1306287" y="117564"/>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Parallelogram 10">
            <a:extLst>
              <a:ext uri="{FF2B5EF4-FFF2-40B4-BE49-F238E27FC236}">
                <a16:creationId xmlns:a16="http://schemas.microsoft.com/office/drawing/2014/main" id="{50B25090-FBF1-6209-933F-3BA40535AC5F}"/>
              </a:ext>
            </a:extLst>
          </p:cNvPr>
          <p:cNvSpPr/>
          <p:nvPr/>
        </p:nvSpPr>
        <p:spPr>
          <a:xfrm>
            <a:off x="4881161" y="6500967"/>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Parallelogram 11">
            <a:extLst>
              <a:ext uri="{FF2B5EF4-FFF2-40B4-BE49-F238E27FC236}">
                <a16:creationId xmlns:a16="http://schemas.microsoft.com/office/drawing/2014/main" id="{DB885D25-2D45-22BF-CE59-C530B1654864}"/>
              </a:ext>
            </a:extLst>
          </p:cNvPr>
          <p:cNvSpPr/>
          <p:nvPr/>
        </p:nvSpPr>
        <p:spPr>
          <a:xfrm>
            <a:off x="4946475" y="6239710"/>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descr="&lt;strong&gt;Louisiana&lt;/strong&gt; &lt;strong&gt;State&lt;/strong&gt; &lt;strong&gt;Police&lt;/strong&gt;">
            <a:extLst>
              <a:ext uri="{FF2B5EF4-FFF2-40B4-BE49-F238E27FC236}">
                <a16:creationId xmlns:a16="http://schemas.microsoft.com/office/drawing/2014/main" id="{F0E401B2-5648-063F-72D4-CE4E49D066F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20843" y="5786843"/>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4" name="TextBox 13">
            <a:extLst>
              <a:ext uri="{FF2B5EF4-FFF2-40B4-BE49-F238E27FC236}">
                <a16:creationId xmlns:a16="http://schemas.microsoft.com/office/drawing/2014/main" id="{BCBA7248-3F59-9183-F9CA-60F5CD741AC3}"/>
              </a:ext>
            </a:extLst>
          </p:cNvPr>
          <p:cNvSpPr txBox="1"/>
          <p:nvPr/>
        </p:nvSpPr>
        <p:spPr>
          <a:xfrm>
            <a:off x="512292" y="594880"/>
            <a:ext cx="11062995"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a:ln>
                  <a:noFill/>
                </a:ln>
                <a:solidFill>
                  <a:srgbClr val="002060"/>
                </a:solidFill>
                <a:effectLst>
                  <a:outerShdw blurRad="38100" dist="38100" dir="2700000" algn="tl">
                    <a:srgbClr val="000000">
                      <a:alpha val="43137"/>
                    </a:srgbClr>
                  </a:outerShdw>
                </a:effectLst>
                <a:uLnTx/>
                <a:uFillTx/>
                <a:latin typeface="Calibri" panose="020F0502020204030204"/>
                <a:ea typeface="+mn-ea"/>
                <a:cs typeface="+mn-cs"/>
              </a:rPr>
              <a:t>Important</a:t>
            </a:r>
            <a:r>
              <a:rPr kumimoji="0" lang="en-US" sz="4400" b="1" i="0" u="none" strike="noStrike" kern="1200" cap="none" spc="0" normalizeH="0" noProof="0">
                <a:ln>
                  <a:noFill/>
                </a:ln>
                <a:solidFill>
                  <a:srgbClr val="002060"/>
                </a:solidFill>
                <a:effectLst>
                  <a:outerShdw blurRad="38100" dist="38100" dir="2700000" algn="tl">
                    <a:srgbClr val="000000">
                      <a:alpha val="43137"/>
                    </a:srgbClr>
                  </a:outerShdw>
                </a:effectLst>
                <a:uLnTx/>
                <a:uFillTx/>
                <a:latin typeface="Calibri" panose="020F0502020204030204"/>
                <a:ea typeface="+mn-ea"/>
                <a:cs typeface="+mn-cs"/>
              </a:rPr>
              <a:t> Dates!</a:t>
            </a:r>
            <a:endParaRPr kumimoji="0" lang="en-US" sz="1600" b="1" i="0" u="none" strike="noStrike" kern="1200" cap="none" spc="0" normalizeH="0" baseline="0" noProof="0">
              <a:ln>
                <a:noFill/>
              </a:ln>
              <a:solidFill>
                <a:srgbClr val="002060"/>
              </a:solidFill>
              <a:effectLst>
                <a:outerShdw blurRad="38100" dist="38100" dir="2700000" algn="tl">
                  <a:srgbClr val="000000">
                    <a:alpha val="43137"/>
                  </a:srgbClr>
                </a:outerShdw>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D0EA500B-70CC-45AC-715A-825E28FC108A}"/>
              </a:ext>
            </a:extLst>
          </p:cNvPr>
          <p:cNvSpPr txBox="1"/>
          <p:nvPr/>
        </p:nvSpPr>
        <p:spPr>
          <a:xfrm>
            <a:off x="242057" y="1977897"/>
            <a:ext cx="11598086" cy="4385816"/>
          </a:xfrm>
          <a:prstGeom prst="rect">
            <a:avLst/>
          </a:prstGeom>
          <a:noFill/>
        </p:spPr>
        <p:txBody>
          <a:bodyPr wrap="square" lIns="91440" tIns="45720" rIns="91440" bIns="45720" rtlCol="0" anchor="t">
            <a:spAutoFit/>
          </a:bodyPr>
          <a:lstStyle/>
          <a:p>
            <a:pPr marL="285750" indent="-285750">
              <a:buFont typeface="Arial,Sans-Serif" panose="020B0604020202020204" pitchFamily="34" charset="0"/>
              <a:buChar char="•"/>
            </a:pPr>
            <a:r>
              <a:rPr lang="en-US" sz="3600">
                <a:solidFill>
                  <a:srgbClr val="002060"/>
                </a:solidFill>
                <a:effectLst>
                  <a:outerShdw blurRad="38100" dist="38100" dir="2700000" algn="tl">
                    <a:srgbClr val="000000">
                      <a:alpha val="43137"/>
                    </a:srgbClr>
                  </a:outerShdw>
                </a:effectLst>
              </a:rPr>
              <a:t>Safe DRIVE (Wave 4) </a:t>
            </a:r>
            <a:r>
              <a:rPr lang="en-US" sz="3600" b="1">
                <a:solidFill>
                  <a:srgbClr val="002060"/>
                </a:solidFill>
                <a:effectLst>
                  <a:outerShdw blurRad="38100" dist="38100" dir="2700000" algn="tl">
                    <a:srgbClr val="000000">
                      <a:alpha val="43137"/>
                    </a:srgbClr>
                  </a:outerShdw>
                </a:effectLst>
              </a:rPr>
              <a:t>May 12-14</a:t>
            </a:r>
            <a:endParaRPr lang="en-US" sz="3600">
              <a:solidFill>
                <a:srgbClr val="000000"/>
              </a:solidFill>
              <a:effectLst>
                <a:outerShdw blurRad="38100" dist="38100" dir="2700000" algn="tl">
                  <a:srgbClr val="000000">
                    <a:alpha val="43137"/>
                  </a:srgbClr>
                </a:outerShdw>
              </a:effectLst>
              <a:ea typeface="Calibri"/>
              <a:cs typeface="Calibri"/>
            </a:endParaRPr>
          </a:p>
          <a:p>
            <a:pPr marL="285750" indent="-285750">
              <a:buFont typeface="Arial,Sans-Serif" panose="020B0604020202020204" pitchFamily="34" charset="0"/>
              <a:buChar char="•"/>
            </a:pPr>
            <a:r>
              <a:rPr lang="en-US" sz="3600">
                <a:solidFill>
                  <a:srgbClr val="002060"/>
                </a:solidFill>
                <a:effectLst>
                  <a:outerShdw blurRad="38100" dist="38100" dir="2700000" algn="tl">
                    <a:srgbClr val="000000">
                      <a:alpha val="43137"/>
                    </a:srgbClr>
                  </a:outerShdw>
                </a:effectLst>
              </a:rPr>
              <a:t>Safe DRIVE (Wave 5) </a:t>
            </a:r>
            <a:r>
              <a:rPr lang="en-US" sz="3600" b="1">
                <a:solidFill>
                  <a:srgbClr val="002060"/>
                </a:solidFill>
                <a:effectLst>
                  <a:outerShdw blurRad="38100" dist="38100" dir="2700000" algn="tl">
                    <a:srgbClr val="000000">
                      <a:alpha val="43137"/>
                    </a:srgbClr>
                  </a:outerShdw>
                </a:effectLst>
              </a:rPr>
              <a:t>July 14-16</a:t>
            </a:r>
            <a:endParaRPr lang="en-US" sz="3600">
              <a:solidFill>
                <a:srgbClr val="002060"/>
              </a:solidFill>
              <a:effectLst>
                <a:outerShdw blurRad="38100" dist="38100" dir="2700000" algn="tl">
                  <a:srgbClr val="000000">
                    <a:alpha val="43137"/>
                  </a:srgbClr>
                </a:outerShdw>
              </a:effectLst>
              <a:ea typeface="Calibri"/>
              <a:cs typeface="Calibri"/>
            </a:endParaRPr>
          </a:p>
          <a:p>
            <a:pPr marL="285750" indent="-285750">
              <a:buFont typeface="Arial,Sans-Serif" panose="020B0604020202020204" pitchFamily="34" charset="0"/>
              <a:buChar char="•"/>
            </a:pPr>
            <a:r>
              <a:rPr lang="en-US" sz="3500">
                <a:solidFill>
                  <a:srgbClr val="002060"/>
                </a:solidFill>
                <a:effectLst>
                  <a:outerShdw blurRad="38100" dist="38100" dir="2700000" algn="tl">
                    <a:srgbClr val="000000">
                      <a:alpha val="43137"/>
                    </a:srgbClr>
                  </a:outerShdw>
                </a:effectLst>
              </a:rPr>
              <a:t>Safe DRIVE (Wave 6) </a:t>
            </a:r>
            <a:r>
              <a:rPr lang="en-US" sz="3500" b="1">
                <a:solidFill>
                  <a:srgbClr val="002060"/>
                </a:solidFill>
                <a:effectLst>
                  <a:outerShdw blurRad="38100" dist="38100" dir="2700000" algn="tl">
                    <a:srgbClr val="000000">
                      <a:alpha val="43137"/>
                    </a:srgbClr>
                  </a:outerShdw>
                </a:effectLst>
                <a:latin typeface="Calibri"/>
                <a:ea typeface="Calibri"/>
                <a:cs typeface="Calibri"/>
              </a:rPr>
              <a:t>September 1-3</a:t>
            </a:r>
            <a:endParaRPr lang="en-US" sz="3500">
              <a:solidFill>
                <a:srgbClr val="002060"/>
              </a:solidFill>
              <a:effectLst>
                <a:outerShdw blurRad="38100" dist="38100" dir="2700000" algn="tl">
                  <a:srgbClr val="000000">
                    <a:alpha val="43137"/>
                  </a:srgbClr>
                </a:outerShdw>
              </a:effectLst>
              <a:ea typeface="Calibri"/>
              <a:cs typeface="Calibri"/>
            </a:endParaRPr>
          </a:p>
          <a:p>
            <a:pPr marL="285750" indent="-285750">
              <a:buFont typeface="Arial" panose="020B0604020202020204" pitchFamily="34" charset="0"/>
              <a:buChar char="•"/>
            </a:pPr>
            <a:r>
              <a:rPr lang="en-US" sz="3500">
                <a:solidFill>
                  <a:srgbClr val="002060"/>
                </a:solidFill>
                <a:effectLst>
                  <a:outerShdw blurRad="38100" dist="38100" dir="2700000" algn="tl">
                    <a:srgbClr val="000000">
                      <a:alpha val="43137"/>
                    </a:srgbClr>
                  </a:outerShdw>
                </a:effectLst>
              </a:rPr>
              <a:t>Safe DRIVE (Wave 7) </a:t>
            </a:r>
            <a:r>
              <a:rPr lang="en-US" sz="3500" b="1">
                <a:solidFill>
                  <a:srgbClr val="002060"/>
                </a:solidFill>
                <a:effectLst>
                  <a:outerShdw blurRad="38100" dist="38100" dir="2700000" algn="tl">
                    <a:srgbClr val="000000">
                      <a:alpha val="43137"/>
                    </a:srgbClr>
                  </a:outerShdw>
                </a:effectLst>
              </a:rPr>
              <a:t>October 6-8</a:t>
            </a:r>
            <a:endParaRPr lang="en-US" sz="3500" b="1">
              <a:solidFill>
                <a:srgbClr val="002060"/>
              </a:solidFill>
              <a:effectLst>
                <a:outerShdw blurRad="38100" dist="38100" dir="2700000" algn="tl">
                  <a:srgbClr val="000000">
                    <a:alpha val="43137"/>
                  </a:srgbClr>
                </a:outerShdw>
              </a:effectLst>
              <a:ea typeface="Calibri"/>
              <a:cs typeface="Calibri"/>
            </a:endParaRPr>
          </a:p>
          <a:p>
            <a:pPr marL="285750" indent="-285750">
              <a:buFont typeface="Arial" panose="020B0604020202020204" pitchFamily="34" charset="0"/>
              <a:buChar char="•"/>
            </a:pPr>
            <a:r>
              <a:rPr lang="en-US" sz="3500">
                <a:solidFill>
                  <a:srgbClr val="002060"/>
                </a:solidFill>
                <a:effectLst>
                  <a:outerShdw blurRad="38100" dist="38100" dir="2700000" algn="tl">
                    <a:srgbClr val="000000">
                      <a:alpha val="43137"/>
                    </a:srgbClr>
                  </a:outerShdw>
                </a:effectLst>
              </a:rPr>
              <a:t>Safe DRIVE (Wave 8) </a:t>
            </a:r>
            <a:r>
              <a:rPr lang="en-US" sz="3500" b="1">
                <a:solidFill>
                  <a:srgbClr val="002060"/>
                </a:solidFill>
                <a:effectLst>
                  <a:outerShdw blurRad="38100" dist="38100" dir="2700000" algn="tl">
                    <a:srgbClr val="000000">
                      <a:alpha val="43137"/>
                    </a:srgbClr>
                  </a:outerShdw>
                </a:effectLst>
              </a:rPr>
              <a:t>November 17-19</a:t>
            </a:r>
            <a:endParaRPr lang="en-US" sz="3500" b="1">
              <a:solidFill>
                <a:srgbClr val="002060"/>
              </a:solidFill>
              <a:effectLst>
                <a:outerShdw blurRad="38100" dist="38100" dir="2700000" algn="tl">
                  <a:srgbClr val="000000">
                    <a:alpha val="43137"/>
                  </a:srgbClr>
                </a:outerShdw>
              </a:effectLst>
              <a:ea typeface="Calibri"/>
              <a:cs typeface="Calibri"/>
            </a:endParaRPr>
          </a:p>
          <a:p>
            <a:endParaRPr lang="en-US" sz="3500" b="1">
              <a:solidFill>
                <a:srgbClr val="002060"/>
              </a:solidFill>
              <a:effectLst>
                <a:outerShdw blurRad="38100" dist="38100" dir="2700000" algn="tl">
                  <a:srgbClr val="000000">
                    <a:alpha val="43137"/>
                  </a:srgbClr>
                </a:outerShdw>
              </a:effectLst>
              <a:ea typeface="Calibri"/>
              <a:cs typeface="Calibri"/>
            </a:endParaRPr>
          </a:p>
          <a:p>
            <a:pPr marL="285750" indent="-285750">
              <a:buFont typeface="Arial" panose="020B0604020202020204" pitchFamily="34" charset="0"/>
              <a:buChar char="•"/>
            </a:pPr>
            <a:endParaRPr lang="en-US" sz="3500" b="1">
              <a:solidFill>
                <a:srgbClr val="002060"/>
              </a:solidFill>
              <a:effectLst>
                <a:outerShdw blurRad="38100" dist="38100" dir="2700000" algn="tl">
                  <a:srgbClr val="000000">
                    <a:alpha val="43137"/>
                  </a:srgbClr>
                </a:outerShdw>
              </a:effectLst>
              <a:ea typeface="Calibri"/>
              <a:cs typeface="Calibri"/>
            </a:endParaRPr>
          </a:p>
          <a:p>
            <a:pPr marL="285750" lvl="0" indent="-285750">
              <a:buFont typeface="Arial" panose="020B0604020202020204" pitchFamily="34" charset="0"/>
              <a:buChar char="•"/>
            </a:pPr>
            <a:endParaRPr lang="en-US" sz="3200">
              <a:solidFill>
                <a:srgbClr val="002060"/>
              </a:solidFill>
              <a:effectLst>
                <a:outerShdw blurRad="38100" dist="38100" dir="2700000" algn="tl">
                  <a:srgbClr val="000000">
                    <a:alpha val="43137"/>
                  </a:srgbClr>
                </a:outerShdw>
              </a:effectLst>
              <a:ea typeface="Calibri"/>
              <a:cs typeface="Calibri"/>
            </a:endParaRPr>
          </a:p>
        </p:txBody>
      </p:sp>
    </p:spTree>
    <p:extLst>
      <p:ext uri="{BB962C8B-B14F-4D97-AF65-F5344CB8AC3E}">
        <p14:creationId xmlns:p14="http://schemas.microsoft.com/office/powerpoint/2010/main" val="245159967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lt;strong&gt;Louisiana&lt;/strong&gt; &lt;strong&gt;State&lt;/strong&gt; &lt;strong&gt;Police&lt;/strong&gt;"/>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Parallelogram 8"/>
          <p:cNvSpPr/>
          <p:nvPr/>
        </p:nvSpPr>
        <p:spPr>
          <a:xfrm>
            <a:off x="1240973" y="378821"/>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p:cNvSpPr/>
          <p:nvPr/>
        </p:nvSpPr>
        <p:spPr>
          <a:xfrm>
            <a:off x="1306287" y="117564"/>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arallelogram 10"/>
          <p:cNvSpPr/>
          <p:nvPr/>
        </p:nvSpPr>
        <p:spPr>
          <a:xfrm>
            <a:off x="4881161" y="6500967"/>
            <a:ext cx="5512526" cy="248194"/>
          </a:xfrm>
          <a:prstGeom prst="parallelogram">
            <a:avLst/>
          </a:prstGeom>
          <a:solidFill>
            <a:srgbClr val="E8C80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Parallelogram 11"/>
          <p:cNvSpPr/>
          <p:nvPr/>
        </p:nvSpPr>
        <p:spPr>
          <a:xfrm>
            <a:off x="4946475" y="6239710"/>
            <a:ext cx="5904412" cy="235131"/>
          </a:xfrm>
          <a:prstGeom prst="parallelogram">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1050569" y="649220"/>
            <a:ext cx="10605852" cy="707886"/>
          </a:xfrm>
          <a:prstGeom prst="rect">
            <a:avLst/>
          </a:prstGeom>
          <a:noFill/>
        </p:spPr>
        <p:txBody>
          <a:bodyPr wrap="square" rtlCol="0">
            <a:spAutoFit/>
          </a:bodyPr>
          <a:lstStyle/>
          <a:p>
            <a:pPr algn="ctr"/>
            <a:r>
              <a:rPr lang="en-US" sz="4000" b="1">
                <a:solidFill>
                  <a:srgbClr val="002060"/>
                </a:solidFill>
                <a:effectLst>
                  <a:outerShdw blurRad="38100" dist="38100" dir="2700000" algn="tl">
                    <a:srgbClr val="000000">
                      <a:alpha val="43137"/>
                    </a:srgbClr>
                  </a:outerShdw>
                </a:effectLst>
              </a:rPr>
              <a:t>Contact your Regional TSS Office</a:t>
            </a:r>
            <a:endParaRPr lang="en-US" sz="1400" b="1">
              <a:solidFill>
                <a:srgbClr val="002060"/>
              </a:solidFill>
              <a:effectLst>
                <a:outerShdw blurRad="38100" dist="38100" dir="2700000" algn="tl">
                  <a:srgbClr val="000000">
                    <a:alpha val="43137"/>
                  </a:srgbClr>
                </a:outerShdw>
              </a:effectLst>
            </a:endParaRPr>
          </a:p>
        </p:txBody>
      </p:sp>
      <p:sp>
        <p:nvSpPr>
          <p:cNvPr id="3" name="TextBox 2"/>
          <p:cNvSpPr txBox="1"/>
          <p:nvPr/>
        </p:nvSpPr>
        <p:spPr>
          <a:xfrm>
            <a:off x="274319" y="2282432"/>
            <a:ext cx="7862148" cy="3662541"/>
          </a:xfrm>
          <a:prstGeom prst="rect">
            <a:avLst/>
          </a:prstGeom>
          <a:noFill/>
        </p:spPr>
        <p:txBody>
          <a:bodyPr wrap="square" lIns="91440" tIns="45720" rIns="91440" bIns="45720" rtlCol="0" anchor="t">
            <a:spAutoFit/>
          </a:bodyPr>
          <a:lstStyle/>
          <a:p>
            <a:r>
              <a:rPr lang="en-US" sz="4400" b="1">
                <a:solidFill>
                  <a:srgbClr val="002060"/>
                </a:solidFill>
                <a:effectLst>
                  <a:outerShdw blurRad="38100" dist="38100" dir="2700000" algn="tl">
                    <a:srgbClr val="000000">
                      <a:alpha val="43137"/>
                    </a:srgbClr>
                  </a:outerShdw>
                </a:effectLst>
              </a:rPr>
              <a:t>Region I:   (</a:t>
            </a:r>
            <a:r>
              <a:rPr lang="en-US" sz="4400">
                <a:solidFill>
                  <a:srgbClr val="002060"/>
                </a:solidFill>
                <a:effectLst>
                  <a:outerShdw blurRad="38100" dist="38100" dir="2700000" algn="tl">
                    <a:srgbClr val="000000">
                      <a:alpha val="43137"/>
                    </a:srgbClr>
                  </a:outerShdw>
                </a:effectLst>
              </a:rPr>
              <a:t>225)925-6113</a:t>
            </a:r>
          </a:p>
          <a:p>
            <a:r>
              <a:rPr lang="en-US" sz="4400" b="1">
                <a:solidFill>
                  <a:srgbClr val="002060"/>
                </a:solidFill>
                <a:effectLst>
                  <a:outerShdw blurRad="38100" dist="38100" dir="2700000" algn="tl">
                    <a:srgbClr val="000000">
                      <a:alpha val="43137"/>
                    </a:srgbClr>
                  </a:outerShdw>
                </a:effectLst>
              </a:rPr>
              <a:t>Region II:  (</a:t>
            </a:r>
            <a:r>
              <a:rPr lang="en-US" sz="4400">
                <a:solidFill>
                  <a:srgbClr val="002060"/>
                </a:solidFill>
                <a:effectLst>
                  <a:outerShdw blurRad="38100" dist="38100" dir="2700000" algn="tl">
                    <a:srgbClr val="000000">
                      <a:alpha val="43137"/>
                    </a:srgbClr>
                  </a:outerShdw>
                </a:effectLst>
              </a:rPr>
              <a:t>337)262-2220</a:t>
            </a:r>
            <a:endParaRPr lang="en-US" sz="4400">
              <a:solidFill>
                <a:srgbClr val="002060"/>
              </a:solidFill>
              <a:effectLst>
                <a:outerShdw blurRad="38100" dist="38100" dir="2700000" algn="tl">
                  <a:srgbClr val="000000">
                    <a:alpha val="43137"/>
                  </a:srgbClr>
                </a:outerShdw>
              </a:effectLst>
              <a:ea typeface="Calibri"/>
              <a:cs typeface="Calibri"/>
            </a:endParaRPr>
          </a:p>
          <a:p>
            <a:r>
              <a:rPr lang="en-US" sz="4400" b="1">
                <a:solidFill>
                  <a:srgbClr val="002060"/>
                </a:solidFill>
                <a:effectLst>
                  <a:outerShdw blurRad="38100" dist="38100" dir="2700000" algn="tl">
                    <a:srgbClr val="000000">
                      <a:alpha val="43137"/>
                    </a:srgbClr>
                  </a:outerShdw>
                </a:effectLst>
              </a:rPr>
              <a:t>Region III:  (</a:t>
            </a:r>
            <a:r>
              <a:rPr lang="en-US" sz="4400">
                <a:solidFill>
                  <a:srgbClr val="002060"/>
                </a:solidFill>
                <a:effectLst>
                  <a:outerShdw blurRad="38100" dist="38100" dir="2700000" algn="tl">
                    <a:srgbClr val="000000">
                      <a:alpha val="43137"/>
                    </a:srgbClr>
                  </a:outerShdw>
                </a:effectLst>
              </a:rPr>
              <a:t>318)741-7416</a:t>
            </a:r>
            <a:endParaRPr lang="en-US" sz="4400">
              <a:solidFill>
                <a:srgbClr val="002060"/>
              </a:solidFill>
              <a:effectLst>
                <a:outerShdw blurRad="38100" dist="38100" dir="2700000" algn="tl">
                  <a:srgbClr val="000000">
                    <a:alpha val="43137"/>
                  </a:srgbClr>
                </a:outerShdw>
              </a:effectLst>
              <a:ea typeface="Calibri"/>
              <a:cs typeface="Calibri"/>
            </a:endParaRPr>
          </a:p>
          <a:p>
            <a:endParaRPr lang="en-US" sz="3600" b="1">
              <a:solidFill>
                <a:srgbClr val="002060"/>
              </a:solidFill>
              <a:effectLst>
                <a:outerShdw blurRad="38100" dist="38100" dir="2700000" algn="tl">
                  <a:srgbClr val="000000">
                    <a:alpha val="43137"/>
                  </a:srgbClr>
                </a:outerShdw>
              </a:effectLst>
            </a:endParaRPr>
          </a:p>
          <a:p>
            <a:r>
              <a:rPr lang="en-US" sz="2800" b="1">
                <a:solidFill>
                  <a:srgbClr val="002060"/>
                </a:solidFill>
                <a:effectLst>
                  <a:outerShdw blurRad="38100" dist="38100" dir="2700000" algn="tl">
                    <a:srgbClr val="000000">
                      <a:alpha val="43137"/>
                    </a:srgbClr>
                  </a:outerShdw>
                </a:effectLst>
              </a:rPr>
              <a:t>Email: </a:t>
            </a:r>
            <a:endParaRPr lang="en-US" sz="2800">
              <a:ea typeface="Calibri"/>
              <a:cs typeface="Calibri"/>
            </a:endParaRPr>
          </a:p>
          <a:p>
            <a:r>
              <a:rPr lang="en-US" sz="3600">
                <a:solidFill>
                  <a:srgbClr val="002060"/>
                </a:solidFill>
                <a:effectLst>
                  <a:outerShdw blurRad="38100" dist="38100" dir="2700000" algn="tl">
                    <a:srgbClr val="000000">
                      <a:alpha val="43137"/>
                    </a:srgbClr>
                  </a:outerShdw>
                </a:effectLst>
              </a:rPr>
              <a:t>LSP.Motor.Carrier.Safety@LA.gov</a:t>
            </a:r>
            <a:endParaRPr lang="en-US" sz="3600" b="1">
              <a:solidFill>
                <a:srgbClr val="002060"/>
              </a:solidFill>
              <a:effectLst>
                <a:outerShdw blurRad="38100" dist="38100" dir="2700000" algn="tl">
                  <a:srgbClr val="000000">
                    <a:alpha val="43137"/>
                  </a:srgbClr>
                </a:outerShdw>
              </a:effectLst>
              <a:ea typeface="Calibri"/>
              <a:cs typeface="Calibri"/>
            </a:endParaRPr>
          </a:p>
        </p:txBody>
      </p:sp>
      <p:pic>
        <p:nvPicPr>
          <p:cNvPr id="13" name="Picture 12" descr="&lt;strong&gt;Louisiana&lt;/strong&gt; &lt;strong&gt;State&lt;/strong&gt; &lt;strong&gt;Police&lt;/strong&gt;"/>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20843" y="5786843"/>
            <a:ext cx="1071157" cy="10711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Picture 5" descr="Map&#10;&#10;AI-generated content may be incorrect.">
            <a:extLst>
              <a:ext uri="{FF2B5EF4-FFF2-40B4-BE49-F238E27FC236}">
                <a16:creationId xmlns:a16="http://schemas.microsoft.com/office/drawing/2014/main" id="{4C63C264-3FEE-D218-FF66-4890713C17C6}"/>
              </a:ext>
            </a:extLst>
          </p:cNvPr>
          <p:cNvPicPr>
            <a:picLocks noChangeAspect="1"/>
          </p:cNvPicPr>
          <p:nvPr/>
        </p:nvPicPr>
        <p:blipFill>
          <a:blip r:embed="rId3"/>
          <a:stretch>
            <a:fillRect/>
          </a:stretch>
        </p:blipFill>
        <p:spPr>
          <a:xfrm>
            <a:off x="6987846" y="1358481"/>
            <a:ext cx="4671742" cy="4414208"/>
          </a:xfrm>
          <a:prstGeom prst="rect">
            <a:avLst/>
          </a:prstGeom>
        </p:spPr>
      </p:pic>
    </p:spTree>
    <p:extLst>
      <p:ext uri="{BB962C8B-B14F-4D97-AF65-F5344CB8AC3E}">
        <p14:creationId xmlns:p14="http://schemas.microsoft.com/office/powerpoint/2010/main" val="23904421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DC904D5BD09494BACD5BB1E821E703B" ma:contentTypeVersion="4" ma:contentTypeDescription="Create a new document." ma:contentTypeScope="" ma:versionID="88951a7d3511e29c1fd857200d882bfd">
  <xsd:schema xmlns:xsd="http://www.w3.org/2001/XMLSchema" xmlns:xs="http://www.w3.org/2001/XMLSchema" xmlns:p="http://schemas.microsoft.com/office/2006/metadata/properties" xmlns:ns2="c36ae87e-535a-47a2-9cbf-f099bb6d763f" targetNamespace="http://schemas.microsoft.com/office/2006/metadata/properties" ma:root="true" ma:fieldsID="3e9ae6a4344842472af80288640f07f2" ns2:_="">
    <xsd:import namespace="c36ae87e-535a-47a2-9cbf-f099bb6d763f"/>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36ae87e-535a-47a2-9cbf-f099bb6d763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D832124-EF6C-453B-9E7A-5E641D3BB7A8}">
  <ds:schemaRefs>
    <ds:schemaRef ds:uri="http://schemas.microsoft.com/sharepoint/v3/contenttype/forms"/>
  </ds:schemaRefs>
</ds:datastoreItem>
</file>

<file path=customXml/itemProps2.xml><?xml version="1.0" encoding="utf-8"?>
<ds:datastoreItem xmlns:ds="http://schemas.openxmlformats.org/officeDocument/2006/customXml" ds:itemID="{E087B71D-E8F1-428F-B883-012621250DB3}">
  <ds:schemaRefs>
    <ds:schemaRef ds:uri="http://purl.org/dc/elements/1.1/"/>
    <ds:schemaRef ds:uri="http://schemas.microsoft.com/office/2006/metadata/propertie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c36ae87e-535a-47a2-9cbf-f099bb6d763f"/>
    <ds:schemaRef ds:uri="http://www.w3.org/XML/1998/namespace"/>
    <ds:schemaRef ds:uri="http://purl.org/dc/dcmitype/"/>
  </ds:schemaRefs>
</ds:datastoreItem>
</file>

<file path=customXml/itemProps3.xml><?xml version="1.0" encoding="utf-8"?>
<ds:datastoreItem xmlns:ds="http://schemas.openxmlformats.org/officeDocument/2006/customXml" ds:itemID="{C0CC73C6-62D3-4D8A-A8B0-1B99680F8C70}">
  <ds:schemaRefs>
    <ds:schemaRef ds:uri="c36ae87e-535a-47a2-9cbf-f099bb6d763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0</TotalTime>
  <Words>2221</Words>
  <Application>Microsoft Macintosh PowerPoint</Application>
  <PresentationFormat>Widescreen</PresentationFormat>
  <Paragraphs>240</Paragraphs>
  <Slides>47</Slides>
  <Notes>10</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47</vt:i4>
      </vt:variant>
    </vt:vector>
  </HeadingPairs>
  <TitlesOfParts>
    <vt:vector size="54" baseType="lpstr">
      <vt:lpstr>Arial</vt:lpstr>
      <vt:lpstr>Arial,Sans-Serif</vt:lpstr>
      <vt:lpstr>Calibri</vt:lpstr>
      <vt:lpstr>Calibri Light</vt:lpstr>
      <vt:lpstr>Google Sans</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Most Common Roadside Violations!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Brady Johnson</dc:creator>
  <cp:lastModifiedBy>Allison Strahan</cp:lastModifiedBy>
  <cp:revision>8</cp:revision>
  <dcterms:modified xsi:type="dcterms:W3CDTF">2026-01-21T18:00:14Z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0x0101006DC904D5BD09494BACD5BB1E821E703B</vt:lpwstr>
  </property>
</Properties>
</file>