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media/image7.jpg" ContentType="image/jpeg"/>
  <Override PartName="/ppt/notesSlides/notesSlide7.xml" ContentType="application/vnd.openxmlformats-officedocument.presentationml.notesSlide+xml"/>
  <Override PartName="/ppt/media/image9.jpg" ContentType="image/jpeg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media/image12.jpg" ContentType="image/jpeg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59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7102475" cy="9388475"/>
  <p:embeddedFontLst>
    <p:embeddedFont>
      <p:font typeface="MiSans" panose="020B0604020202020204" charset="-122"/>
      <p:regular r:id="rId20"/>
    </p:embeddedFont>
    <p:embeddedFont>
      <p:font typeface="Quattrocento Sans" panose="020B0604020202020204" charset="0"/>
      <p:regular r:id="rId21"/>
    </p:embeddedFont>
    <p:embeddedFont>
      <p:font typeface="Noto Sans SC" panose="020B0604020202020204" charset="-128"/>
      <p:regular r:id="rId22"/>
    </p:embeddedFont>
    <p:embeddedFont>
      <p:font typeface="Calibri" panose="020F0502020204030204" pitchFamily="34" charset="0"/>
      <p:regular r:id="rId23"/>
      <p:bold r:id="rId24"/>
      <p:italic r:id="rId25"/>
      <p:boldItalic r:id="rId2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16" d="100"/>
          <a:sy n="116" d="100"/>
        </p:scale>
        <p:origin x="3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43111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98119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hyperlink" Target="mailto:contact@covconnection.com" TargetMode="Externa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img.moonshot.cn/pub/slides/okc/ceqjdd3dd5skw/louisiana_interstate_cover.jpg"/>
          <p:cNvPicPr>
            <a:picLocks noChangeAspect="1"/>
          </p:cNvPicPr>
          <p:nvPr/>
        </p:nvPicPr>
        <p:blipFill>
          <a:blip r:embed="rId3"/>
          <a:srcRect t="781" b="781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3366">
              <a:alpha val="60000"/>
            </a:srgbClr>
          </a:solidFill>
          <a:ln/>
        </p:spPr>
      </p:sp>
      <p:sp>
        <p:nvSpPr>
          <p:cNvPr id="4" name="Shape 1"/>
          <p:cNvSpPr/>
          <p:nvPr/>
        </p:nvSpPr>
        <p:spPr>
          <a:xfrm>
            <a:off x="0" y="775157"/>
            <a:ext cx="5247503" cy="2857500"/>
          </a:xfrm>
          <a:custGeom>
            <a:avLst/>
            <a:gdLst/>
            <a:ahLst/>
            <a:cxnLst/>
            <a:rect l="l" t="t" r="r" b="b"/>
            <a:pathLst>
              <a:path w="4762500" h="2857500">
                <a:moveTo>
                  <a:pt x="0" y="0"/>
                </a:moveTo>
                <a:lnTo>
                  <a:pt x="4762500" y="0"/>
                </a:lnTo>
                <a:lnTo>
                  <a:pt x="4762500" y="2857500"/>
                </a:lnTo>
                <a:lnTo>
                  <a:pt x="0" y="28575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/>
        </p:spPr>
      </p:sp>
      <p:sp>
        <p:nvSpPr>
          <p:cNvPr id="5" name="Shape 2"/>
          <p:cNvSpPr/>
          <p:nvPr/>
        </p:nvSpPr>
        <p:spPr>
          <a:xfrm>
            <a:off x="0" y="121521"/>
            <a:ext cx="5247503" cy="430942"/>
          </a:xfrm>
          <a:custGeom>
            <a:avLst/>
            <a:gdLst/>
            <a:ahLst/>
            <a:cxnLst/>
            <a:rect l="l" t="t" r="r" b="b"/>
            <a:pathLst>
              <a:path w="1895475" h="342900">
                <a:moveTo>
                  <a:pt x="0" y="0"/>
                </a:moveTo>
                <a:lnTo>
                  <a:pt x="1895475" y="0"/>
                </a:lnTo>
                <a:lnTo>
                  <a:pt x="1895475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6" name="Text 3"/>
          <p:cNvSpPr/>
          <p:nvPr/>
        </p:nvSpPr>
        <p:spPr>
          <a:xfrm>
            <a:off x="1221150" y="178990"/>
            <a:ext cx="3788999" cy="342900"/>
          </a:xfrm>
          <a:prstGeom prst="rect">
            <a:avLst/>
          </a:prstGeom>
          <a:noFill/>
          <a:ln/>
        </p:spPr>
        <p:txBody>
          <a:bodyPr wrap="square" lIns="152400" tIns="76200" rIns="152400" bIns="76200" rtlCol="0" anchor="ctr"/>
          <a:lstStyle/>
          <a:p>
            <a:pPr>
              <a:lnSpc>
                <a:spcPct val="120000"/>
              </a:lnSpc>
            </a:pPr>
            <a:r>
              <a:rPr lang="en-US" sz="1100" kern="0" spc="53" dirty="0">
                <a:solidFill>
                  <a:schemeClr val="bg1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LOUISIANA </a:t>
            </a:r>
            <a:r>
              <a:rPr lang="en-US" sz="1100" kern="0" spc="53" dirty="0" smtClean="0">
                <a:solidFill>
                  <a:schemeClr val="bg1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MOTOR TRANSPORT ASSOCIATION 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48281" y="744584"/>
            <a:ext cx="5018312" cy="24558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4000" b="1" dirty="0" smtClean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</a:rPr>
              <a:t>BUILDING</a:t>
            </a:r>
            <a:r>
              <a:rPr lang="en-US" sz="4000" b="1" dirty="0" smtClean="0">
                <a:solidFill>
                  <a:srgbClr val="002060"/>
                </a:solidFill>
              </a:rPr>
              <a:t> </a:t>
            </a:r>
            <a:r>
              <a:rPr lang="en-US" sz="4000" b="1" dirty="0" smtClean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CAPACITY </a:t>
            </a:r>
            <a:br>
              <a:rPr lang="en-US" sz="4000" b="1" dirty="0" smtClean="0">
                <a:solidFill>
                  <a:srgbClr val="00206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</a:br>
            <a:r>
              <a:rPr lang="en-US" sz="4000" b="1" dirty="0" smtClean="0">
                <a:solidFill>
                  <a:srgbClr val="002060"/>
                </a:solidFill>
                <a:latin typeface="Quattrocento Sans" panose="020B0604020202020204" charset="0"/>
              </a:rPr>
              <a:t>The </a:t>
            </a:r>
            <a:r>
              <a:rPr lang="en-US" sz="4000" b="1" dirty="0" smtClean="0">
                <a:solidFill>
                  <a:srgbClr val="002060"/>
                </a:solidFill>
                <a:latin typeface="Quattrocento Sans" panose="020B0604020202020204" charset="0"/>
                <a:ea typeface="Noto Sans SC" pitchFamily="34" charset="-122"/>
                <a:cs typeface="Noto Sans SC" pitchFamily="34" charset="-120"/>
              </a:rPr>
              <a:t>Government</a:t>
            </a:r>
            <a:endParaRPr lang="en-US" sz="4000" dirty="0" smtClean="0">
              <a:solidFill>
                <a:srgbClr val="002060"/>
              </a:solidFill>
              <a:latin typeface="Quattrocento Sans" panose="020B0604020202020204" charset="0"/>
            </a:endParaRPr>
          </a:p>
          <a:p>
            <a:pPr>
              <a:lnSpc>
                <a:spcPct val="90000"/>
              </a:lnSpc>
            </a:pPr>
            <a:r>
              <a:rPr lang="en-US" sz="4000" b="1" dirty="0" smtClean="0">
                <a:solidFill>
                  <a:srgbClr val="002060"/>
                </a:solidFill>
                <a:latin typeface="Quattrocento Sans" panose="020B0604020202020204" charset="0"/>
                <a:ea typeface="Noto Sans SC" pitchFamily="34" charset="-122"/>
                <a:cs typeface="Noto Sans SC" pitchFamily="34" charset="-120"/>
              </a:rPr>
              <a:t>Contracts Lane</a:t>
            </a:r>
            <a:endParaRPr lang="en-US" sz="4000" dirty="0">
              <a:solidFill>
                <a:srgbClr val="002060"/>
              </a:solidFill>
              <a:latin typeface="Quattrocento Sans" panose="020B0604020202020204" charset="0"/>
            </a:endParaRPr>
          </a:p>
        </p:txBody>
      </p:sp>
      <p:sp>
        <p:nvSpPr>
          <p:cNvPr id="8" name="Shape 5"/>
          <p:cNvSpPr/>
          <p:nvPr/>
        </p:nvSpPr>
        <p:spPr>
          <a:xfrm>
            <a:off x="306671" y="3070318"/>
            <a:ext cx="4510788" cy="45719"/>
          </a:xfrm>
          <a:custGeom>
            <a:avLst/>
            <a:gdLst/>
            <a:ahLst/>
            <a:cxnLst/>
            <a:rect l="l" t="t" r="r" b="b"/>
            <a:pathLst>
              <a:path w="4305300" h="38100">
                <a:moveTo>
                  <a:pt x="0" y="0"/>
                </a:moveTo>
                <a:lnTo>
                  <a:pt x="4305300" y="0"/>
                </a:lnTo>
                <a:lnTo>
                  <a:pt x="43053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9" name="Text 6"/>
          <p:cNvSpPr/>
          <p:nvPr/>
        </p:nvSpPr>
        <p:spPr>
          <a:xfrm>
            <a:off x="416909" y="3204813"/>
            <a:ext cx="44005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00206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</a:t>
            </a:r>
            <a:r>
              <a:rPr lang="en-US" sz="1500" b="1" dirty="0" smtClean="0">
                <a:solidFill>
                  <a:srgbClr val="00206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30-Day Strategy</a:t>
            </a:r>
            <a:endParaRPr lang="en-US" sz="1600" dirty="0">
              <a:solidFill>
                <a:srgbClr val="002060"/>
              </a:solidFill>
            </a:endParaRPr>
          </a:p>
        </p:txBody>
      </p:sp>
      <p:sp>
        <p:nvSpPr>
          <p:cNvPr id="10" name="Text 7"/>
          <p:cNvSpPr/>
          <p:nvPr/>
        </p:nvSpPr>
        <p:spPr>
          <a:xfrm>
            <a:off x="358658" y="4173585"/>
            <a:ext cx="43815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2000" dirty="0">
                <a:solidFill>
                  <a:schemeClr val="bg1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January 2026</a:t>
            </a:r>
            <a:endParaRPr lang="en-US" sz="2000" dirty="0">
              <a:solidFill>
                <a:schemeClr val="bg1"/>
              </a:solidFill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6671" y="166289"/>
            <a:ext cx="914479" cy="341406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506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kern="0" spc="6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AGENDA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381000" y="685800"/>
            <a:ext cx="11658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Today's Roadmap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400050" y="1466850"/>
            <a:ext cx="5543550" cy="1295400"/>
          </a:xfrm>
          <a:custGeom>
            <a:avLst/>
            <a:gdLst/>
            <a:ahLst/>
            <a:cxnLst/>
            <a:rect l="l" t="t" r="r" b="b"/>
            <a:pathLst>
              <a:path w="5543550" h="1295400">
                <a:moveTo>
                  <a:pt x="38100" y="0"/>
                </a:moveTo>
                <a:lnTo>
                  <a:pt x="5467355" y="0"/>
                </a:lnTo>
                <a:cubicBezTo>
                  <a:pt x="5509408" y="0"/>
                  <a:pt x="5543550" y="34142"/>
                  <a:pt x="5543550" y="76195"/>
                </a:cubicBezTo>
                <a:lnTo>
                  <a:pt x="5543550" y="1219205"/>
                </a:lnTo>
                <a:cubicBezTo>
                  <a:pt x="5543550" y="1261286"/>
                  <a:pt x="5509436" y="1295400"/>
                  <a:pt x="5467355" y="1295400"/>
                </a:cubicBezTo>
                <a:lnTo>
                  <a:pt x="38100" y="1295400"/>
                </a:lnTo>
                <a:cubicBezTo>
                  <a:pt x="17072" y="1295400"/>
                  <a:pt x="0" y="1278328"/>
                  <a:pt x="0" y="1257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400050" y="1466850"/>
            <a:ext cx="38100" cy="1295400"/>
          </a:xfrm>
          <a:custGeom>
            <a:avLst/>
            <a:gdLst/>
            <a:ahLst/>
            <a:cxnLst/>
            <a:rect l="l" t="t" r="r" b="b"/>
            <a:pathLst>
              <a:path w="38100" h="1295400">
                <a:moveTo>
                  <a:pt x="38100" y="0"/>
                </a:moveTo>
                <a:lnTo>
                  <a:pt x="38100" y="0"/>
                </a:lnTo>
                <a:lnTo>
                  <a:pt x="38100" y="1295400"/>
                </a:lnTo>
                <a:lnTo>
                  <a:pt x="38100" y="1295400"/>
                </a:lnTo>
                <a:cubicBezTo>
                  <a:pt x="17072" y="1295400"/>
                  <a:pt x="0" y="1278328"/>
                  <a:pt x="0" y="1257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6" name="Shape 4"/>
          <p:cNvSpPr/>
          <p:nvPr/>
        </p:nvSpPr>
        <p:spPr>
          <a:xfrm>
            <a:off x="647700" y="173355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7" name="Text 5"/>
          <p:cNvSpPr/>
          <p:nvPr/>
        </p:nvSpPr>
        <p:spPr>
          <a:xfrm>
            <a:off x="576263" y="1733550"/>
            <a:ext cx="904875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01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1638300" y="1695450"/>
            <a:ext cx="4191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The Opportunity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638300" y="2076450"/>
            <a:ext cx="4152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Understanding the $760B federal market and Louisiana's strategic position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400050" y="3067050"/>
            <a:ext cx="5543550" cy="1219200"/>
          </a:xfrm>
          <a:custGeom>
            <a:avLst/>
            <a:gdLst/>
            <a:ahLst/>
            <a:cxnLst/>
            <a:rect l="l" t="t" r="r" b="b"/>
            <a:pathLst>
              <a:path w="5543550" h="1219200">
                <a:moveTo>
                  <a:pt x="38100" y="0"/>
                </a:moveTo>
                <a:lnTo>
                  <a:pt x="5467350" y="0"/>
                </a:lnTo>
                <a:cubicBezTo>
                  <a:pt x="5509406" y="0"/>
                  <a:pt x="5543550" y="34144"/>
                  <a:pt x="5543550" y="76200"/>
                </a:cubicBezTo>
                <a:lnTo>
                  <a:pt x="5543550" y="1143000"/>
                </a:lnTo>
                <a:cubicBezTo>
                  <a:pt x="5543550" y="1185056"/>
                  <a:pt x="5509406" y="1219200"/>
                  <a:pt x="5467350" y="1219200"/>
                </a:cubicBezTo>
                <a:lnTo>
                  <a:pt x="38100" y="1219200"/>
                </a:lnTo>
                <a:cubicBezTo>
                  <a:pt x="17072" y="1219200"/>
                  <a:pt x="0" y="1202128"/>
                  <a:pt x="0" y="1181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400050" y="3067050"/>
            <a:ext cx="38100" cy="1219200"/>
          </a:xfrm>
          <a:custGeom>
            <a:avLst/>
            <a:gdLst/>
            <a:ahLst/>
            <a:cxnLst/>
            <a:rect l="l" t="t" r="r" b="b"/>
            <a:pathLst>
              <a:path w="38100" h="1219200">
                <a:moveTo>
                  <a:pt x="38100" y="0"/>
                </a:moveTo>
                <a:lnTo>
                  <a:pt x="38100" y="0"/>
                </a:lnTo>
                <a:lnTo>
                  <a:pt x="38100" y="1219200"/>
                </a:lnTo>
                <a:lnTo>
                  <a:pt x="38100" y="1219200"/>
                </a:lnTo>
                <a:cubicBezTo>
                  <a:pt x="17072" y="1219200"/>
                  <a:pt x="0" y="1202128"/>
                  <a:pt x="0" y="1181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2" name="Shape 10"/>
          <p:cNvSpPr/>
          <p:nvPr/>
        </p:nvSpPr>
        <p:spPr>
          <a:xfrm>
            <a:off x="647700" y="329565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Text 11"/>
          <p:cNvSpPr/>
          <p:nvPr/>
        </p:nvSpPr>
        <p:spPr>
          <a:xfrm>
            <a:off x="576263" y="3295650"/>
            <a:ext cx="904875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1638300" y="3371850"/>
            <a:ext cx="40767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Three Pillars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1638300" y="3752850"/>
            <a:ext cx="40386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Operational, Financial, and Contracting capacity essentials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400050" y="4591050"/>
            <a:ext cx="5543550" cy="1219200"/>
          </a:xfrm>
          <a:custGeom>
            <a:avLst/>
            <a:gdLst/>
            <a:ahLst/>
            <a:cxnLst/>
            <a:rect l="l" t="t" r="r" b="b"/>
            <a:pathLst>
              <a:path w="5543550" h="1219200">
                <a:moveTo>
                  <a:pt x="38100" y="0"/>
                </a:moveTo>
                <a:lnTo>
                  <a:pt x="5467350" y="0"/>
                </a:lnTo>
                <a:cubicBezTo>
                  <a:pt x="5509406" y="0"/>
                  <a:pt x="5543550" y="34144"/>
                  <a:pt x="5543550" y="76200"/>
                </a:cubicBezTo>
                <a:lnTo>
                  <a:pt x="5543550" y="1143000"/>
                </a:lnTo>
                <a:cubicBezTo>
                  <a:pt x="5543550" y="1185056"/>
                  <a:pt x="5509406" y="1219200"/>
                  <a:pt x="5467350" y="1219200"/>
                </a:cubicBezTo>
                <a:lnTo>
                  <a:pt x="38100" y="1219200"/>
                </a:lnTo>
                <a:cubicBezTo>
                  <a:pt x="17072" y="1219200"/>
                  <a:pt x="0" y="1202128"/>
                  <a:pt x="0" y="1181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00050" y="4591050"/>
            <a:ext cx="38100" cy="1219200"/>
          </a:xfrm>
          <a:custGeom>
            <a:avLst/>
            <a:gdLst/>
            <a:ahLst/>
            <a:cxnLst/>
            <a:rect l="l" t="t" r="r" b="b"/>
            <a:pathLst>
              <a:path w="38100" h="1219200">
                <a:moveTo>
                  <a:pt x="38100" y="0"/>
                </a:moveTo>
                <a:lnTo>
                  <a:pt x="38100" y="0"/>
                </a:lnTo>
                <a:lnTo>
                  <a:pt x="38100" y="1219200"/>
                </a:lnTo>
                <a:lnTo>
                  <a:pt x="38100" y="1219200"/>
                </a:lnTo>
                <a:cubicBezTo>
                  <a:pt x="17072" y="1219200"/>
                  <a:pt x="0" y="1202128"/>
                  <a:pt x="0" y="1181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8" name="Shape 16"/>
          <p:cNvSpPr/>
          <p:nvPr/>
        </p:nvSpPr>
        <p:spPr>
          <a:xfrm>
            <a:off x="647700" y="481965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9" name="Text 17"/>
          <p:cNvSpPr/>
          <p:nvPr/>
        </p:nvSpPr>
        <p:spPr>
          <a:xfrm>
            <a:off x="576263" y="4819650"/>
            <a:ext cx="904875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03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638300" y="4895850"/>
            <a:ext cx="39909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 smtClean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Resources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1638300" y="5276850"/>
            <a:ext cx="39528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Local support network and available assistance programs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267450" y="1466850"/>
            <a:ext cx="5543550" cy="1295400"/>
          </a:xfrm>
          <a:custGeom>
            <a:avLst/>
            <a:gdLst/>
            <a:ahLst/>
            <a:cxnLst/>
            <a:rect l="l" t="t" r="r" b="b"/>
            <a:pathLst>
              <a:path w="5543550" h="1295400">
                <a:moveTo>
                  <a:pt x="38100" y="0"/>
                </a:moveTo>
                <a:lnTo>
                  <a:pt x="5467355" y="0"/>
                </a:lnTo>
                <a:cubicBezTo>
                  <a:pt x="5509408" y="0"/>
                  <a:pt x="5543550" y="34142"/>
                  <a:pt x="5543550" y="76195"/>
                </a:cubicBezTo>
                <a:lnTo>
                  <a:pt x="5543550" y="1219205"/>
                </a:lnTo>
                <a:cubicBezTo>
                  <a:pt x="5543550" y="1261286"/>
                  <a:pt x="5509436" y="1295400"/>
                  <a:pt x="5467355" y="1295400"/>
                </a:cubicBezTo>
                <a:lnTo>
                  <a:pt x="38100" y="1295400"/>
                </a:lnTo>
                <a:cubicBezTo>
                  <a:pt x="17072" y="1295400"/>
                  <a:pt x="0" y="1278328"/>
                  <a:pt x="0" y="1257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6267450" y="1466850"/>
            <a:ext cx="38100" cy="1295400"/>
          </a:xfrm>
          <a:custGeom>
            <a:avLst/>
            <a:gdLst/>
            <a:ahLst/>
            <a:cxnLst/>
            <a:rect l="l" t="t" r="r" b="b"/>
            <a:pathLst>
              <a:path w="38100" h="1295400">
                <a:moveTo>
                  <a:pt x="38100" y="0"/>
                </a:moveTo>
                <a:lnTo>
                  <a:pt x="38100" y="0"/>
                </a:lnTo>
                <a:lnTo>
                  <a:pt x="38100" y="1295400"/>
                </a:lnTo>
                <a:lnTo>
                  <a:pt x="38100" y="1295400"/>
                </a:lnTo>
                <a:cubicBezTo>
                  <a:pt x="17072" y="1295400"/>
                  <a:pt x="0" y="1278328"/>
                  <a:pt x="0" y="1257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4" name="Shape 22"/>
          <p:cNvSpPr/>
          <p:nvPr/>
        </p:nvSpPr>
        <p:spPr>
          <a:xfrm>
            <a:off x="6515100" y="173355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5" name="Text 23"/>
          <p:cNvSpPr/>
          <p:nvPr/>
        </p:nvSpPr>
        <p:spPr>
          <a:xfrm>
            <a:off x="6443663" y="1733550"/>
            <a:ext cx="904875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04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7505700" y="1695450"/>
            <a:ext cx="41910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Real-World Success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7505700" y="2076450"/>
            <a:ext cx="4152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Case studies and proven growth strategies from local carriers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6267450" y="3067050"/>
            <a:ext cx="5543550" cy="1219200"/>
          </a:xfrm>
          <a:custGeom>
            <a:avLst/>
            <a:gdLst/>
            <a:ahLst/>
            <a:cxnLst/>
            <a:rect l="l" t="t" r="r" b="b"/>
            <a:pathLst>
              <a:path w="5543550" h="1219200">
                <a:moveTo>
                  <a:pt x="38100" y="0"/>
                </a:moveTo>
                <a:lnTo>
                  <a:pt x="5467350" y="0"/>
                </a:lnTo>
                <a:cubicBezTo>
                  <a:pt x="5509406" y="0"/>
                  <a:pt x="5543550" y="34144"/>
                  <a:pt x="5543550" y="76200"/>
                </a:cubicBezTo>
                <a:lnTo>
                  <a:pt x="5543550" y="1143000"/>
                </a:lnTo>
                <a:cubicBezTo>
                  <a:pt x="5543550" y="1185056"/>
                  <a:pt x="5509406" y="1219200"/>
                  <a:pt x="5467350" y="1219200"/>
                </a:cubicBezTo>
                <a:lnTo>
                  <a:pt x="38100" y="1219200"/>
                </a:lnTo>
                <a:cubicBezTo>
                  <a:pt x="17072" y="1219200"/>
                  <a:pt x="0" y="1202128"/>
                  <a:pt x="0" y="1181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9" name="Shape 27"/>
          <p:cNvSpPr/>
          <p:nvPr/>
        </p:nvSpPr>
        <p:spPr>
          <a:xfrm>
            <a:off x="6267450" y="3067050"/>
            <a:ext cx="38100" cy="1219200"/>
          </a:xfrm>
          <a:custGeom>
            <a:avLst/>
            <a:gdLst/>
            <a:ahLst/>
            <a:cxnLst/>
            <a:rect l="l" t="t" r="r" b="b"/>
            <a:pathLst>
              <a:path w="38100" h="1219200">
                <a:moveTo>
                  <a:pt x="38100" y="0"/>
                </a:moveTo>
                <a:lnTo>
                  <a:pt x="38100" y="0"/>
                </a:lnTo>
                <a:lnTo>
                  <a:pt x="38100" y="1219200"/>
                </a:lnTo>
                <a:lnTo>
                  <a:pt x="38100" y="1219200"/>
                </a:lnTo>
                <a:cubicBezTo>
                  <a:pt x="17072" y="1219200"/>
                  <a:pt x="0" y="1202128"/>
                  <a:pt x="0" y="1181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30" name="Shape 28"/>
          <p:cNvSpPr/>
          <p:nvPr/>
        </p:nvSpPr>
        <p:spPr>
          <a:xfrm>
            <a:off x="6515100" y="329565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1" name="Text 29"/>
          <p:cNvSpPr/>
          <p:nvPr/>
        </p:nvSpPr>
        <p:spPr>
          <a:xfrm>
            <a:off x="6443663" y="3295650"/>
            <a:ext cx="904875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05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7505700" y="3371850"/>
            <a:ext cx="38481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30-Day Action Plan</a:t>
            </a:r>
            <a:endParaRPr lang="en-US" sz="1600" dirty="0"/>
          </a:p>
        </p:txBody>
      </p:sp>
      <p:sp>
        <p:nvSpPr>
          <p:cNvPr id="33" name="Text 31"/>
          <p:cNvSpPr/>
          <p:nvPr/>
        </p:nvSpPr>
        <p:spPr>
          <a:xfrm>
            <a:off x="7505700" y="3752850"/>
            <a:ext cx="38100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Your quick-start checklist for immediate implementation</a:t>
            </a:r>
            <a:endParaRPr lang="en-US" sz="1600" dirty="0"/>
          </a:p>
        </p:txBody>
      </p:sp>
      <p:sp>
        <p:nvSpPr>
          <p:cNvPr id="34" name="Shape 32"/>
          <p:cNvSpPr/>
          <p:nvPr/>
        </p:nvSpPr>
        <p:spPr>
          <a:xfrm>
            <a:off x="6248400" y="4591050"/>
            <a:ext cx="5562600" cy="1219200"/>
          </a:xfrm>
          <a:custGeom>
            <a:avLst/>
            <a:gdLst/>
            <a:ahLst/>
            <a:cxnLst/>
            <a:rect l="l" t="t" r="r" b="b"/>
            <a:pathLst>
              <a:path w="5562600" h="1714500">
                <a:moveTo>
                  <a:pt x="76192" y="0"/>
                </a:moveTo>
                <a:lnTo>
                  <a:pt x="5486408" y="0"/>
                </a:lnTo>
                <a:cubicBezTo>
                  <a:pt x="5528488" y="0"/>
                  <a:pt x="5562600" y="34112"/>
                  <a:pt x="5562600" y="76192"/>
                </a:cubicBezTo>
                <a:lnTo>
                  <a:pt x="5562600" y="1638308"/>
                </a:lnTo>
                <a:cubicBezTo>
                  <a:pt x="5562600" y="1680388"/>
                  <a:pt x="5528488" y="1714500"/>
                  <a:pt x="5486408" y="1714500"/>
                </a:cubicBezTo>
                <a:lnTo>
                  <a:pt x="76192" y="1714500"/>
                </a:lnTo>
                <a:cubicBezTo>
                  <a:pt x="34112" y="1714500"/>
                  <a:pt x="0" y="1680388"/>
                  <a:pt x="0" y="1638308"/>
                </a:cubicBezTo>
                <a:lnTo>
                  <a:pt x="0" y="76192"/>
                </a:lnTo>
                <a:cubicBezTo>
                  <a:pt x="0" y="34141"/>
                  <a:pt x="34141" y="0"/>
                  <a:pt x="76192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35" name="Shape 33"/>
          <p:cNvSpPr/>
          <p:nvPr/>
        </p:nvSpPr>
        <p:spPr>
          <a:xfrm>
            <a:off x="8743950" y="4819650"/>
            <a:ext cx="367099" cy="324612"/>
          </a:xfrm>
          <a:custGeom>
            <a:avLst/>
            <a:gdLst/>
            <a:ahLst/>
            <a:cxnLst/>
            <a:rect l="l" t="t" r="r" b="b"/>
            <a:pathLst>
              <a:path w="571500" h="571500">
                <a:moveTo>
                  <a:pt x="571500" y="107156"/>
                </a:moveTo>
                <a:cubicBezTo>
                  <a:pt x="571500" y="163190"/>
                  <a:pt x="505532" y="246794"/>
                  <a:pt x="477069" y="280169"/>
                </a:cubicBezTo>
                <a:cubicBezTo>
                  <a:pt x="472827" y="285080"/>
                  <a:pt x="466576" y="286978"/>
                  <a:pt x="460883" y="285750"/>
                </a:cubicBezTo>
                <a:lnTo>
                  <a:pt x="357188" y="285750"/>
                </a:lnTo>
                <a:cubicBezTo>
                  <a:pt x="337431" y="285750"/>
                  <a:pt x="321469" y="301712"/>
                  <a:pt x="321469" y="321469"/>
                </a:cubicBezTo>
                <a:cubicBezTo>
                  <a:pt x="321469" y="341226"/>
                  <a:pt x="337431" y="357188"/>
                  <a:pt x="357188" y="357188"/>
                </a:cubicBezTo>
                <a:lnTo>
                  <a:pt x="464344" y="357188"/>
                </a:lnTo>
                <a:cubicBezTo>
                  <a:pt x="523503" y="357188"/>
                  <a:pt x="571500" y="405185"/>
                  <a:pt x="571500" y="464344"/>
                </a:cubicBezTo>
                <a:cubicBezTo>
                  <a:pt x="571500" y="523503"/>
                  <a:pt x="523503" y="571500"/>
                  <a:pt x="464344" y="571500"/>
                </a:cubicBezTo>
                <a:lnTo>
                  <a:pt x="155823" y="571500"/>
                </a:lnTo>
                <a:cubicBezTo>
                  <a:pt x="165534" y="560450"/>
                  <a:pt x="177366" y="546274"/>
                  <a:pt x="189309" y="530423"/>
                </a:cubicBezTo>
                <a:cubicBezTo>
                  <a:pt x="196342" y="521047"/>
                  <a:pt x="203597" y="510778"/>
                  <a:pt x="210517" y="500063"/>
                </a:cubicBezTo>
                <a:lnTo>
                  <a:pt x="464344" y="500063"/>
                </a:lnTo>
                <a:cubicBezTo>
                  <a:pt x="484101" y="500063"/>
                  <a:pt x="500063" y="484101"/>
                  <a:pt x="500063" y="464344"/>
                </a:cubicBezTo>
                <a:cubicBezTo>
                  <a:pt x="500063" y="444587"/>
                  <a:pt x="484101" y="428625"/>
                  <a:pt x="464344" y="428625"/>
                </a:cubicBezTo>
                <a:lnTo>
                  <a:pt x="357188" y="428625"/>
                </a:lnTo>
                <a:cubicBezTo>
                  <a:pt x="298028" y="428625"/>
                  <a:pt x="250031" y="380628"/>
                  <a:pt x="250031" y="321469"/>
                </a:cubicBezTo>
                <a:cubicBezTo>
                  <a:pt x="250031" y="262310"/>
                  <a:pt x="298028" y="214313"/>
                  <a:pt x="357188" y="214313"/>
                </a:cubicBezTo>
                <a:lnTo>
                  <a:pt x="401613" y="214313"/>
                </a:lnTo>
                <a:cubicBezTo>
                  <a:pt x="378172" y="179152"/>
                  <a:pt x="357188" y="138745"/>
                  <a:pt x="357188" y="107156"/>
                </a:cubicBezTo>
                <a:cubicBezTo>
                  <a:pt x="357188" y="47997"/>
                  <a:pt x="405185" y="0"/>
                  <a:pt x="464344" y="0"/>
                </a:cubicBezTo>
                <a:cubicBezTo>
                  <a:pt x="523503" y="0"/>
                  <a:pt x="571500" y="47997"/>
                  <a:pt x="571500" y="107156"/>
                </a:cubicBezTo>
                <a:close/>
                <a:moveTo>
                  <a:pt x="130708" y="545939"/>
                </a:moveTo>
                <a:cubicBezTo>
                  <a:pt x="126467" y="550738"/>
                  <a:pt x="122672" y="554980"/>
                  <a:pt x="119435" y="558552"/>
                </a:cubicBezTo>
                <a:lnTo>
                  <a:pt x="117425" y="560784"/>
                </a:lnTo>
                <a:lnTo>
                  <a:pt x="117202" y="560561"/>
                </a:lnTo>
                <a:cubicBezTo>
                  <a:pt x="110505" y="565696"/>
                  <a:pt x="100905" y="565026"/>
                  <a:pt x="94878" y="558552"/>
                </a:cubicBezTo>
                <a:cubicBezTo>
                  <a:pt x="66749" y="527968"/>
                  <a:pt x="0" y="449275"/>
                  <a:pt x="0" y="392906"/>
                </a:cubicBezTo>
                <a:cubicBezTo>
                  <a:pt x="0" y="333747"/>
                  <a:pt x="47997" y="285750"/>
                  <a:pt x="107156" y="285750"/>
                </a:cubicBezTo>
                <a:cubicBezTo>
                  <a:pt x="166315" y="285750"/>
                  <a:pt x="214313" y="333747"/>
                  <a:pt x="214313" y="392906"/>
                </a:cubicBezTo>
                <a:cubicBezTo>
                  <a:pt x="214313" y="426393"/>
                  <a:pt x="190760" y="467692"/>
                  <a:pt x="165757" y="502183"/>
                </a:cubicBezTo>
                <a:cubicBezTo>
                  <a:pt x="153814" y="518592"/>
                  <a:pt x="141536" y="533437"/>
                  <a:pt x="131378" y="545157"/>
                </a:cubicBezTo>
                <a:lnTo>
                  <a:pt x="130708" y="545939"/>
                </a:lnTo>
                <a:close/>
                <a:moveTo>
                  <a:pt x="142875" y="392906"/>
                </a:moveTo>
                <a:cubicBezTo>
                  <a:pt x="142875" y="373193"/>
                  <a:pt x="126870" y="357188"/>
                  <a:pt x="107156" y="357188"/>
                </a:cubicBezTo>
                <a:cubicBezTo>
                  <a:pt x="87443" y="357188"/>
                  <a:pt x="71438" y="373193"/>
                  <a:pt x="71438" y="392906"/>
                </a:cubicBezTo>
                <a:cubicBezTo>
                  <a:pt x="71438" y="412620"/>
                  <a:pt x="87443" y="428625"/>
                  <a:pt x="107156" y="428625"/>
                </a:cubicBezTo>
                <a:cubicBezTo>
                  <a:pt x="126870" y="428625"/>
                  <a:pt x="142875" y="412620"/>
                  <a:pt x="142875" y="392906"/>
                </a:cubicBezTo>
                <a:close/>
                <a:moveTo>
                  <a:pt x="464344" y="142875"/>
                </a:moveTo>
                <a:cubicBezTo>
                  <a:pt x="484057" y="142875"/>
                  <a:pt x="500063" y="126870"/>
                  <a:pt x="500063" y="107156"/>
                </a:cubicBezTo>
                <a:cubicBezTo>
                  <a:pt x="500063" y="87443"/>
                  <a:pt x="484057" y="71438"/>
                  <a:pt x="464344" y="71438"/>
                </a:cubicBezTo>
                <a:cubicBezTo>
                  <a:pt x="444630" y="71438"/>
                  <a:pt x="428625" y="87443"/>
                  <a:pt x="428625" y="107156"/>
                </a:cubicBezTo>
                <a:cubicBezTo>
                  <a:pt x="428625" y="126870"/>
                  <a:pt x="444630" y="142875"/>
                  <a:pt x="464344" y="142875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6" name="Text 34"/>
          <p:cNvSpPr/>
          <p:nvPr/>
        </p:nvSpPr>
        <p:spPr>
          <a:xfrm>
            <a:off x="6429375" y="5124450"/>
            <a:ext cx="5200650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500" b="1" dirty="0" smtClean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Strategic </a:t>
            </a: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Steps to Government Contracting Success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3366">
              <a:alpha val="70196"/>
            </a:srgbClr>
          </a:solidFill>
          <a:ln/>
        </p:spPr>
      </p:sp>
      <p:sp>
        <p:nvSpPr>
          <p:cNvPr id="4" name="Shape 1"/>
          <p:cNvSpPr/>
          <p:nvPr/>
        </p:nvSpPr>
        <p:spPr>
          <a:xfrm>
            <a:off x="4858196" y="561975"/>
            <a:ext cx="2266950" cy="495300"/>
          </a:xfrm>
          <a:custGeom>
            <a:avLst/>
            <a:gdLst/>
            <a:ahLst/>
            <a:cxnLst/>
            <a:rect l="l" t="t" r="r" b="b"/>
            <a:pathLst>
              <a:path w="2266950" h="495300">
                <a:moveTo>
                  <a:pt x="0" y="0"/>
                </a:moveTo>
                <a:lnTo>
                  <a:pt x="2266950" y="0"/>
                </a:lnTo>
                <a:lnTo>
                  <a:pt x="2266950" y="495300"/>
                </a:lnTo>
                <a:lnTo>
                  <a:pt x="0" y="495300"/>
                </a:lnTo>
                <a:lnTo>
                  <a:pt x="0" y="0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5" name="Text 2"/>
          <p:cNvSpPr/>
          <p:nvPr/>
        </p:nvSpPr>
        <p:spPr>
          <a:xfrm>
            <a:off x="4810571" y="564292"/>
            <a:ext cx="2362200" cy="495300"/>
          </a:xfrm>
          <a:prstGeom prst="rect">
            <a:avLst/>
          </a:prstGeom>
          <a:noFill/>
          <a:ln/>
        </p:spPr>
        <p:txBody>
          <a:bodyPr wrap="square" lIns="228600" tIns="114300" rIns="228600" bIns="114300" rtlCol="0" anchor="ctr"/>
          <a:lstStyle/>
          <a:p>
            <a:pPr algn="ctr">
              <a:lnSpc>
                <a:spcPct val="120000"/>
              </a:lnSpc>
            </a:pPr>
            <a:r>
              <a:rPr lang="en-US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OPPORTUNITY</a:t>
            </a:r>
            <a:endParaRPr lang="en-US" dirty="0"/>
          </a:p>
        </p:txBody>
      </p:sp>
      <p:sp>
        <p:nvSpPr>
          <p:cNvPr id="6" name="Text 3"/>
          <p:cNvSpPr/>
          <p:nvPr/>
        </p:nvSpPr>
        <p:spPr>
          <a:xfrm>
            <a:off x="1752154" y="1533525"/>
            <a:ext cx="8686800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5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$760B Federal Market—</a:t>
            </a:r>
            <a:endParaRPr lang="en-US" sz="1600" dirty="0"/>
          </a:p>
          <a:p>
            <a:pPr algn="ctr">
              <a:lnSpc>
                <a:spcPct val="100000"/>
              </a:lnSpc>
            </a:pPr>
            <a:r>
              <a:rPr lang="en-US" sz="5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Louisiana is in the Middle</a:t>
            </a:r>
            <a:endParaRPr lang="en-US" sz="1600" dirty="0"/>
          </a:p>
        </p:txBody>
      </p:sp>
      <p:sp>
        <p:nvSpPr>
          <p:cNvPr id="7" name="Shape 4"/>
          <p:cNvSpPr/>
          <p:nvPr/>
        </p:nvSpPr>
        <p:spPr>
          <a:xfrm>
            <a:off x="2094756" y="3476625"/>
            <a:ext cx="8001000" cy="1466850"/>
          </a:xfrm>
          <a:custGeom>
            <a:avLst/>
            <a:gdLst/>
            <a:ahLst/>
            <a:cxnLst/>
            <a:rect l="l" t="t" r="r" b="b"/>
            <a:pathLst>
              <a:path w="8001000" h="1466850">
                <a:moveTo>
                  <a:pt x="0" y="0"/>
                </a:moveTo>
                <a:lnTo>
                  <a:pt x="8001000" y="0"/>
                </a:lnTo>
                <a:lnTo>
                  <a:pt x="8001000" y="1466850"/>
                </a:lnTo>
                <a:lnTo>
                  <a:pt x="0" y="1466850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94902"/>
            </a:srgbClr>
          </a:solidFill>
          <a:ln/>
        </p:spPr>
      </p:sp>
      <p:sp>
        <p:nvSpPr>
          <p:cNvPr id="8" name="Text 5"/>
          <p:cNvSpPr/>
          <p:nvPr/>
        </p:nvSpPr>
        <p:spPr>
          <a:xfrm>
            <a:off x="2094756" y="3641124"/>
            <a:ext cx="7878299" cy="99755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4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Government freight spending keeps rising—</a:t>
            </a:r>
            <a:endParaRPr lang="en-US" sz="2400" dirty="0"/>
          </a:p>
          <a:p>
            <a:pPr algn="ctr">
              <a:lnSpc>
                <a:spcPct val="100000"/>
              </a:lnSpc>
            </a:pPr>
            <a:r>
              <a:rPr lang="en-US" sz="24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capture your </a:t>
            </a:r>
            <a:r>
              <a:rPr lang="en-US" sz="2400" b="1" dirty="0" smtClean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piece of the pie</a:t>
            </a:r>
            <a:r>
              <a:rPr lang="en-US" sz="2400" b="1" dirty="0" smtClean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 </a:t>
            </a:r>
            <a:r>
              <a:rPr lang="en-US" sz="2400" b="1" dirty="0" smtClean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It does not demand perfection – it demands people, systems, capital and compliance</a:t>
            </a:r>
            <a:endParaRPr lang="en-US" sz="2400" dirty="0"/>
          </a:p>
        </p:txBody>
      </p:sp>
      <p:sp>
        <p:nvSpPr>
          <p:cNvPr id="9" name="Text 6"/>
          <p:cNvSpPr/>
          <p:nvPr/>
        </p:nvSpPr>
        <p:spPr>
          <a:xfrm>
            <a:off x="3160961" y="5248275"/>
            <a:ext cx="1905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r>
              <a:rPr lang="en-US" sz="3600" b="1" dirty="0">
                <a:solidFill>
                  <a:srgbClr val="D95D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$760B</a:t>
            </a: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3232398" y="5781675"/>
            <a:ext cx="17621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Federal Market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5143054" y="5248275"/>
            <a:ext cx="1905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r>
              <a:rPr lang="en-US" sz="3600" b="1" dirty="0">
                <a:solidFill>
                  <a:srgbClr val="D95D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18%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5214491" y="5781675"/>
            <a:ext cx="17621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Growth Forecast</a:t>
            </a:r>
            <a:endParaRPr lang="en-US" sz="1600" dirty="0"/>
          </a:p>
        </p:txBody>
      </p:sp>
      <p:sp>
        <p:nvSpPr>
          <p:cNvPr id="13" name="Text 10"/>
          <p:cNvSpPr/>
          <p:nvPr/>
        </p:nvSpPr>
        <p:spPr>
          <a:xfrm>
            <a:off x="7125146" y="5248275"/>
            <a:ext cx="19050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r>
              <a:rPr lang="en-US" sz="3600" b="1" dirty="0">
                <a:solidFill>
                  <a:srgbClr val="D95D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4</a:t>
            </a:r>
            <a:endParaRPr lang="en-US" sz="1600" dirty="0"/>
          </a:p>
        </p:txBody>
      </p:sp>
      <p:sp>
        <p:nvSpPr>
          <p:cNvPr id="14" name="Text 11"/>
          <p:cNvSpPr/>
          <p:nvPr/>
        </p:nvSpPr>
        <p:spPr>
          <a:xfrm>
            <a:off x="7196584" y="5781675"/>
            <a:ext cx="1959608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Key Demand Drivers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17500" y="317500"/>
            <a:ext cx="11620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5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MARKET DYNAMICS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317500" y="571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Freight Demand in LA ↑ 18% 2024-26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317501" y="1079500"/>
            <a:ext cx="6668186" cy="5418836"/>
          </a:xfrm>
          <a:custGeom>
            <a:avLst/>
            <a:gdLst/>
            <a:ahLst/>
            <a:cxnLst/>
            <a:rect l="l" t="t" r="r" b="b"/>
            <a:pathLst>
              <a:path w="6969125" h="7366000">
                <a:moveTo>
                  <a:pt x="95268" y="0"/>
                </a:moveTo>
                <a:lnTo>
                  <a:pt x="6873857" y="0"/>
                </a:lnTo>
                <a:cubicBezTo>
                  <a:pt x="6926472" y="0"/>
                  <a:pt x="6969125" y="42653"/>
                  <a:pt x="6969125" y="95268"/>
                </a:cubicBezTo>
                <a:lnTo>
                  <a:pt x="6969125" y="7270732"/>
                </a:lnTo>
                <a:cubicBezTo>
                  <a:pt x="6969125" y="7323347"/>
                  <a:pt x="6926472" y="7366000"/>
                  <a:pt x="6873857" y="7366000"/>
                </a:cubicBezTo>
                <a:lnTo>
                  <a:pt x="95268" y="7366000"/>
                </a:lnTo>
                <a:cubicBezTo>
                  <a:pt x="42653" y="7366000"/>
                  <a:pt x="0" y="7323347"/>
                  <a:pt x="0" y="7270732"/>
                </a:cubicBezTo>
                <a:lnTo>
                  <a:pt x="0" y="95268"/>
                </a:lnTo>
                <a:cubicBezTo>
                  <a:pt x="0" y="42688"/>
                  <a:pt x="42688" y="0"/>
                  <a:pt x="9526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5" name="Text 3"/>
          <p:cNvSpPr/>
          <p:nvPr/>
        </p:nvSpPr>
        <p:spPr>
          <a:xfrm>
            <a:off x="460375" y="1270000"/>
            <a:ext cx="668337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Louisiana Freight Growth Forecast</a:t>
            </a:r>
            <a:endParaRPr lang="en-US" dirty="0"/>
          </a:p>
        </p:txBody>
      </p:sp>
      <p:sp>
        <p:nvSpPr>
          <p:cNvPr id="6" name="Text 4"/>
          <p:cNvSpPr/>
          <p:nvPr/>
        </p:nvSpPr>
        <p:spPr>
          <a:xfrm>
            <a:off x="476250" y="1524000"/>
            <a:ext cx="665162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LED Economic Projections</a:t>
            </a:r>
            <a:endParaRPr lang="en-US" sz="1600" dirty="0"/>
          </a:p>
        </p:txBody>
      </p:sp>
      <p:pic>
        <p:nvPicPr>
          <p:cNvPr id="7" name="Image 0" descr="https://kimi-img.moonshot.cn/pub/slides/26-01-19-10:56:06-d5mpqhiebk48d5gkplhg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38450" y="1833563"/>
            <a:ext cx="5860057" cy="4015302"/>
          </a:xfrm>
          <a:prstGeom prst="roundRect">
            <a:avLst>
              <a:gd name="adj" fmla="val 0"/>
            </a:avLst>
          </a:prstGeom>
        </p:spPr>
      </p:pic>
      <p:sp>
        <p:nvSpPr>
          <p:cNvPr id="8" name="Shape 5"/>
          <p:cNvSpPr/>
          <p:nvPr/>
        </p:nvSpPr>
        <p:spPr>
          <a:xfrm>
            <a:off x="7445375" y="384064"/>
            <a:ext cx="4397375" cy="1631534"/>
          </a:xfrm>
          <a:custGeom>
            <a:avLst/>
            <a:gdLst/>
            <a:ahLst/>
            <a:cxnLst/>
            <a:rect l="l" t="t" r="r" b="b"/>
            <a:pathLst>
              <a:path w="4397375" h="1746250">
                <a:moveTo>
                  <a:pt x="95258" y="0"/>
                </a:moveTo>
                <a:lnTo>
                  <a:pt x="4302117" y="0"/>
                </a:lnTo>
                <a:cubicBezTo>
                  <a:pt x="4354727" y="0"/>
                  <a:pt x="4397375" y="42648"/>
                  <a:pt x="4397375" y="95258"/>
                </a:cubicBezTo>
                <a:lnTo>
                  <a:pt x="4397375" y="1650992"/>
                </a:lnTo>
                <a:cubicBezTo>
                  <a:pt x="4397375" y="1703602"/>
                  <a:pt x="4354727" y="1746250"/>
                  <a:pt x="4302117" y="1746250"/>
                </a:cubicBezTo>
                <a:lnTo>
                  <a:pt x="95258" y="1746250"/>
                </a:lnTo>
                <a:cubicBezTo>
                  <a:pt x="42648" y="1746250"/>
                  <a:pt x="0" y="1703602"/>
                  <a:pt x="0" y="1650992"/>
                </a:cubicBezTo>
                <a:lnTo>
                  <a:pt x="0" y="95258"/>
                </a:lnTo>
                <a:cubicBezTo>
                  <a:pt x="0" y="42684"/>
                  <a:pt x="42684" y="0"/>
                  <a:pt x="95258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9" name="Shape 6"/>
          <p:cNvSpPr/>
          <p:nvPr/>
        </p:nvSpPr>
        <p:spPr>
          <a:xfrm>
            <a:off x="7649113" y="512905"/>
            <a:ext cx="357188" cy="285750"/>
          </a:xfrm>
          <a:custGeom>
            <a:avLst/>
            <a:gdLst/>
            <a:ahLst/>
            <a:cxnLst/>
            <a:rect l="l" t="t" r="r" b="b"/>
            <a:pathLst>
              <a:path w="357188" h="285750">
                <a:moveTo>
                  <a:pt x="151805" y="0"/>
                </a:moveTo>
                <a:cubicBezTo>
                  <a:pt x="137015" y="0"/>
                  <a:pt x="125016" y="11999"/>
                  <a:pt x="125016" y="26789"/>
                </a:cubicBezTo>
                <a:lnTo>
                  <a:pt x="125016" y="35719"/>
                </a:lnTo>
                <a:lnTo>
                  <a:pt x="116086" y="35719"/>
                </a:lnTo>
                <a:cubicBezTo>
                  <a:pt x="91418" y="35719"/>
                  <a:pt x="71438" y="55699"/>
                  <a:pt x="71438" y="80367"/>
                </a:cubicBezTo>
                <a:lnTo>
                  <a:pt x="71438" y="141089"/>
                </a:lnTo>
                <a:lnTo>
                  <a:pt x="59382" y="145889"/>
                </a:lnTo>
                <a:cubicBezTo>
                  <a:pt x="51122" y="149182"/>
                  <a:pt x="46825" y="158390"/>
                  <a:pt x="49671" y="166818"/>
                </a:cubicBezTo>
                <a:cubicBezTo>
                  <a:pt x="55476" y="184286"/>
                  <a:pt x="64629" y="199913"/>
                  <a:pt x="76293" y="213196"/>
                </a:cubicBezTo>
                <a:cubicBezTo>
                  <a:pt x="87511" y="208062"/>
                  <a:pt x="99566" y="205439"/>
                  <a:pt x="111621" y="205383"/>
                </a:cubicBezTo>
                <a:cubicBezTo>
                  <a:pt x="130094" y="205271"/>
                  <a:pt x="148623" y="211075"/>
                  <a:pt x="164306" y="222907"/>
                </a:cubicBezTo>
                <a:lnTo>
                  <a:pt x="165199" y="223577"/>
                </a:lnTo>
                <a:lnTo>
                  <a:pt x="165199" y="103584"/>
                </a:lnTo>
                <a:lnTo>
                  <a:pt x="107156" y="126802"/>
                </a:lnTo>
                <a:lnTo>
                  <a:pt x="107156" y="80367"/>
                </a:lnTo>
                <a:cubicBezTo>
                  <a:pt x="107156" y="75456"/>
                  <a:pt x="111175" y="71437"/>
                  <a:pt x="116086" y="71437"/>
                </a:cubicBezTo>
                <a:lnTo>
                  <a:pt x="241102" y="71437"/>
                </a:lnTo>
                <a:cubicBezTo>
                  <a:pt x="246013" y="71437"/>
                  <a:pt x="250031" y="75456"/>
                  <a:pt x="250031" y="80367"/>
                </a:cubicBezTo>
                <a:lnTo>
                  <a:pt x="250031" y="126802"/>
                </a:lnTo>
                <a:lnTo>
                  <a:pt x="191988" y="103584"/>
                </a:lnTo>
                <a:lnTo>
                  <a:pt x="191988" y="223577"/>
                </a:lnTo>
                <a:lnTo>
                  <a:pt x="192881" y="222907"/>
                </a:lnTo>
                <a:cubicBezTo>
                  <a:pt x="208229" y="211355"/>
                  <a:pt x="226312" y="205494"/>
                  <a:pt x="244450" y="205383"/>
                </a:cubicBezTo>
                <a:cubicBezTo>
                  <a:pt x="256896" y="205327"/>
                  <a:pt x="269342" y="207894"/>
                  <a:pt x="280894" y="213196"/>
                </a:cubicBezTo>
                <a:cubicBezTo>
                  <a:pt x="292559" y="199969"/>
                  <a:pt x="301712" y="184286"/>
                  <a:pt x="307516" y="166818"/>
                </a:cubicBezTo>
                <a:cubicBezTo>
                  <a:pt x="310307" y="158335"/>
                  <a:pt x="306065" y="149182"/>
                  <a:pt x="297805" y="145889"/>
                </a:cubicBezTo>
                <a:lnTo>
                  <a:pt x="285750" y="141089"/>
                </a:lnTo>
                <a:lnTo>
                  <a:pt x="285750" y="80367"/>
                </a:lnTo>
                <a:cubicBezTo>
                  <a:pt x="285750" y="55699"/>
                  <a:pt x="265770" y="35719"/>
                  <a:pt x="241102" y="35719"/>
                </a:cubicBezTo>
                <a:lnTo>
                  <a:pt x="232172" y="35719"/>
                </a:lnTo>
                <a:lnTo>
                  <a:pt x="232172" y="26789"/>
                </a:lnTo>
                <a:cubicBezTo>
                  <a:pt x="232172" y="11999"/>
                  <a:pt x="220173" y="0"/>
                  <a:pt x="205383" y="0"/>
                </a:cubicBezTo>
                <a:lnTo>
                  <a:pt x="151805" y="0"/>
                </a:lnTo>
                <a:close/>
                <a:moveTo>
                  <a:pt x="225140" y="265714"/>
                </a:moveTo>
                <a:cubicBezTo>
                  <a:pt x="237027" y="256729"/>
                  <a:pt x="252989" y="256729"/>
                  <a:pt x="264877" y="265714"/>
                </a:cubicBezTo>
                <a:cubicBezTo>
                  <a:pt x="275481" y="273751"/>
                  <a:pt x="288261" y="281453"/>
                  <a:pt x="302382" y="284299"/>
                </a:cubicBezTo>
                <a:cubicBezTo>
                  <a:pt x="317171" y="287313"/>
                  <a:pt x="332687" y="284745"/>
                  <a:pt x="347421" y="273639"/>
                </a:cubicBezTo>
                <a:cubicBezTo>
                  <a:pt x="353337" y="269174"/>
                  <a:pt x="354509" y="260803"/>
                  <a:pt x="350044" y="254887"/>
                </a:cubicBezTo>
                <a:cubicBezTo>
                  <a:pt x="345579" y="248971"/>
                  <a:pt x="337207" y="247799"/>
                  <a:pt x="331291" y="252264"/>
                </a:cubicBezTo>
                <a:cubicBezTo>
                  <a:pt x="322976" y="258514"/>
                  <a:pt x="315330" y="259575"/>
                  <a:pt x="307684" y="258012"/>
                </a:cubicBezTo>
                <a:cubicBezTo>
                  <a:pt x="299368" y="256338"/>
                  <a:pt x="290438" y="251371"/>
                  <a:pt x="281006" y="244283"/>
                </a:cubicBezTo>
                <a:cubicBezTo>
                  <a:pt x="259575" y="228098"/>
                  <a:pt x="230498" y="228098"/>
                  <a:pt x="209010" y="244283"/>
                </a:cubicBezTo>
                <a:cubicBezTo>
                  <a:pt x="195616" y="254384"/>
                  <a:pt x="186296" y="258961"/>
                  <a:pt x="178594" y="258961"/>
                </a:cubicBezTo>
                <a:cubicBezTo>
                  <a:pt x="170892" y="258961"/>
                  <a:pt x="161572" y="254384"/>
                  <a:pt x="148177" y="244283"/>
                </a:cubicBezTo>
                <a:cubicBezTo>
                  <a:pt x="126746" y="228098"/>
                  <a:pt x="97668" y="228098"/>
                  <a:pt x="76181" y="244283"/>
                </a:cubicBezTo>
                <a:cubicBezTo>
                  <a:pt x="64126" y="253380"/>
                  <a:pt x="53132" y="258682"/>
                  <a:pt x="43309" y="258626"/>
                </a:cubicBezTo>
                <a:cubicBezTo>
                  <a:pt x="37951" y="258570"/>
                  <a:pt x="32203" y="256952"/>
                  <a:pt x="25896" y="252208"/>
                </a:cubicBezTo>
                <a:cubicBezTo>
                  <a:pt x="19980" y="247743"/>
                  <a:pt x="11609" y="248915"/>
                  <a:pt x="7144" y="254831"/>
                </a:cubicBezTo>
                <a:cubicBezTo>
                  <a:pt x="2679" y="260747"/>
                  <a:pt x="3907" y="269174"/>
                  <a:pt x="9823" y="273639"/>
                </a:cubicBezTo>
                <a:cubicBezTo>
                  <a:pt x="20482" y="281676"/>
                  <a:pt x="31812" y="285359"/>
                  <a:pt x="43197" y="285415"/>
                </a:cubicBezTo>
                <a:cubicBezTo>
                  <a:pt x="62117" y="285527"/>
                  <a:pt x="79084" y="275704"/>
                  <a:pt x="92366" y="265714"/>
                </a:cubicBezTo>
                <a:cubicBezTo>
                  <a:pt x="104254" y="256729"/>
                  <a:pt x="120216" y="256729"/>
                  <a:pt x="132104" y="265714"/>
                </a:cubicBezTo>
                <a:cubicBezTo>
                  <a:pt x="145610" y="275927"/>
                  <a:pt x="161292" y="285750"/>
                  <a:pt x="178650" y="285750"/>
                </a:cubicBezTo>
                <a:cubicBezTo>
                  <a:pt x="196007" y="285750"/>
                  <a:pt x="211634" y="275872"/>
                  <a:pt x="225196" y="265714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0" name="Text 7"/>
          <p:cNvSpPr/>
          <p:nvPr/>
        </p:nvSpPr>
        <p:spPr>
          <a:xfrm>
            <a:off x="8107412" y="528780"/>
            <a:ext cx="579438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Ports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7704314" y="1065489"/>
            <a:ext cx="4079875" cy="6191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Strategic Gulf Coast location with the Port of New Orleans, Port of South Louisiana, and Port of Lake Charles handling massive cargo volumes daily</a:t>
            </a:r>
            <a:r>
              <a:rPr lang="en-US" sz="10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7456185" y="2079098"/>
            <a:ext cx="4397375" cy="1408565"/>
          </a:xfrm>
          <a:custGeom>
            <a:avLst/>
            <a:gdLst/>
            <a:ahLst/>
            <a:cxnLst/>
            <a:rect l="l" t="t" r="r" b="b"/>
            <a:pathLst>
              <a:path w="4397375" h="1746250">
                <a:moveTo>
                  <a:pt x="95258" y="0"/>
                </a:moveTo>
                <a:lnTo>
                  <a:pt x="4302117" y="0"/>
                </a:lnTo>
                <a:cubicBezTo>
                  <a:pt x="4354727" y="0"/>
                  <a:pt x="4397375" y="42648"/>
                  <a:pt x="4397375" y="95258"/>
                </a:cubicBezTo>
                <a:lnTo>
                  <a:pt x="4397375" y="1650992"/>
                </a:lnTo>
                <a:cubicBezTo>
                  <a:pt x="4397375" y="1703602"/>
                  <a:pt x="4354727" y="1746250"/>
                  <a:pt x="4302117" y="1746250"/>
                </a:cubicBezTo>
                <a:lnTo>
                  <a:pt x="95258" y="1746250"/>
                </a:lnTo>
                <a:cubicBezTo>
                  <a:pt x="42648" y="1746250"/>
                  <a:pt x="0" y="1703602"/>
                  <a:pt x="0" y="1650992"/>
                </a:cubicBezTo>
                <a:lnTo>
                  <a:pt x="0" y="95258"/>
                </a:lnTo>
                <a:cubicBezTo>
                  <a:pt x="0" y="42684"/>
                  <a:pt x="42684" y="0"/>
                  <a:pt x="95258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Shape 10"/>
          <p:cNvSpPr/>
          <p:nvPr/>
        </p:nvSpPr>
        <p:spPr>
          <a:xfrm>
            <a:off x="7647010" y="2150272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7859" y="17859"/>
                </a:moveTo>
                <a:cubicBezTo>
                  <a:pt x="7981" y="17859"/>
                  <a:pt x="0" y="25840"/>
                  <a:pt x="0" y="35719"/>
                </a:cubicBezTo>
                <a:lnTo>
                  <a:pt x="0" y="241102"/>
                </a:lnTo>
                <a:cubicBezTo>
                  <a:pt x="0" y="255891"/>
                  <a:pt x="11999" y="267891"/>
                  <a:pt x="26789" y="267891"/>
                </a:cubicBezTo>
                <a:lnTo>
                  <a:pt x="258961" y="267891"/>
                </a:lnTo>
                <a:cubicBezTo>
                  <a:pt x="273751" y="267891"/>
                  <a:pt x="285750" y="255891"/>
                  <a:pt x="285750" y="241102"/>
                </a:cubicBezTo>
                <a:lnTo>
                  <a:pt x="285750" y="84944"/>
                </a:lnTo>
                <a:cubicBezTo>
                  <a:pt x="285750" y="74786"/>
                  <a:pt x="274923" y="68368"/>
                  <a:pt x="265993" y="73168"/>
                </a:cubicBezTo>
                <a:lnTo>
                  <a:pt x="178594" y="120216"/>
                </a:lnTo>
                <a:lnTo>
                  <a:pt x="178594" y="84944"/>
                </a:lnTo>
                <a:cubicBezTo>
                  <a:pt x="178594" y="74786"/>
                  <a:pt x="167767" y="68368"/>
                  <a:pt x="158837" y="73168"/>
                </a:cubicBezTo>
                <a:lnTo>
                  <a:pt x="71438" y="120216"/>
                </a:lnTo>
                <a:lnTo>
                  <a:pt x="71438" y="35719"/>
                </a:lnTo>
                <a:cubicBezTo>
                  <a:pt x="71438" y="25840"/>
                  <a:pt x="63457" y="17859"/>
                  <a:pt x="53578" y="17859"/>
                </a:cubicBezTo>
                <a:lnTo>
                  <a:pt x="17859" y="17859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11"/>
          <p:cNvSpPr/>
          <p:nvPr/>
        </p:nvSpPr>
        <p:spPr>
          <a:xfrm>
            <a:off x="8063756" y="2166147"/>
            <a:ext cx="6667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Plants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7604122" y="2688529"/>
            <a:ext cx="4079875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Petrochemical corridor along the Mississippi River creates constant demand for raw material inputs and finished product shipping.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7474767" y="3574713"/>
            <a:ext cx="4397375" cy="1363048"/>
          </a:xfrm>
          <a:custGeom>
            <a:avLst/>
            <a:gdLst/>
            <a:ahLst/>
            <a:cxnLst/>
            <a:rect l="l" t="t" r="r" b="b"/>
            <a:pathLst>
              <a:path w="4397375" h="1746250">
                <a:moveTo>
                  <a:pt x="95258" y="0"/>
                </a:moveTo>
                <a:lnTo>
                  <a:pt x="4302117" y="0"/>
                </a:lnTo>
                <a:cubicBezTo>
                  <a:pt x="4354727" y="0"/>
                  <a:pt x="4397375" y="42648"/>
                  <a:pt x="4397375" y="95258"/>
                </a:cubicBezTo>
                <a:lnTo>
                  <a:pt x="4397375" y="1650992"/>
                </a:lnTo>
                <a:cubicBezTo>
                  <a:pt x="4397375" y="1703602"/>
                  <a:pt x="4354727" y="1746250"/>
                  <a:pt x="4302117" y="1746250"/>
                </a:cubicBezTo>
                <a:lnTo>
                  <a:pt x="95258" y="1746250"/>
                </a:lnTo>
                <a:cubicBezTo>
                  <a:pt x="42648" y="1746250"/>
                  <a:pt x="0" y="1703602"/>
                  <a:pt x="0" y="1650992"/>
                </a:cubicBezTo>
                <a:lnTo>
                  <a:pt x="0" y="95258"/>
                </a:lnTo>
                <a:cubicBezTo>
                  <a:pt x="0" y="42684"/>
                  <a:pt x="42684" y="0"/>
                  <a:pt x="95258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7" name="Shape 14"/>
          <p:cNvSpPr/>
          <p:nvPr/>
        </p:nvSpPr>
        <p:spPr>
          <a:xfrm>
            <a:off x="7649113" y="3628305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24960" y="17859"/>
                </a:moveTo>
                <a:lnTo>
                  <a:pt x="82432" y="17859"/>
                </a:lnTo>
                <a:cubicBezTo>
                  <a:pt x="66024" y="17859"/>
                  <a:pt x="51681" y="29077"/>
                  <a:pt x="47774" y="44983"/>
                </a:cubicBezTo>
                <a:lnTo>
                  <a:pt x="781" y="234683"/>
                </a:lnTo>
                <a:cubicBezTo>
                  <a:pt x="-3404" y="251538"/>
                  <a:pt x="9376" y="267891"/>
                  <a:pt x="26789" y="267891"/>
                </a:cubicBezTo>
                <a:lnTo>
                  <a:pt x="124960" y="267891"/>
                </a:lnTo>
                <a:lnTo>
                  <a:pt x="124960" y="232172"/>
                </a:lnTo>
                <a:cubicBezTo>
                  <a:pt x="124960" y="222293"/>
                  <a:pt x="132941" y="214313"/>
                  <a:pt x="142819" y="214313"/>
                </a:cubicBezTo>
                <a:cubicBezTo>
                  <a:pt x="152698" y="214313"/>
                  <a:pt x="160679" y="222293"/>
                  <a:pt x="160679" y="232172"/>
                </a:cubicBezTo>
                <a:lnTo>
                  <a:pt x="160679" y="267891"/>
                </a:lnTo>
                <a:lnTo>
                  <a:pt x="258961" y="267891"/>
                </a:lnTo>
                <a:cubicBezTo>
                  <a:pt x="276374" y="267891"/>
                  <a:pt x="289154" y="251538"/>
                  <a:pt x="284969" y="234683"/>
                </a:cubicBezTo>
                <a:lnTo>
                  <a:pt x="238032" y="44983"/>
                </a:lnTo>
                <a:cubicBezTo>
                  <a:pt x="234069" y="29077"/>
                  <a:pt x="219782" y="17859"/>
                  <a:pt x="203318" y="17859"/>
                </a:cubicBezTo>
                <a:lnTo>
                  <a:pt x="160679" y="17859"/>
                </a:lnTo>
                <a:lnTo>
                  <a:pt x="160679" y="53578"/>
                </a:lnTo>
                <a:cubicBezTo>
                  <a:pt x="160679" y="63457"/>
                  <a:pt x="152698" y="71438"/>
                  <a:pt x="142819" y="71438"/>
                </a:cubicBezTo>
                <a:cubicBezTo>
                  <a:pt x="132941" y="71438"/>
                  <a:pt x="124960" y="63457"/>
                  <a:pt x="124960" y="53578"/>
                </a:cubicBezTo>
                <a:lnTo>
                  <a:pt x="124960" y="17859"/>
                </a:lnTo>
                <a:close/>
                <a:moveTo>
                  <a:pt x="160679" y="125016"/>
                </a:moveTo>
                <a:lnTo>
                  <a:pt x="160679" y="160734"/>
                </a:lnTo>
                <a:cubicBezTo>
                  <a:pt x="160679" y="170613"/>
                  <a:pt x="152698" y="178594"/>
                  <a:pt x="142819" y="178594"/>
                </a:cubicBezTo>
                <a:cubicBezTo>
                  <a:pt x="132941" y="178594"/>
                  <a:pt x="124960" y="170613"/>
                  <a:pt x="124960" y="160734"/>
                </a:cubicBezTo>
                <a:lnTo>
                  <a:pt x="124960" y="125016"/>
                </a:lnTo>
                <a:cubicBezTo>
                  <a:pt x="124960" y="115137"/>
                  <a:pt x="132941" y="107156"/>
                  <a:pt x="142819" y="107156"/>
                </a:cubicBezTo>
                <a:cubicBezTo>
                  <a:pt x="152698" y="107156"/>
                  <a:pt x="160679" y="115137"/>
                  <a:pt x="160679" y="125016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8" name="Text 15"/>
          <p:cNvSpPr/>
          <p:nvPr/>
        </p:nvSpPr>
        <p:spPr>
          <a:xfrm>
            <a:off x="8006301" y="3660055"/>
            <a:ext cx="9842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Highways</a:t>
            </a:r>
            <a:endParaRPr lang="en-US" sz="1600" dirty="0"/>
          </a:p>
        </p:txBody>
      </p:sp>
      <p:sp>
        <p:nvSpPr>
          <p:cNvPr id="19" name="Text 16"/>
          <p:cNvSpPr/>
          <p:nvPr/>
        </p:nvSpPr>
        <p:spPr>
          <a:xfrm>
            <a:off x="7649113" y="4156380"/>
            <a:ext cx="4079875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Interstates 10, 20, 49, and 55 converge in Louisiana, making it a critical trucking hub for Southeast and Southwest regions</a:t>
            </a:r>
            <a:r>
              <a:rPr lang="en-US" sz="10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sp>
        <p:nvSpPr>
          <p:cNvPr id="20" name="Shape 17"/>
          <p:cNvSpPr/>
          <p:nvPr/>
        </p:nvSpPr>
        <p:spPr>
          <a:xfrm>
            <a:off x="7474767" y="5000341"/>
            <a:ext cx="4397375" cy="1497995"/>
          </a:xfrm>
          <a:custGeom>
            <a:avLst/>
            <a:gdLst/>
            <a:ahLst/>
            <a:cxnLst/>
            <a:rect l="l" t="t" r="r" b="b"/>
            <a:pathLst>
              <a:path w="4397375" h="1746250">
                <a:moveTo>
                  <a:pt x="95258" y="0"/>
                </a:moveTo>
                <a:lnTo>
                  <a:pt x="4302117" y="0"/>
                </a:lnTo>
                <a:cubicBezTo>
                  <a:pt x="4354727" y="0"/>
                  <a:pt x="4397375" y="42648"/>
                  <a:pt x="4397375" y="95258"/>
                </a:cubicBezTo>
                <a:lnTo>
                  <a:pt x="4397375" y="1650992"/>
                </a:lnTo>
                <a:cubicBezTo>
                  <a:pt x="4397375" y="1703602"/>
                  <a:pt x="4354727" y="1746250"/>
                  <a:pt x="4302117" y="1746250"/>
                </a:cubicBezTo>
                <a:lnTo>
                  <a:pt x="95258" y="1746250"/>
                </a:lnTo>
                <a:cubicBezTo>
                  <a:pt x="42648" y="1746250"/>
                  <a:pt x="0" y="1703602"/>
                  <a:pt x="0" y="1650992"/>
                </a:cubicBezTo>
                <a:lnTo>
                  <a:pt x="0" y="95258"/>
                </a:lnTo>
                <a:cubicBezTo>
                  <a:pt x="0" y="42684"/>
                  <a:pt x="42684" y="0"/>
                  <a:pt x="95258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1" name="Shape 18"/>
          <p:cNvSpPr/>
          <p:nvPr/>
        </p:nvSpPr>
        <p:spPr>
          <a:xfrm>
            <a:off x="7697917" y="5078972"/>
            <a:ext cx="214313" cy="285750"/>
          </a:xfrm>
          <a:custGeom>
            <a:avLst/>
            <a:gdLst/>
            <a:ahLst/>
            <a:cxnLst/>
            <a:rect l="l" t="t" r="r" b="b"/>
            <a:pathLst>
              <a:path w="214313" h="285750">
                <a:moveTo>
                  <a:pt x="0" y="116086"/>
                </a:moveTo>
                <a:cubicBezTo>
                  <a:pt x="0" y="58266"/>
                  <a:pt x="42249" y="10325"/>
                  <a:pt x="97613" y="1451"/>
                </a:cubicBezTo>
                <a:cubicBezTo>
                  <a:pt x="102691" y="670"/>
                  <a:pt x="107156" y="4800"/>
                  <a:pt x="107156" y="9990"/>
                </a:cubicBezTo>
                <a:lnTo>
                  <a:pt x="107156" y="45318"/>
                </a:lnTo>
                <a:cubicBezTo>
                  <a:pt x="107156" y="50006"/>
                  <a:pt x="110784" y="53857"/>
                  <a:pt x="115360" y="54527"/>
                </a:cubicBezTo>
                <a:cubicBezTo>
                  <a:pt x="171338" y="62843"/>
                  <a:pt x="214313" y="111063"/>
                  <a:pt x="214313" y="169329"/>
                </a:cubicBezTo>
                <a:cubicBezTo>
                  <a:pt x="214313" y="227149"/>
                  <a:pt x="172064" y="275090"/>
                  <a:pt x="116700" y="283964"/>
                </a:cubicBezTo>
                <a:cubicBezTo>
                  <a:pt x="111565" y="284801"/>
                  <a:pt x="107156" y="280671"/>
                  <a:pt x="107156" y="275481"/>
                </a:cubicBezTo>
                <a:lnTo>
                  <a:pt x="107156" y="240153"/>
                </a:lnTo>
                <a:cubicBezTo>
                  <a:pt x="107156" y="235465"/>
                  <a:pt x="103529" y="231614"/>
                  <a:pt x="98952" y="230888"/>
                </a:cubicBezTo>
                <a:cubicBezTo>
                  <a:pt x="42974" y="222628"/>
                  <a:pt x="0" y="174352"/>
                  <a:pt x="0" y="116086"/>
                </a:cubicBezTo>
                <a:close/>
                <a:moveTo>
                  <a:pt x="160734" y="142875"/>
                </a:moveTo>
                <a:cubicBezTo>
                  <a:pt x="160734" y="113304"/>
                  <a:pt x="136727" y="89297"/>
                  <a:pt x="107156" y="89297"/>
                </a:cubicBezTo>
                <a:cubicBezTo>
                  <a:pt x="77586" y="89297"/>
                  <a:pt x="53578" y="113304"/>
                  <a:pt x="53578" y="142875"/>
                </a:cubicBezTo>
                <a:cubicBezTo>
                  <a:pt x="53578" y="172446"/>
                  <a:pt x="77586" y="196453"/>
                  <a:pt x="107156" y="196453"/>
                </a:cubicBezTo>
                <a:cubicBezTo>
                  <a:pt x="136727" y="196453"/>
                  <a:pt x="160734" y="172446"/>
                  <a:pt x="160734" y="142875"/>
                </a:cubicBezTo>
                <a:close/>
                <a:moveTo>
                  <a:pt x="107156" y="125016"/>
                </a:moveTo>
                <a:cubicBezTo>
                  <a:pt x="117013" y="125016"/>
                  <a:pt x="125016" y="133018"/>
                  <a:pt x="125016" y="142875"/>
                </a:cubicBezTo>
                <a:cubicBezTo>
                  <a:pt x="125016" y="152732"/>
                  <a:pt x="117013" y="160734"/>
                  <a:pt x="107156" y="160734"/>
                </a:cubicBezTo>
                <a:cubicBezTo>
                  <a:pt x="97299" y="160734"/>
                  <a:pt x="89297" y="152732"/>
                  <a:pt x="89297" y="142875"/>
                </a:cubicBezTo>
                <a:cubicBezTo>
                  <a:pt x="89297" y="133018"/>
                  <a:pt x="97299" y="125016"/>
                  <a:pt x="107156" y="125016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2" name="Text 19"/>
          <p:cNvSpPr/>
          <p:nvPr/>
        </p:nvSpPr>
        <p:spPr>
          <a:xfrm>
            <a:off x="8006301" y="5093338"/>
            <a:ext cx="18097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Disaster Response</a:t>
            </a:r>
            <a:endParaRPr lang="en-US" sz="1600" dirty="0"/>
          </a:p>
        </p:txBody>
      </p:sp>
      <p:sp>
        <p:nvSpPr>
          <p:cNvPr id="23" name="Text 20"/>
          <p:cNvSpPr/>
          <p:nvPr/>
        </p:nvSpPr>
        <p:spPr>
          <a:xfrm>
            <a:off x="7633516" y="5642906"/>
            <a:ext cx="4079875" cy="412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FEMA and emergency management contracts require immediate freight capacity during hurricane season and natural disasters.</a:t>
            </a:r>
            <a:endParaRPr 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17500" y="317500"/>
            <a:ext cx="11620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5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BUILDING BLOCKS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317500" y="571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Capacity = Stronger Business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17500" y="1016000"/>
            <a:ext cx="116284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Six essential layers to build government-ready operations</a:t>
            </a:r>
            <a:endParaRPr lang="en-US" dirty="0"/>
          </a:p>
        </p:txBody>
      </p:sp>
      <p:pic>
        <p:nvPicPr>
          <p:cNvPr id="5" name="Image 0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" y="1656663"/>
            <a:ext cx="5474208" cy="427039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Shape 3"/>
          <p:cNvSpPr/>
          <p:nvPr/>
        </p:nvSpPr>
        <p:spPr>
          <a:xfrm>
            <a:off x="6751587" y="317275"/>
            <a:ext cx="5095875" cy="1087663"/>
          </a:xfrm>
          <a:custGeom>
            <a:avLst/>
            <a:gdLst/>
            <a:ahLst/>
            <a:cxnLst/>
            <a:rect l="l" t="t" r="r" b="b"/>
            <a:pathLst>
              <a:path w="5095875" h="984250">
                <a:moveTo>
                  <a:pt x="31750" y="0"/>
                </a:moveTo>
                <a:lnTo>
                  <a:pt x="5032371" y="0"/>
                </a:lnTo>
                <a:cubicBezTo>
                  <a:pt x="5067443" y="0"/>
                  <a:pt x="5095875" y="28432"/>
                  <a:pt x="5095875" y="63504"/>
                </a:cubicBezTo>
                <a:lnTo>
                  <a:pt x="5095875" y="920746"/>
                </a:lnTo>
                <a:cubicBezTo>
                  <a:pt x="5095875" y="955818"/>
                  <a:pt x="5067443" y="984250"/>
                  <a:pt x="5032371" y="984250"/>
                </a:cubicBezTo>
                <a:lnTo>
                  <a:pt x="31750" y="984250"/>
                </a:lnTo>
                <a:cubicBezTo>
                  <a:pt x="14215" y="984250"/>
                  <a:pt x="0" y="970035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7" name="Shape 4"/>
          <p:cNvSpPr/>
          <p:nvPr/>
        </p:nvSpPr>
        <p:spPr>
          <a:xfrm>
            <a:off x="6735712" y="428048"/>
            <a:ext cx="31750" cy="984250"/>
          </a:xfrm>
          <a:custGeom>
            <a:avLst/>
            <a:gdLst/>
            <a:ahLst/>
            <a:cxnLst/>
            <a:rect l="l" t="t" r="r" b="b"/>
            <a:pathLst>
              <a:path w="31750" h="984250">
                <a:moveTo>
                  <a:pt x="31750" y="0"/>
                </a:moveTo>
                <a:lnTo>
                  <a:pt x="31750" y="0"/>
                </a:lnTo>
                <a:lnTo>
                  <a:pt x="31750" y="984250"/>
                </a:lnTo>
                <a:lnTo>
                  <a:pt x="31750" y="984250"/>
                </a:lnTo>
                <a:cubicBezTo>
                  <a:pt x="14227" y="984250"/>
                  <a:pt x="0" y="970023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8" name="Text 5"/>
          <p:cNvSpPr/>
          <p:nvPr/>
        </p:nvSpPr>
        <p:spPr>
          <a:xfrm>
            <a:off x="6807150" y="356155"/>
            <a:ext cx="4841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Past Performance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6823025" y="784780"/>
            <a:ext cx="4945062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Your track record of successful deliveries and satisfied customers. This is the foundation that all other capacity is built upon.</a:t>
            </a:r>
            <a:endParaRPr lang="en-US" sz="1400" dirty="0"/>
          </a:p>
        </p:txBody>
      </p:sp>
      <p:sp>
        <p:nvSpPr>
          <p:cNvPr id="10" name="Shape 7"/>
          <p:cNvSpPr/>
          <p:nvPr/>
        </p:nvSpPr>
        <p:spPr>
          <a:xfrm>
            <a:off x="6751587" y="1486378"/>
            <a:ext cx="5127625" cy="984250"/>
          </a:xfrm>
          <a:custGeom>
            <a:avLst/>
            <a:gdLst/>
            <a:ahLst/>
            <a:cxnLst/>
            <a:rect l="l" t="t" r="r" b="b"/>
            <a:pathLst>
              <a:path w="5095875" h="984250">
                <a:moveTo>
                  <a:pt x="31750" y="0"/>
                </a:moveTo>
                <a:lnTo>
                  <a:pt x="5032371" y="0"/>
                </a:lnTo>
                <a:cubicBezTo>
                  <a:pt x="5067443" y="0"/>
                  <a:pt x="5095875" y="28432"/>
                  <a:pt x="5095875" y="63504"/>
                </a:cubicBezTo>
                <a:lnTo>
                  <a:pt x="5095875" y="920746"/>
                </a:lnTo>
                <a:cubicBezTo>
                  <a:pt x="5095875" y="955818"/>
                  <a:pt x="5067443" y="984250"/>
                  <a:pt x="5032371" y="984250"/>
                </a:cubicBezTo>
                <a:lnTo>
                  <a:pt x="31750" y="984250"/>
                </a:lnTo>
                <a:cubicBezTo>
                  <a:pt x="14215" y="984250"/>
                  <a:pt x="0" y="970035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6743648" y="1486161"/>
            <a:ext cx="31750" cy="984250"/>
          </a:xfrm>
          <a:custGeom>
            <a:avLst/>
            <a:gdLst/>
            <a:ahLst/>
            <a:cxnLst/>
            <a:rect l="l" t="t" r="r" b="b"/>
            <a:pathLst>
              <a:path w="31750" h="984250">
                <a:moveTo>
                  <a:pt x="31750" y="0"/>
                </a:moveTo>
                <a:lnTo>
                  <a:pt x="31750" y="0"/>
                </a:lnTo>
                <a:lnTo>
                  <a:pt x="31750" y="984250"/>
                </a:lnTo>
                <a:lnTo>
                  <a:pt x="31750" y="984250"/>
                </a:lnTo>
                <a:cubicBezTo>
                  <a:pt x="14227" y="984250"/>
                  <a:pt x="0" y="970023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2" name="Text 9"/>
          <p:cNvSpPr/>
          <p:nvPr/>
        </p:nvSpPr>
        <p:spPr>
          <a:xfrm>
            <a:off x="6823025" y="1460499"/>
            <a:ext cx="4841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Administrative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6823025" y="1740377"/>
            <a:ext cx="48260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Documentation, compliance records, safety protocols, and organizational structure required for government oversight.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6759522" y="2551634"/>
            <a:ext cx="5095875" cy="984250"/>
          </a:xfrm>
          <a:custGeom>
            <a:avLst/>
            <a:gdLst/>
            <a:ahLst/>
            <a:cxnLst/>
            <a:rect l="l" t="t" r="r" b="b"/>
            <a:pathLst>
              <a:path w="5095875" h="984250">
                <a:moveTo>
                  <a:pt x="31750" y="0"/>
                </a:moveTo>
                <a:lnTo>
                  <a:pt x="5032371" y="0"/>
                </a:lnTo>
                <a:cubicBezTo>
                  <a:pt x="5067443" y="0"/>
                  <a:pt x="5095875" y="28432"/>
                  <a:pt x="5095875" y="63504"/>
                </a:cubicBezTo>
                <a:lnTo>
                  <a:pt x="5095875" y="920746"/>
                </a:lnTo>
                <a:cubicBezTo>
                  <a:pt x="5095875" y="955818"/>
                  <a:pt x="5067443" y="984250"/>
                  <a:pt x="5032371" y="984250"/>
                </a:cubicBezTo>
                <a:lnTo>
                  <a:pt x="31750" y="984250"/>
                </a:lnTo>
                <a:cubicBezTo>
                  <a:pt x="14215" y="984250"/>
                  <a:pt x="0" y="970035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5" name="Shape 12"/>
          <p:cNvSpPr/>
          <p:nvPr/>
        </p:nvSpPr>
        <p:spPr>
          <a:xfrm>
            <a:off x="6767461" y="2551859"/>
            <a:ext cx="31750" cy="984250"/>
          </a:xfrm>
          <a:custGeom>
            <a:avLst/>
            <a:gdLst/>
            <a:ahLst/>
            <a:cxnLst/>
            <a:rect l="l" t="t" r="r" b="b"/>
            <a:pathLst>
              <a:path w="31750" h="984250">
                <a:moveTo>
                  <a:pt x="31750" y="0"/>
                </a:moveTo>
                <a:lnTo>
                  <a:pt x="31750" y="0"/>
                </a:lnTo>
                <a:lnTo>
                  <a:pt x="31750" y="984250"/>
                </a:lnTo>
                <a:lnTo>
                  <a:pt x="31750" y="984250"/>
                </a:lnTo>
                <a:cubicBezTo>
                  <a:pt x="14227" y="984250"/>
                  <a:pt x="0" y="970023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6" name="Text 13"/>
          <p:cNvSpPr/>
          <p:nvPr/>
        </p:nvSpPr>
        <p:spPr>
          <a:xfrm>
            <a:off x="6816140" y="2557221"/>
            <a:ext cx="4841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Systems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6832015" y="2842173"/>
            <a:ext cx="48260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Technology infrastructure for tracking, communication, reporting, and operational management.</a:t>
            </a:r>
            <a:endParaRPr lang="en-US" sz="1400" dirty="0"/>
          </a:p>
        </p:txBody>
      </p:sp>
      <p:sp>
        <p:nvSpPr>
          <p:cNvPr id="18" name="Shape 15"/>
          <p:cNvSpPr/>
          <p:nvPr/>
        </p:nvSpPr>
        <p:spPr>
          <a:xfrm>
            <a:off x="6783337" y="3612450"/>
            <a:ext cx="5095875" cy="984250"/>
          </a:xfrm>
          <a:custGeom>
            <a:avLst/>
            <a:gdLst/>
            <a:ahLst/>
            <a:cxnLst/>
            <a:rect l="l" t="t" r="r" b="b"/>
            <a:pathLst>
              <a:path w="5095875" h="984250">
                <a:moveTo>
                  <a:pt x="31750" y="0"/>
                </a:moveTo>
                <a:lnTo>
                  <a:pt x="5032371" y="0"/>
                </a:lnTo>
                <a:cubicBezTo>
                  <a:pt x="5067443" y="0"/>
                  <a:pt x="5095875" y="28432"/>
                  <a:pt x="5095875" y="63504"/>
                </a:cubicBezTo>
                <a:lnTo>
                  <a:pt x="5095875" y="920746"/>
                </a:lnTo>
                <a:cubicBezTo>
                  <a:pt x="5095875" y="955818"/>
                  <a:pt x="5067443" y="984250"/>
                  <a:pt x="5032371" y="984250"/>
                </a:cubicBezTo>
                <a:lnTo>
                  <a:pt x="31750" y="984250"/>
                </a:lnTo>
                <a:cubicBezTo>
                  <a:pt x="14215" y="984250"/>
                  <a:pt x="0" y="970035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9" name="Shape 16"/>
          <p:cNvSpPr/>
          <p:nvPr/>
        </p:nvSpPr>
        <p:spPr>
          <a:xfrm>
            <a:off x="6767461" y="3583490"/>
            <a:ext cx="31750" cy="984250"/>
          </a:xfrm>
          <a:custGeom>
            <a:avLst/>
            <a:gdLst/>
            <a:ahLst/>
            <a:cxnLst/>
            <a:rect l="l" t="t" r="r" b="b"/>
            <a:pathLst>
              <a:path w="31750" h="984250">
                <a:moveTo>
                  <a:pt x="31750" y="0"/>
                </a:moveTo>
                <a:lnTo>
                  <a:pt x="31750" y="0"/>
                </a:lnTo>
                <a:lnTo>
                  <a:pt x="31750" y="984250"/>
                </a:lnTo>
                <a:lnTo>
                  <a:pt x="31750" y="984250"/>
                </a:lnTo>
                <a:cubicBezTo>
                  <a:pt x="14227" y="984250"/>
                  <a:pt x="0" y="970023"/>
                  <a:pt x="0" y="9525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0" name="Text 17"/>
          <p:cNvSpPr/>
          <p:nvPr/>
        </p:nvSpPr>
        <p:spPr>
          <a:xfrm>
            <a:off x="6838900" y="3594113"/>
            <a:ext cx="4841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Financial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6846837" y="3871179"/>
            <a:ext cx="48260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Cash reserves, credit access, bonding capacity, and financial stability to handle government payment cycles.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6791275" y="4652076"/>
            <a:ext cx="5095875" cy="793750"/>
          </a:xfrm>
          <a:custGeom>
            <a:avLst/>
            <a:gdLst/>
            <a:ahLst/>
            <a:cxnLst/>
            <a:rect l="l" t="t" r="r" b="b"/>
            <a:pathLst>
              <a:path w="5095875" h="793750">
                <a:moveTo>
                  <a:pt x="31750" y="0"/>
                </a:moveTo>
                <a:lnTo>
                  <a:pt x="5032375" y="0"/>
                </a:lnTo>
                <a:cubicBezTo>
                  <a:pt x="5067422" y="0"/>
                  <a:pt x="5095875" y="28453"/>
                  <a:pt x="5095875" y="63500"/>
                </a:cubicBezTo>
                <a:lnTo>
                  <a:pt x="5095875" y="730250"/>
                </a:lnTo>
                <a:cubicBezTo>
                  <a:pt x="5095875" y="765297"/>
                  <a:pt x="5067422" y="793750"/>
                  <a:pt x="5032375" y="793750"/>
                </a:cubicBezTo>
                <a:lnTo>
                  <a:pt x="31750" y="793750"/>
                </a:lnTo>
                <a:cubicBezTo>
                  <a:pt x="14227" y="793750"/>
                  <a:pt x="0" y="779523"/>
                  <a:pt x="0" y="762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3" name="Shape 20"/>
          <p:cNvSpPr/>
          <p:nvPr/>
        </p:nvSpPr>
        <p:spPr>
          <a:xfrm>
            <a:off x="6775400" y="4671324"/>
            <a:ext cx="31750" cy="793750"/>
          </a:xfrm>
          <a:custGeom>
            <a:avLst/>
            <a:gdLst/>
            <a:ahLst/>
            <a:cxnLst/>
            <a:rect l="l" t="t" r="r" b="b"/>
            <a:pathLst>
              <a:path w="31750" h="793750">
                <a:moveTo>
                  <a:pt x="31750" y="0"/>
                </a:moveTo>
                <a:lnTo>
                  <a:pt x="31750" y="0"/>
                </a:lnTo>
                <a:lnTo>
                  <a:pt x="31750" y="793750"/>
                </a:lnTo>
                <a:lnTo>
                  <a:pt x="31750" y="793750"/>
                </a:lnTo>
                <a:cubicBezTo>
                  <a:pt x="14227" y="793750"/>
                  <a:pt x="0" y="779523"/>
                  <a:pt x="0" y="76200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24" name="Text 21"/>
          <p:cNvSpPr/>
          <p:nvPr/>
        </p:nvSpPr>
        <p:spPr>
          <a:xfrm>
            <a:off x="6854774" y="4671324"/>
            <a:ext cx="4841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Workforce</a:t>
            </a:r>
            <a:endParaRPr lang="en-US" sz="1400" dirty="0"/>
          </a:p>
        </p:txBody>
      </p:sp>
      <p:sp>
        <p:nvSpPr>
          <p:cNvPr id="25" name="Text 22"/>
          <p:cNvSpPr/>
          <p:nvPr/>
        </p:nvSpPr>
        <p:spPr>
          <a:xfrm>
            <a:off x="6870649" y="5048951"/>
            <a:ext cx="48260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Qualified drivers, mechanics, and support staff with proper licensing and training.</a:t>
            </a:r>
            <a:endParaRPr lang="en-US" sz="1400" dirty="0"/>
          </a:p>
        </p:txBody>
      </p:sp>
      <p:sp>
        <p:nvSpPr>
          <p:cNvPr id="26" name="Shape 23"/>
          <p:cNvSpPr/>
          <p:nvPr/>
        </p:nvSpPr>
        <p:spPr>
          <a:xfrm>
            <a:off x="6791275" y="5540548"/>
            <a:ext cx="5111750" cy="984250"/>
          </a:xfrm>
          <a:custGeom>
            <a:avLst/>
            <a:gdLst/>
            <a:ahLst/>
            <a:cxnLst/>
            <a:rect l="l" t="t" r="r" b="b"/>
            <a:pathLst>
              <a:path w="5111750" h="984250">
                <a:moveTo>
                  <a:pt x="63504" y="0"/>
                </a:moveTo>
                <a:lnTo>
                  <a:pt x="5048246" y="0"/>
                </a:lnTo>
                <a:cubicBezTo>
                  <a:pt x="5083318" y="0"/>
                  <a:pt x="5111750" y="28432"/>
                  <a:pt x="5111750" y="63504"/>
                </a:cubicBezTo>
                <a:lnTo>
                  <a:pt x="5111750" y="920746"/>
                </a:lnTo>
                <a:cubicBezTo>
                  <a:pt x="5111750" y="955818"/>
                  <a:pt x="5083318" y="984250"/>
                  <a:pt x="5048246" y="984250"/>
                </a:cubicBezTo>
                <a:lnTo>
                  <a:pt x="63504" y="984250"/>
                </a:lnTo>
                <a:cubicBezTo>
                  <a:pt x="28432" y="984250"/>
                  <a:pt x="0" y="955818"/>
                  <a:pt x="0" y="920746"/>
                </a:cubicBezTo>
                <a:lnTo>
                  <a:pt x="0" y="63504"/>
                </a:lnTo>
                <a:cubicBezTo>
                  <a:pt x="0" y="28455"/>
                  <a:pt x="28455" y="0"/>
                  <a:pt x="63504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7" name="Text 24"/>
          <p:cNvSpPr/>
          <p:nvPr/>
        </p:nvSpPr>
        <p:spPr>
          <a:xfrm>
            <a:off x="6878586" y="5594932"/>
            <a:ext cx="48736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Fleet</a:t>
            </a:r>
            <a:endParaRPr lang="en-US" sz="1400" dirty="0"/>
          </a:p>
        </p:txBody>
      </p:sp>
      <p:sp>
        <p:nvSpPr>
          <p:cNvPr id="28" name="Text 25"/>
          <p:cNvSpPr/>
          <p:nvPr/>
        </p:nvSpPr>
        <p:spPr>
          <a:xfrm>
            <a:off x="6910337" y="5884454"/>
            <a:ext cx="485775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Well-maintained tractors, trailers, and equipment meeting all safety and regulatory standards.</a:t>
            </a:r>
            <a:endParaRPr 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44164" y="344164"/>
            <a:ext cx="11572505" cy="20649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54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STRATEGIC FRAMEWORK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344164" y="619495"/>
            <a:ext cx="11710171" cy="4129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252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Three Pillars to Win Contracts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44164" y="1101324"/>
            <a:ext cx="11581109" cy="2409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Master these three areas to build sustainable government contracting success</a:t>
            </a:r>
            <a:endParaRPr lang="en-US" dirty="0"/>
          </a:p>
        </p:txBody>
      </p:sp>
      <p:pic>
        <p:nvPicPr>
          <p:cNvPr id="5" name="Image 0" descr="https://kimi-img.moonshot.cn/pub/slides/okc/ceqjdd3dd5skw/mechanic_workshop.jpg"/>
          <p:cNvPicPr>
            <a:picLocks noChangeAspect="1"/>
          </p:cNvPicPr>
          <p:nvPr/>
        </p:nvPicPr>
        <p:blipFill>
          <a:blip r:embed="rId3"/>
          <a:srcRect t="18131" b="18131"/>
          <a:stretch/>
        </p:blipFill>
        <p:spPr>
          <a:xfrm>
            <a:off x="344164" y="1479905"/>
            <a:ext cx="3699760" cy="1545518"/>
          </a:xfrm>
          <a:prstGeom prst="roundRect">
            <a:avLst>
              <a:gd name="adj" fmla="val 4000"/>
            </a:avLst>
          </a:prstGeom>
        </p:spPr>
      </p:pic>
      <p:sp>
        <p:nvSpPr>
          <p:cNvPr id="6" name="Shape 3"/>
          <p:cNvSpPr/>
          <p:nvPr/>
        </p:nvSpPr>
        <p:spPr>
          <a:xfrm>
            <a:off x="3352370" y="1617570"/>
            <a:ext cx="550662" cy="550662"/>
          </a:xfrm>
          <a:custGeom>
            <a:avLst/>
            <a:gdLst/>
            <a:ahLst/>
            <a:cxnLst/>
            <a:rect l="l" t="t" r="r" b="b"/>
            <a:pathLst>
              <a:path w="550662" h="550662">
                <a:moveTo>
                  <a:pt x="275331" y="0"/>
                </a:moveTo>
                <a:lnTo>
                  <a:pt x="275331" y="0"/>
                </a:lnTo>
                <a:cubicBezTo>
                  <a:pt x="427392" y="0"/>
                  <a:pt x="550662" y="123270"/>
                  <a:pt x="550662" y="275331"/>
                </a:cubicBezTo>
                <a:lnTo>
                  <a:pt x="550662" y="275331"/>
                </a:lnTo>
                <a:cubicBezTo>
                  <a:pt x="550662" y="427392"/>
                  <a:pt x="427392" y="550662"/>
                  <a:pt x="275331" y="550662"/>
                </a:cubicBezTo>
                <a:lnTo>
                  <a:pt x="275331" y="550662"/>
                </a:lnTo>
                <a:cubicBezTo>
                  <a:pt x="123270" y="550662"/>
                  <a:pt x="0" y="427392"/>
                  <a:pt x="0" y="275331"/>
                </a:cubicBezTo>
                <a:lnTo>
                  <a:pt x="0" y="275331"/>
                </a:lnTo>
                <a:cubicBezTo>
                  <a:pt x="0" y="123270"/>
                  <a:pt x="123270" y="0"/>
                  <a:pt x="275331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7" name="Text 4"/>
          <p:cNvSpPr/>
          <p:nvPr/>
        </p:nvSpPr>
        <p:spPr>
          <a:xfrm>
            <a:off x="3287839" y="1617570"/>
            <a:ext cx="679723" cy="5506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0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340937" y="3093894"/>
            <a:ext cx="3699760" cy="3759989"/>
          </a:xfrm>
          <a:custGeom>
            <a:avLst/>
            <a:gdLst/>
            <a:ahLst/>
            <a:cxnLst/>
            <a:rect l="l" t="t" r="r" b="b"/>
            <a:pathLst>
              <a:path w="3699760" h="3759989">
                <a:moveTo>
                  <a:pt x="68816" y="0"/>
                </a:moveTo>
                <a:lnTo>
                  <a:pt x="3630945" y="0"/>
                </a:lnTo>
                <a:cubicBezTo>
                  <a:pt x="3668950" y="0"/>
                  <a:pt x="3699760" y="30810"/>
                  <a:pt x="3699760" y="68816"/>
                </a:cubicBezTo>
                <a:lnTo>
                  <a:pt x="3699760" y="3691173"/>
                </a:lnTo>
                <a:cubicBezTo>
                  <a:pt x="3699760" y="3729179"/>
                  <a:pt x="3668950" y="3759989"/>
                  <a:pt x="3630945" y="3759989"/>
                </a:cubicBezTo>
                <a:lnTo>
                  <a:pt x="68816" y="3759989"/>
                </a:lnTo>
                <a:cubicBezTo>
                  <a:pt x="30810" y="3759989"/>
                  <a:pt x="0" y="3729179"/>
                  <a:pt x="0" y="3691173"/>
                </a:cubicBezTo>
                <a:lnTo>
                  <a:pt x="0" y="68816"/>
                </a:lnTo>
                <a:cubicBezTo>
                  <a:pt x="0" y="30835"/>
                  <a:pt x="30835" y="0"/>
                  <a:pt x="68816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9" name="Text 6"/>
          <p:cNvSpPr/>
          <p:nvPr/>
        </p:nvSpPr>
        <p:spPr>
          <a:xfrm>
            <a:off x="516245" y="3155563"/>
            <a:ext cx="3415825" cy="3097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Operational Capacity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509254" y="3660511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1" name="Text 8"/>
          <p:cNvSpPr/>
          <p:nvPr/>
        </p:nvSpPr>
        <p:spPr>
          <a:xfrm>
            <a:off x="800181" y="3626625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Maintain satisfactory FMCSA safety rating and compliance record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516245" y="4437931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Text 10"/>
          <p:cNvSpPr/>
          <p:nvPr/>
        </p:nvSpPr>
        <p:spPr>
          <a:xfrm>
            <a:off x="800181" y="4406514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Secure $1M+ liability insurance and required surety bonding</a:t>
            </a:r>
            <a:endParaRPr lang="en-US" sz="1400" dirty="0"/>
          </a:p>
        </p:txBody>
      </p:sp>
      <p:sp>
        <p:nvSpPr>
          <p:cNvPr id="14" name="Shape 11"/>
          <p:cNvSpPr/>
          <p:nvPr/>
        </p:nvSpPr>
        <p:spPr>
          <a:xfrm>
            <a:off x="552834" y="5129310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5" name="Text 12"/>
          <p:cNvSpPr/>
          <p:nvPr/>
        </p:nvSpPr>
        <p:spPr>
          <a:xfrm>
            <a:off x="860409" y="5124102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Achieve &gt;95% on-time delivery performance consistently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547435" y="5983260"/>
            <a:ext cx="3286764" cy="8604"/>
          </a:xfrm>
          <a:custGeom>
            <a:avLst/>
            <a:gdLst/>
            <a:ahLst/>
            <a:cxnLst/>
            <a:rect l="l" t="t" r="r" b="b"/>
            <a:pathLst>
              <a:path w="3286764" h="8604">
                <a:moveTo>
                  <a:pt x="0" y="0"/>
                </a:moveTo>
                <a:lnTo>
                  <a:pt x="3286764" y="0"/>
                </a:lnTo>
                <a:lnTo>
                  <a:pt x="3286764" y="8604"/>
                </a:lnTo>
                <a:lnTo>
                  <a:pt x="0" y="860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/>
        </p:spPr>
      </p:sp>
      <p:sp>
        <p:nvSpPr>
          <p:cNvPr id="17" name="Text 14"/>
          <p:cNvSpPr/>
          <p:nvPr/>
        </p:nvSpPr>
        <p:spPr>
          <a:xfrm>
            <a:off x="547435" y="6193734"/>
            <a:ext cx="3346992" cy="3441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Pro Tip: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Keep a digital Contract Binder—saves 2 hours per bid</a:t>
            </a:r>
            <a:r>
              <a:rPr lang="en-US" sz="948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pic>
        <p:nvPicPr>
          <p:cNvPr id="18" name="Image 1" descr="https://kimi-img.moonshot.cn/pub/slides/okc/ceqjdd3dd5skw/financial_calculator.jpg"/>
          <p:cNvPicPr>
            <a:picLocks noChangeAspect="1"/>
          </p:cNvPicPr>
          <p:nvPr/>
        </p:nvPicPr>
        <p:blipFill>
          <a:blip r:embed="rId4"/>
          <a:srcRect t="18131" b="18131"/>
          <a:stretch/>
        </p:blipFill>
        <p:spPr>
          <a:xfrm>
            <a:off x="4247195" y="1479904"/>
            <a:ext cx="3699760" cy="1545519"/>
          </a:xfrm>
          <a:prstGeom prst="roundRect">
            <a:avLst>
              <a:gd name="adj" fmla="val 4000"/>
            </a:avLst>
          </a:prstGeom>
        </p:spPr>
      </p:pic>
      <p:sp>
        <p:nvSpPr>
          <p:cNvPr id="19" name="Shape 15"/>
          <p:cNvSpPr/>
          <p:nvPr/>
        </p:nvSpPr>
        <p:spPr>
          <a:xfrm>
            <a:off x="7255402" y="1617570"/>
            <a:ext cx="550662" cy="550662"/>
          </a:xfrm>
          <a:custGeom>
            <a:avLst/>
            <a:gdLst/>
            <a:ahLst/>
            <a:cxnLst/>
            <a:rect l="l" t="t" r="r" b="b"/>
            <a:pathLst>
              <a:path w="550662" h="550662">
                <a:moveTo>
                  <a:pt x="275331" y="0"/>
                </a:moveTo>
                <a:lnTo>
                  <a:pt x="275331" y="0"/>
                </a:lnTo>
                <a:cubicBezTo>
                  <a:pt x="427392" y="0"/>
                  <a:pt x="550662" y="123270"/>
                  <a:pt x="550662" y="275331"/>
                </a:cubicBezTo>
                <a:lnTo>
                  <a:pt x="550662" y="275331"/>
                </a:lnTo>
                <a:cubicBezTo>
                  <a:pt x="550662" y="427392"/>
                  <a:pt x="427392" y="550662"/>
                  <a:pt x="275331" y="550662"/>
                </a:cubicBezTo>
                <a:lnTo>
                  <a:pt x="275331" y="550662"/>
                </a:lnTo>
                <a:cubicBezTo>
                  <a:pt x="123270" y="550662"/>
                  <a:pt x="0" y="427392"/>
                  <a:pt x="0" y="275331"/>
                </a:cubicBezTo>
                <a:lnTo>
                  <a:pt x="0" y="275331"/>
                </a:lnTo>
                <a:cubicBezTo>
                  <a:pt x="0" y="123270"/>
                  <a:pt x="123270" y="0"/>
                  <a:pt x="275331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0" name="Text 16"/>
          <p:cNvSpPr/>
          <p:nvPr/>
        </p:nvSpPr>
        <p:spPr>
          <a:xfrm>
            <a:off x="7190871" y="1617570"/>
            <a:ext cx="679723" cy="5506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0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2</a:t>
            </a:r>
            <a:endParaRPr lang="en-US" sz="1600" dirty="0"/>
          </a:p>
        </p:txBody>
      </p:sp>
      <p:sp>
        <p:nvSpPr>
          <p:cNvPr id="21" name="Shape 17"/>
          <p:cNvSpPr/>
          <p:nvPr/>
        </p:nvSpPr>
        <p:spPr>
          <a:xfrm>
            <a:off x="4247195" y="3093893"/>
            <a:ext cx="3699760" cy="3759989"/>
          </a:xfrm>
          <a:custGeom>
            <a:avLst/>
            <a:gdLst/>
            <a:ahLst/>
            <a:cxnLst/>
            <a:rect l="l" t="t" r="r" b="b"/>
            <a:pathLst>
              <a:path w="3699760" h="3759989">
                <a:moveTo>
                  <a:pt x="68816" y="0"/>
                </a:moveTo>
                <a:lnTo>
                  <a:pt x="3630945" y="0"/>
                </a:lnTo>
                <a:cubicBezTo>
                  <a:pt x="3668950" y="0"/>
                  <a:pt x="3699760" y="30810"/>
                  <a:pt x="3699760" y="68816"/>
                </a:cubicBezTo>
                <a:lnTo>
                  <a:pt x="3699760" y="3691173"/>
                </a:lnTo>
                <a:cubicBezTo>
                  <a:pt x="3699760" y="3729179"/>
                  <a:pt x="3668950" y="3759989"/>
                  <a:pt x="3630945" y="3759989"/>
                </a:cubicBezTo>
                <a:lnTo>
                  <a:pt x="68816" y="3759989"/>
                </a:lnTo>
                <a:cubicBezTo>
                  <a:pt x="30810" y="3759989"/>
                  <a:pt x="0" y="3729179"/>
                  <a:pt x="0" y="3691173"/>
                </a:cubicBezTo>
                <a:lnTo>
                  <a:pt x="0" y="68816"/>
                </a:lnTo>
                <a:cubicBezTo>
                  <a:pt x="0" y="30835"/>
                  <a:pt x="30835" y="0"/>
                  <a:pt x="68816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2" name="Text 18"/>
          <p:cNvSpPr/>
          <p:nvPr/>
        </p:nvSpPr>
        <p:spPr>
          <a:xfrm>
            <a:off x="4453694" y="3166375"/>
            <a:ext cx="3415825" cy="3097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Financial Capacity</a:t>
            </a:r>
            <a:endParaRPr lang="en-US" sz="1600" dirty="0"/>
          </a:p>
        </p:txBody>
      </p:sp>
      <p:sp>
        <p:nvSpPr>
          <p:cNvPr id="23" name="Shape 19"/>
          <p:cNvSpPr/>
          <p:nvPr/>
        </p:nvSpPr>
        <p:spPr>
          <a:xfrm>
            <a:off x="4433195" y="3648202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4" name="Text 20"/>
          <p:cNvSpPr/>
          <p:nvPr/>
        </p:nvSpPr>
        <p:spPr>
          <a:xfrm>
            <a:off x="4772045" y="3612396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Build 90-day cash reserves to bridge government payment cycles</a:t>
            </a:r>
            <a:endParaRPr lang="en-US" sz="1400" dirty="0"/>
          </a:p>
        </p:txBody>
      </p:sp>
      <p:sp>
        <p:nvSpPr>
          <p:cNvPr id="25" name="Shape 21"/>
          <p:cNvSpPr/>
          <p:nvPr/>
        </p:nvSpPr>
        <p:spPr>
          <a:xfrm>
            <a:off x="4440530" y="4444723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6" name="Text 22"/>
          <p:cNvSpPr/>
          <p:nvPr/>
        </p:nvSpPr>
        <p:spPr>
          <a:xfrm>
            <a:off x="4787382" y="4401606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Establish line of credit BEFORE bidding on large contracts</a:t>
            </a:r>
            <a:endParaRPr lang="en-US" sz="1400" dirty="0"/>
          </a:p>
        </p:txBody>
      </p:sp>
      <p:sp>
        <p:nvSpPr>
          <p:cNvPr id="27" name="Shape 23"/>
          <p:cNvSpPr/>
          <p:nvPr/>
        </p:nvSpPr>
        <p:spPr>
          <a:xfrm>
            <a:off x="4453694" y="5165001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8" name="Text 24"/>
          <p:cNvSpPr/>
          <p:nvPr/>
        </p:nvSpPr>
        <p:spPr>
          <a:xfrm>
            <a:off x="4772045" y="5119025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Maintain clean financial statements and audit-ready books</a:t>
            </a:r>
            <a:endParaRPr lang="en-US" sz="1400" dirty="0"/>
          </a:p>
        </p:txBody>
      </p:sp>
      <p:sp>
        <p:nvSpPr>
          <p:cNvPr id="29" name="Shape 25"/>
          <p:cNvSpPr/>
          <p:nvPr/>
        </p:nvSpPr>
        <p:spPr>
          <a:xfrm>
            <a:off x="4433195" y="5903932"/>
            <a:ext cx="3286764" cy="45719"/>
          </a:xfrm>
          <a:custGeom>
            <a:avLst/>
            <a:gdLst/>
            <a:ahLst/>
            <a:cxnLst/>
            <a:rect l="l" t="t" r="r" b="b"/>
            <a:pathLst>
              <a:path w="3286764" h="8604">
                <a:moveTo>
                  <a:pt x="0" y="0"/>
                </a:moveTo>
                <a:lnTo>
                  <a:pt x="3286764" y="0"/>
                </a:lnTo>
                <a:lnTo>
                  <a:pt x="3286764" y="8604"/>
                </a:lnTo>
                <a:lnTo>
                  <a:pt x="0" y="860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/>
        </p:spPr>
      </p:sp>
      <p:sp>
        <p:nvSpPr>
          <p:cNvPr id="30" name="Text 26"/>
          <p:cNvSpPr/>
          <p:nvPr/>
        </p:nvSpPr>
        <p:spPr>
          <a:xfrm>
            <a:off x="4421966" y="6254191"/>
            <a:ext cx="3346992" cy="1720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Remember: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Open line of credit BEFORE </a:t>
            </a:r>
            <a:r>
              <a:rPr lang="en-US" sz="1400" dirty="0" smtClean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/>
            </a:r>
            <a:br>
              <a:rPr lang="en-US" sz="1400" dirty="0" smtClean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</a:br>
            <a:r>
              <a:rPr lang="en-US" sz="1400" dirty="0" smtClean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you 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bid</a:t>
            </a:r>
            <a:r>
              <a:rPr lang="en-US" sz="948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pic>
        <p:nvPicPr>
          <p:cNvPr id="31" name="Imag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227" y="1479904"/>
            <a:ext cx="3699759" cy="1567285"/>
          </a:xfrm>
          <a:prstGeom prst="roundRect">
            <a:avLst>
              <a:gd name="adj" fmla="val 4000"/>
            </a:avLst>
          </a:prstGeom>
        </p:spPr>
      </p:pic>
      <p:sp>
        <p:nvSpPr>
          <p:cNvPr id="32" name="Shape 27"/>
          <p:cNvSpPr/>
          <p:nvPr/>
        </p:nvSpPr>
        <p:spPr>
          <a:xfrm>
            <a:off x="11158433" y="1617570"/>
            <a:ext cx="550662" cy="550662"/>
          </a:xfrm>
          <a:custGeom>
            <a:avLst/>
            <a:gdLst/>
            <a:ahLst/>
            <a:cxnLst/>
            <a:rect l="l" t="t" r="r" b="b"/>
            <a:pathLst>
              <a:path w="550662" h="550662">
                <a:moveTo>
                  <a:pt x="275331" y="0"/>
                </a:moveTo>
                <a:lnTo>
                  <a:pt x="275331" y="0"/>
                </a:lnTo>
                <a:cubicBezTo>
                  <a:pt x="427392" y="0"/>
                  <a:pt x="550662" y="123270"/>
                  <a:pt x="550662" y="275331"/>
                </a:cubicBezTo>
                <a:lnTo>
                  <a:pt x="550662" y="275331"/>
                </a:lnTo>
                <a:cubicBezTo>
                  <a:pt x="550662" y="427392"/>
                  <a:pt x="427392" y="550662"/>
                  <a:pt x="275331" y="550662"/>
                </a:cubicBezTo>
                <a:lnTo>
                  <a:pt x="275331" y="550662"/>
                </a:lnTo>
                <a:cubicBezTo>
                  <a:pt x="123270" y="550662"/>
                  <a:pt x="0" y="427392"/>
                  <a:pt x="0" y="275331"/>
                </a:cubicBezTo>
                <a:lnTo>
                  <a:pt x="0" y="275331"/>
                </a:lnTo>
                <a:cubicBezTo>
                  <a:pt x="0" y="123270"/>
                  <a:pt x="123270" y="0"/>
                  <a:pt x="275331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3" name="Text 28"/>
          <p:cNvSpPr/>
          <p:nvPr/>
        </p:nvSpPr>
        <p:spPr>
          <a:xfrm>
            <a:off x="11093903" y="1617570"/>
            <a:ext cx="679723" cy="5506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0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</a:t>
            </a:r>
            <a:endParaRPr lang="en-US" sz="1600" dirty="0"/>
          </a:p>
        </p:txBody>
      </p:sp>
      <p:sp>
        <p:nvSpPr>
          <p:cNvPr id="34" name="Shape 29"/>
          <p:cNvSpPr/>
          <p:nvPr/>
        </p:nvSpPr>
        <p:spPr>
          <a:xfrm>
            <a:off x="8150227" y="3098011"/>
            <a:ext cx="3699760" cy="3759989"/>
          </a:xfrm>
          <a:custGeom>
            <a:avLst/>
            <a:gdLst/>
            <a:ahLst/>
            <a:cxnLst/>
            <a:rect l="l" t="t" r="r" b="b"/>
            <a:pathLst>
              <a:path w="3699760" h="3759989">
                <a:moveTo>
                  <a:pt x="68816" y="0"/>
                </a:moveTo>
                <a:lnTo>
                  <a:pt x="3630945" y="0"/>
                </a:lnTo>
                <a:cubicBezTo>
                  <a:pt x="3668950" y="0"/>
                  <a:pt x="3699760" y="30810"/>
                  <a:pt x="3699760" y="68816"/>
                </a:cubicBezTo>
                <a:lnTo>
                  <a:pt x="3699760" y="3691173"/>
                </a:lnTo>
                <a:cubicBezTo>
                  <a:pt x="3699760" y="3729179"/>
                  <a:pt x="3668950" y="3759989"/>
                  <a:pt x="3630945" y="3759989"/>
                </a:cubicBezTo>
                <a:lnTo>
                  <a:pt x="68816" y="3759989"/>
                </a:lnTo>
                <a:cubicBezTo>
                  <a:pt x="30810" y="3759989"/>
                  <a:pt x="0" y="3729179"/>
                  <a:pt x="0" y="3691173"/>
                </a:cubicBezTo>
                <a:lnTo>
                  <a:pt x="0" y="68816"/>
                </a:lnTo>
                <a:cubicBezTo>
                  <a:pt x="0" y="30835"/>
                  <a:pt x="30835" y="0"/>
                  <a:pt x="68816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35" name="Text 30"/>
          <p:cNvSpPr/>
          <p:nvPr/>
        </p:nvSpPr>
        <p:spPr>
          <a:xfrm>
            <a:off x="8356725" y="3190764"/>
            <a:ext cx="3415825" cy="3097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Contracting &amp; Compliance</a:t>
            </a:r>
            <a:endParaRPr lang="en-US" sz="1600" dirty="0"/>
          </a:p>
        </p:txBody>
      </p:sp>
      <p:sp>
        <p:nvSpPr>
          <p:cNvPr id="36" name="Shape 31"/>
          <p:cNvSpPr/>
          <p:nvPr/>
        </p:nvSpPr>
        <p:spPr>
          <a:xfrm>
            <a:off x="8333750" y="3660511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7" name="Text 32"/>
          <p:cNvSpPr/>
          <p:nvPr/>
        </p:nvSpPr>
        <p:spPr>
          <a:xfrm>
            <a:off x="8666471" y="3626624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Complete SAM.gov registration and maintain active profile</a:t>
            </a:r>
            <a:endParaRPr lang="en-US" sz="1400" dirty="0"/>
          </a:p>
        </p:txBody>
      </p:sp>
      <p:sp>
        <p:nvSpPr>
          <p:cNvPr id="38" name="Shape 33"/>
          <p:cNvSpPr/>
          <p:nvPr/>
        </p:nvSpPr>
        <p:spPr>
          <a:xfrm>
            <a:off x="8340870" y="4439442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9" name="Text 34"/>
          <p:cNvSpPr/>
          <p:nvPr/>
        </p:nvSpPr>
        <p:spPr>
          <a:xfrm>
            <a:off x="8666470" y="4373871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Match NAICS codes to your service capabilities exactly</a:t>
            </a:r>
            <a:endParaRPr lang="en-US" sz="1400" dirty="0"/>
          </a:p>
        </p:txBody>
      </p:sp>
      <p:sp>
        <p:nvSpPr>
          <p:cNvPr id="40" name="Shape 35"/>
          <p:cNvSpPr/>
          <p:nvPr/>
        </p:nvSpPr>
        <p:spPr>
          <a:xfrm>
            <a:off x="8362265" y="5151768"/>
            <a:ext cx="172082" cy="172082"/>
          </a:xfrm>
          <a:custGeom>
            <a:avLst/>
            <a:gdLst/>
            <a:ahLst/>
            <a:cxnLst/>
            <a:rect l="l" t="t" r="r" b="b"/>
            <a:pathLst>
              <a:path w="172082" h="172082">
                <a:moveTo>
                  <a:pt x="86041" y="172082"/>
                </a:moveTo>
                <a:cubicBezTo>
                  <a:pt x="133528" y="172082"/>
                  <a:pt x="172082" y="133528"/>
                  <a:pt x="172082" y="86041"/>
                </a:cubicBezTo>
                <a:cubicBezTo>
                  <a:pt x="172082" y="38554"/>
                  <a:pt x="133528" y="0"/>
                  <a:pt x="86041" y="0"/>
                </a:cubicBezTo>
                <a:cubicBezTo>
                  <a:pt x="38554" y="0"/>
                  <a:pt x="0" y="38554"/>
                  <a:pt x="0" y="86041"/>
                </a:cubicBezTo>
                <a:cubicBezTo>
                  <a:pt x="0" y="133528"/>
                  <a:pt x="38554" y="172082"/>
                  <a:pt x="86041" y="172082"/>
                </a:cubicBezTo>
                <a:close/>
                <a:moveTo>
                  <a:pt x="114408" y="71488"/>
                </a:moveTo>
                <a:lnTo>
                  <a:pt x="87520" y="114508"/>
                </a:lnTo>
                <a:cubicBezTo>
                  <a:pt x="86108" y="116760"/>
                  <a:pt x="83688" y="118172"/>
                  <a:pt x="81033" y="118306"/>
                </a:cubicBezTo>
                <a:cubicBezTo>
                  <a:pt x="78378" y="118441"/>
                  <a:pt x="75824" y="117231"/>
                  <a:pt x="74244" y="115080"/>
                </a:cubicBezTo>
                <a:lnTo>
                  <a:pt x="58111" y="93570"/>
                </a:lnTo>
                <a:cubicBezTo>
                  <a:pt x="55422" y="90007"/>
                  <a:pt x="56162" y="84965"/>
                  <a:pt x="59725" y="82277"/>
                </a:cubicBezTo>
                <a:cubicBezTo>
                  <a:pt x="63287" y="79588"/>
                  <a:pt x="68329" y="80327"/>
                  <a:pt x="71017" y="83890"/>
                </a:cubicBezTo>
                <a:lnTo>
                  <a:pt x="80092" y="95989"/>
                </a:lnTo>
                <a:lnTo>
                  <a:pt x="100728" y="62951"/>
                </a:lnTo>
                <a:cubicBezTo>
                  <a:pt x="103081" y="59187"/>
                  <a:pt x="108055" y="58010"/>
                  <a:pt x="111853" y="60397"/>
                </a:cubicBezTo>
                <a:cubicBezTo>
                  <a:pt x="115651" y="62783"/>
                  <a:pt x="116794" y="67724"/>
                  <a:pt x="114408" y="7152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41" name="Text 36"/>
          <p:cNvSpPr/>
          <p:nvPr/>
        </p:nvSpPr>
        <p:spPr>
          <a:xfrm>
            <a:off x="8673544" y="5132907"/>
            <a:ext cx="3037245" cy="4474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Read bid requirements carefully—delivery windows, page limits</a:t>
            </a:r>
            <a:endParaRPr lang="en-US" sz="1400" dirty="0"/>
          </a:p>
        </p:txBody>
      </p:sp>
      <p:sp>
        <p:nvSpPr>
          <p:cNvPr id="42" name="Shape 37"/>
          <p:cNvSpPr/>
          <p:nvPr/>
        </p:nvSpPr>
        <p:spPr>
          <a:xfrm flipV="1">
            <a:off x="8356725" y="5903932"/>
            <a:ext cx="3286764" cy="45719"/>
          </a:xfrm>
          <a:custGeom>
            <a:avLst/>
            <a:gdLst/>
            <a:ahLst/>
            <a:cxnLst/>
            <a:rect l="l" t="t" r="r" b="b"/>
            <a:pathLst>
              <a:path w="3286764" h="8604">
                <a:moveTo>
                  <a:pt x="0" y="0"/>
                </a:moveTo>
                <a:lnTo>
                  <a:pt x="3286764" y="0"/>
                </a:lnTo>
                <a:lnTo>
                  <a:pt x="3286764" y="8604"/>
                </a:lnTo>
                <a:lnTo>
                  <a:pt x="0" y="8604"/>
                </a:lnTo>
                <a:lnTo>
                  <a:pt x="0" y="0"/>
                </a:lnTo>
                <a:close/>
              </a:path>
            </a:pathLst>
          </a:custGeom>
          <a:solidFill>
            <a:srgbClr val="FFFFFF">
              <a:alpha val="30196"/>
            </a:srgbClr>
          </a:solidFill>
          <a:ln/>
        </p:spPr>
      </p:sp>
      <p:sp>
        <p:nvSpPr>
          <p:cNvPr id="43" name="Text 38"/>
          <p:cNvSpPr/>
          <p:nvPr/>
        </p:nvSpPr>
        <p:spPr>
          <a:xfrm>
            <a:off x="8391141" y="6167923"/>
            <a:ext cx="3346992" cy="1720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Golden Rule: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Read twice, bid once.</a:t>
            </a:r>
            <a:endParaRPr lang="en-US" sz="1400" dirty="0"/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V="1">
            <a:off x="484882" y="5868854"/>
            <a:ext cx="3286029" cy="45719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317500"/>
            <a:ext cx="987044" cy="341086"/>
          </a:xfrm>
          <a:custGeom>
            <a:avLst/>
            <a:gdLst/>
            <a:ahLst/>
            <a:cxnLst/>
            <a:rect l="l" t="t" r="r" b="b"/>
            <a:pathLst>
              <a:path w="793750" h="285750">
                <a:moveTo>
                  <a:pt x="0" y="0"/>
                </a:moveTo>
                <a:lnTo>
                  <a:pt x="793750" y="0"/>
                </a:lnTo>
                <a:lnTo>
                  <a:pt x="793750" y="285750"/>
                </a:lnTo>
                <a:lnTo>
                  <a:pt x="0" y="285750"/>
                </a:lnTo>
                <a:lnTo>
                  <a:pt x="0" y="0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" name="Text 1"/>
          <p:cNvSpPr/>
          <p:nvPr/>
        </p:nvSpPr>
        <p:spPr>
          <a:xfrm>
            <a:off x="317500" y="317499"/>
            <a:ext cx="1108964" cy="341087"/>
          </a:xfrm>
          <a:prstGeom prst="rect">
            <a:avLst/>
          </a:prstGeom>
          <a:noFill/>
          <a:ln/>
        </p:spPr>
        <p:txBody>
          <a:bodyPr wrap="square" lIns="127000" tIns="63500" rIns="127000" bIns="63500" rtlCol="0" anchor="ctr"/>
          <a:lstStyle/>
          <a:p>
            <a:pPr>
              <a:lnSpc>
                <a:spcPct val="120000"/>
              </a:lnSpc>
            </a:pPr>
            <a:r>
              <a:rPr lang="en-US" sz="1400" b="1" kern="0" spc="44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PILLAR 1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317500" y="698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Operational Capacity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349250" y="1119413"/>
            <a:ext cx="116284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foundation of your government contracting readiness</a:t>
            </a:r>
            <a:endParaRPr lang="en-US" dirty="0"/>
          </a:p>
        </p:txBody>
      </p:sp>
      <p:pic>
        <p:nvPicPr>
          <p:cNvPr id="6" name="Image 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93" y="1877568"/>
            <a:ext cx="5202288" cy="4088146"/>
          </a:xfrm>
          <a:prstGeom prst="roundRect">
            <a:avLst>
              <a:gd name="adj" fmla="val 1863"/>
            </a:avLst>
          </a:prstGeom>
        </p:spPr>
      </p:pic>
      <p:sp>
        <p:nvSpPr>
          <p:cNvPr id="7" name="Shape 4"/>
          <p:cNvSpPr/>
          <p:nvPr/>
        </p:nvSpPr>
        <p:spPr>
          <a:xfrm>
            <a:off x="5682506" y="1362238"/>
            <a:ext cx="6238875" cy="1722830"/>
          </a:xfrm>
          <a:custGeom>
            <a:avLst/>
            <a:gdLst/>
            <a:ahLst/>
            <a:cxnLst/>
            <a:rect l="l" t="t" r="r" b="b"/>
            <a:pathLst>
              <a:path w="6238875" h="1801813">
                <a:moveTo>
                  <a:pt x="31750" y="0"/>
                </a:moveTo>
                <a:lnTo>
                  <a:pt x="6143631" y="0"/>
                </a:lnTo>
                <a:cubicBezTo>
                  <a:pt x="6196233" y="0"/>
                  <a:pt x="6238875" y="42642"/>
                  <a:pt x="6238875" y="95244"/>
                </a:cubicBezTo>
                <a:lnTo>
                  <a:pt x="6238875" y="1706569"/>
                </a:lnTo>
                <a:cubicBezTo>
                  <a:pt x="6238875" y="1759170"/>
                  <a:pt x="6196233" y="1801812"/>
                  <a:pt x="6143631" y="1801813"/>
                </a:cubicBezTo>
                <a:lnTo>
                  <a:pt x="31750" y="1801813"/>
                </a:lnTo>
                <a:cubicBezTo>
                  <a:pt x="14215" y="1801813"/>
                  <a:pt x="0" y="1787598"/>
                  <a:pt x="0" y="1770063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8" name="Shape 5"/>
          <p:cNvSpPr/>
          <p:nvPr/>
        </p:nvSpPr>
        <p:spPr>
          <a:xfrm>
            <a:off x="5638850" y="1492250"/>
            <a:ext cx="31750" cy="1801813"/>
          </a:xfrm>
          <a:custGeom>
            <a:avLst/>
            <a:gdLst/>
            <a:ahLst/>
            <a:cxnLst/>
            <a:rect l="l" t="t" r="r" b="b"/>
            <a:pathLst>
              <a:path w="31750" h="1801813">
                <a:moveTo>
                  <a:pt x="31750" y="0"/>
                </a:moveTo>
                <a:lnTo>
                  <a:pt x="31750" y="0"/>
                </a:lnTo>
                <a:lnTo>
                  <a:pt x="31750" y="1801813"/>
                </a:lnTo>
                <a:lnTo>
                  <a:pt x="31750" y="1801813"/>
                </a:lnTo>
                <a:cubicBezTo>
                  <a:pt x="14227" y="1801813"/>
                  <a:pt x="0" y="1787586"/>
                  <a:pt x="0" y="1770063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9" name="Shape 6"/>
          <p:cNvSpPr/>
          <p:nvPr/>
        </p:nvSpPr>
        <p:spPr>
          <a:xfrm>
            <a:off x="5838061" y="1570740"/>
            <a:ext cx="214313" cy="285750"/>
          </a:xfrm>
          <a:custGeom>
            <a:avLst/>
            <a:gdLst/>
            <a:ahLst/>
            <a:cxnLst/>
            <a:rect l="l" t="t" r="r" b="b"/>
            <a:pathLst>
              <a:path w="214313" h="285750">
                <a:moveTo>
                  <a:pt x="173794" y="17859"/>
                </a:moveTo>
                <a:lnTo>
                  <a:pt x="178594" y="17859"/>
                </a:lnTo>
                <a:cubicBezTo>
                  <a:pt x="198295" y="17859"/>
                  <a:pt x="214313" y="33877"/>
                  <a:pt x="214313" y="53578"/>
                </a:cubicBezTo>
                <a:lnTo>
                  <a:pt x="214313" y="250031"/>
                </a:lnTo>
                <a:cubicBezTo>
                  <a:pt x="214313" y="269732"/>
                  <a:pt x="198295" y="285750"/>
                  <a:pt x="178594" y="285750"/>
                </a:cubicBezTo>
                <a:lnTo>
                  <a:pt x="35719" y="285750"/>
                </a:lnTo>
                <a:cubicBezTo>
                  <a:pt x="16018" y="285750"/>
                  <a:pt x="0" y="269732"/>
                  <a:pt x="0" y="250031"/>
                </a:cubicBezTo>
                <a:lnTo>
                  <a:pt x="0" y="53578"/>
                </a:lnTo>
                <a:cubicBezTo>
                  <a:pt x="0" y="33877"/>
                  <a:pt x="16018" y="17859"/>
                  <a:pt x="35719" y="17859"/>
                </a:cubicBezTo>
                <a:lnTo>
                  <a:pt x="40518" y="17859"/>
                </a:lnTo>
                <a:cubicBezTo>
                  <a:pt x="46658" y="7200"/>
                  <a:pt x="58210" y="0"/>
                  <a:pt x="71438" y="0"/>
                </a:cubicBezTo>
                <a:lnTo>
                  <a:pt x="142875" y="0"/>
                </a:lnTo>
                <a:cubicBezTo>
                  <a:pt x="156102" y="0"/>
                  <a:pt x="167655" y="7200"/>
                  <a:pt x="173794" y="17859"/>
                </a:cubicBezTo>
                <a:close/>
                <a:moveTo>
                  <a:pt x="138410" y="62508"/>
                </a:moveTo>
                <a:cubicBezTo>
                  <a:pt x="145833" y="62508"/>
                  <a:pt x="151805" y="56536"/>
                  <a:pt x="151805" y="49113"/>
                </a:cubicBezTo>
                <a:cubicBezTo>
                  <a:pt x="151805" y="41690"/>
                  <a:pt x="145833" y="35719"/>
                  <a:pt x="138410" y="35719"/>
                </a:cubicBezTo>
                <a:lnTo>
                  <a:pt x="75902" y="35719"/>
                </a:lnTo>
                <a:cubicBezTo>
                  <a:pt x="68480" y="35719"/>
                  <a:pt x="62508" y="41690"/>
                  <a:pt x="62508" y="49113"/>
                </a:cubicBezTo>
                <a:cubicBezTo>
                  <a:pt x="62508" y="56536"/>
                  <a:pt x="68480" y="62508"/>
                  <a:pt x="75902" y="62508"/>
                </a:cubicBezTo>
                <a:lnTo>
                  <a:pt x="138410" y="62508"/>
                </a:lnTo>
                <a:close/>
                <a:moveTo>
                  <a:pt x="154260" y="145498"/>
                </a:moveTo>
                <a:cubicBezTo>
                  <a:pt x="158167" y="139247"/>
                  <a:pt x="156270" y="130987"/>
                  <a:pt x="150019" y="127025"/>
                </a:cubicBezTo>
                <a:cubicBezTo>
                  <a:pt x="143768" y="123062"/>
                  <a:pt x="135508" y="125016"/>
                  <a:pt x="131545" y="131266"/>
                </a:cubicBezTo>
                <a:lnTo>
                  <a:pt x="97278" y="186128"/>
                </a:lnTo>
                <a:lnTo>
                  <a:pt x="82209" y="166036"/>
                </a:lnTo>
                <a:cubicBezTo>
                  <a:pt x="77744" y="160120"/>
                  <a:pt x="69373" y="158893"/>
                  <a:pt x="63457" y="163357"/>
                </a:cubicBezTo>
                <a:cubicBezTo>
                  <a:pt x="57541" y="167822"/>
                  <a:pt x="56313" y="176194"/>
                  <a:pt x="60778" y="182110"/>
                </a:cubicBezTo>
                <a:lnTo>
                  <a:pt x="87567" y="217829"/>
                </a:lnTo>
                <a:cubicBezTo>
                  <a:pt x="90190" y="221345"/>
                  <a:pt x="94431" y="223354"/>
                  <a:pt x="98840" y="223186"/>
                </a:cubicBezTo>
                <a:cubicBezTo>
                  <a:pt x="103250" y="223019"/>
                  <a:pt x="107268" y="220675"/>
                  <a:pt x="109612" y="216880"/>
                </a:cubicBezTo>
                <a:lnTo>
                  <a:pt x="154260" y="145442"/>
                </a:ln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0" name="Text 7"/>
          <p:cNvSpPr/>
          <p:nvPr/>
        </p:nvSpPr>
        <p:spPr>
          <a:xfrm>
            <a:off x="6210014" y="1584064"/>
            <a:ext cx="256381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Satisfactory FMCSA Rating</a:t>
            </a: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5882311" y="2055957"/>
            <a:ext cx="5913438" cy="698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Your FMCSA safety rating is your license to operate in government contracting. </a:t>
            </a: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Maintain a "Satisfactory" rating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by staying current on inspections, driver qualifications, and hours-of-service compliance. A conditional rating can disqualify you immediately.</a:t>
            </a:r>
            <a:endParaRPr lang="en-US" sz="1400" dirty="0"/>
          </a:p>
        </p:txBody>
      </p:sp>
      <p:sp>
        <p:nvSpPr>
          <p:cNvPr id="12" name="Shape 9"/>
          <p:cNvSpPr/>
          <p:nvPr/>
        </p:nvSpPr>
        <p:spPr>
          <a:xfrm>
            <a:off x="5722396" y="3254870"/>
            <a:ext cx="6238875" cy="1522652"/>
          </a:xfrm>
          <a:custGeom>
            <a:avLst/>
            <a:gdLst/>
            <a:ahLst/>
            <a:cxnLst/>
            <a:rect l="l" t="t" r="r" b="b"/>
            <a:pathLst>
              <a:path w="6238875" h="1801813">
                <a:moveTo>
                  <a:pt x="31750" y="0"/>
                </a:moveTo>
                <a:lnTo>
                  <a:pt x="6143631" y="0"/>
                </a:lnTo>
                <a:cubicBezTo>
                  <a:pt x="6196233" y="0"/>
                  <a:pt x="6238875" y="42642"/>
                  <a:pt x="6238875" y="95244"/>
                </a:cubicBezTo>
                <a:lnTo>
                  <a:pt x="6238875" y="1706569"/>
                </a:lnTo>
                <a:cubicBezTo>
                  <a:pt x="6238875" y="1759170"/>
                  <a:pt x="6196233" y="1801812"/>
                  <a:pt x="6143631" y="1801813"/>
                </a:cubicBezTo>
                <a:lnTo>
                  <a:pt x="31750" y="1801813"/>
                </a:lnTo>
                <a:cubicBezTo>
                  <a:pt x="14215" y="1801813"/>
                  <a:pt x="0" y="1787598"/>
                  <a:pt x="0" y="1770063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3" name="Shape 10"/>
          <p:cNvSpPr/>
          <p:nvPr/>
        </p:nvSpPr>
        <p:spPr>
          <a:xfrm>
            <a:off x="5638850" y="3417342"/>
            <a:ext cx="31750" cy="1801813"/>
          </a:xfrm>
          <a:custGeom>
            <a:avLst/>
            <a:gdLst/>
            <a:ahLst/>
            <a:cxnLst/>
            <a:rect l="l" t="t" r="r" b="b"/>
            <a:pathLst>
              <a:path w="31750" h="1801813">
                <a:moveTo>
                  <a:pt x="31750" y="0"/>
                </a:moveTo>
                <a:lnTo>
                  <a:pt x="31750" y="0"/>
                </a:lnTo>
                <a:lnTo>
                  <a:pt x="31750" y="1801813"/>
                </a:lnTo>
                <a:lnTo>
                  <a:pt x="31750" y="1801813"/>
                </a:lnTo>
                <a:cubicBezTo>
                  <a:pt x="14227" y="1801813"/>
                  <a:pt x="0" y="1787586"/>
                  <a:pt x="0" y="1770063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4" name="Shape 11"/>
          <p:cNvSpPr/>
          <p:nvPr/>
        </p:nvSpPr>
        <p:spPr>
          <a:xfrm>
            <a:off x="5796019" y="3206129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42875" y="0"/>
                </a:moveTo>
                <a:cubicBezTo>
                  <a:pt x="145442" y="0"/>
                  <a:pt x="148010" y="558"/>
                  <a:pt x="150354" y="1619"/>
                </a:cubicBezTo>
                <a:lnTo>
                  <a:pt x="255501" y="46211"/>
                </a:lnTo>
                <a:cubicBezTo>
                  <a:pt x="267779" y="51402"/>
                  <a:pt x="276932" y="63512"/>
                  <a:pt x="276876" y="78135"/>
                </a:cubicBezTo>
                <a:cubicBezTo>
                  <a:pt x="276597" y="133499"/>
                  <a:pt x="253826" y="234795"/>
                  <a:pt x="157665" y="280839"/>
                </a:cubicBezTo>
                <a:cubicBezTo>
                  <a:pt x="148344" y="285304"/>
                  <a:pt x="137517" y="285304"/>
                  <a:pt x="128197" y="280839"/>
                </a:cubicBezTo>
                <a:cubicBezTo>
                  <a:pt x="31979" y="234795"/>
                  <a:pt x="9265" y="133499"/>
                  <a:pt x="8985" y="78135"/>
                </a:cubicBezTo>
                <a:cubicBezTo>
                  <a:pt x="8930" y="63512"/>
                  <a:pt x="18083" y="51402"/>
                  <a:pt x="30361" y="46211"/>
                </a:cubicBezTo>
                <a:lnTo>
                  <a:pt x="135452" y="1619"/>
                </a:lnTo>
                <a:cubicBezTo>
                  <a:pt x="137796" y="558"/>
                  <a:pt x="140308" y="0"/>
                  <a:pt x="142875" y="0"/>
                </a:cubicBezTo>
                <a:close/>
                <a:moveTo>
                  <a:pt x="142875" y="37281"/>
                </a:moveTo>
                <a:lnTo>
                  <a:pt x="142875" y="248301"/>
                </a:lnTo>
                <a:cubicBezTo>
                  <a:pt x="219894" y="211020"/>
                  <a:pt x="240599" y="128420"/>
                  <a:pt x="241102" y="78972"/>
                </a:cubicBezTo>
                <a:lnTo>
                  <a:pt x="142875" y="37337"/>
                </a:lnTo>
                <a:lnTo>
                  <a:pt x="142875" y="37337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5" name="Text 12"/>
          <p:cNvSpPr/>
          <p:nvPr/>
        </p:nvSpPr>
        <p:spPr>
          <a:xfrm>
            <a:off x="6191250" y="3237879"/>
            <a:ext cx="219075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$1M Liability Insurance</a:t>
            </a:r>
            <a:endParaRPr lang="en-US" sz="1600" dirty="0"/>
          </a:p>
        </p:txBody>
      </p:sp>
      <p:sp>
        <p:nvSpPr>
          <p:cNvPr id="16" name="Text 13"/>
          <p:cNvSpPr/>
          <p:nvPr/>
        </p:nvSpPr>
        <p:spPr>
          <a:xfrm>
            <a:off x="5836671" y="3700982"/>
            <a:ext cx="6004719" cy="7404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5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Government contracts require </a:t>
            </a: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minimum $1M commercial liability coverage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and often additional surety bonding. Work with an insurance broker experienced in government work to ensure your policy meets federal requirements and includes appropriate endorsements.</a:t>
            </a:r>
            <a:endParaRPr lang="en-US" sz="1400" dirty="0"/>
          </a:p>
        </p:txBody>
      </p:sp>
      <p:sp>
        <p:nvSpPr>
          <p:cNvPr id="17" name="Shape 14"/>
          <p:cNvSpPr/>
          <p:nvPr/>
        </p:nvSpPr>
        <p:spPr>
          <a:xfrm>
            <a:off x="5682506" y="4929474"/>
            <a:ext cx="6382494" cy="1604086"/>
          </a:xfrm>
          <a:custGeom>
            <a:avLst/>
            <a:gdLst/>
            <a:ahLst/>
            <a:cxnLst/>
            <a:rect l="l" t="t" r="r" b="b"/>
            <a:pathLst>
              <a:path w="6238875" h="1801813">
                <a:moveTo>
                  <a:pt x="31750" y="0"/>
                </a:moveTo>
                <a:lnTo>
                  <a:pt x="6143631" y="0"/>
                </a:lnTo>
                <a:cubicBezTo>
                  <a:pt x="6196233" y="0"/>
                  <a:pt x="6238875" y="42642"/>
                  <a:pt x="6238875" y="95244"/>
                </a:cubicBezTo>
                <a:lnTo>
                  <a:pt x="6238875" y="1706569"/>
                </a:lnTo>
                <a:cubicBezTo>
                  <a:pt x="6238875" y="1759170"/>
                  <a:pt x="6196233" y="1801812"/>
                  <a:pt x="6143631" y="1801813"/>
                </a:cubicBezTo>
                <a:lnTo>
                  <a:pt x="31750" y="1801813"/>
                </a:lnTo>
                <a:cubicBezTo>
                  <a:pt x="14215" y="1801813"/>
                  <a:pt x="0" y="1787598"/>
                  <a:pt x="0" y="1770063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8" name="Shape 15"/>
          <p:cNvSpPr/>
          <p:nvPr/>
        </p:nvSpPr>
        <p:spPr>
          <a:xfrm>
            <a:off x="5638850" y="5342434"/>
            <a:ext cx="31750" cy="1801813"/>
          </a:xfrm>
          <a:custGeom>
            <a:avLst/>
            <a:gdLst/>
            <a:ahLst/>
            <a:cxnLst/>
            <a:rect l="l" t="t" r="r" b="b"/>
            <a:pathLst>
              <a:path w="31750" h="1801813">
                <a:moveTo>
                  <a:pt x="31750" y="0"/>
                </a:moveTo>
                <a:lnTo>
                  <a:pt x="31750" y="0"/>
                </a:lnTo>
                <a:lnTo>
                  <a:pt x="31750" y="1801813"/>
                </a:lnTo>
                <a:lnTo>
                  <a:pt x="31750" y="1801813"/>
                </a:lnTo>
                <a:cubicBezTo>
                  <a:pt x="14227" y="1801813"/>
                  <a:pt x="0" y="1787586"/>
                  <a:pt x="0" y="1770063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9" name="Shape 16"/>
          <p:cNvSpPr/>
          <p:nvPr/>
        </p:nvSpPr>
        <p:spPr>
          <a:xfrm>
            <a:off x="5746749" y="4893415"/>
            <a:ext cx="357188" cy="285750"/>
          </a:xfrm>
          <a:custGeom>
            <a:avLst/>
            <a:gdLst/>
            <a:ahLst/>
            <a:cxnLst/>
            <a:rect l="l" t="t" r="r" b="b"/>
            <a:pathLst>
              <a:path w="357188" h="285750">
                <a:moveTo>
                  <a:pt x="35719" y="53578"/>
                </a:moveTo>
                <a:cubicBezTo>
                  <a:pt x="35719" y="33877"/>
                  <a:pt x="51736" y="17859"/>
                  <a:pt x="71438" y="17859"/>
                </a:cubicBezTo>
                <a:lnTo>
                  <a:pt x="232172" y="17859"/>
                </a:lnTo>
                <a:cubicBezTo>
                  <a:pt x="251873" y="17859"/>
                  <a:pt x="267891" y="33877"/>
                  <a:pt x="267891" y="53578"/>
                </a:cubicBezTo>
                <a:lnTo>
                  <a:pt x="267891" y="71438"/>
                </a:lnTo>
                <a:lnTo>
                  <a:pt x="296187" y="71438"/>
                </a:lnTo>
                <a:cubicBezTo>
                  <a:pt x="305674" y="71438"/>
                  <a:pt x="314771" y="75177"/>
                  <a:pt x="321469" y="81874"/>
                </a:cubicBezTo>
                <a:lnTo>
                  <a:pt x="346751" y="107156"/>
                </a:lnTo>
                <a:cubicBezTo>
                  <a:pt x="353448" y="113854"/>
                  <a:pt x="357188" y="122951"/>
                  <a:pt x="357188" y="132438"/>
                </a:cubicBezTo>
                <a:lnTo>
                  <a:pt x="357188" y="214313"/>
                </a:lnTo>
                <a:cubicBezTo>
                  <a:pt x="357188" y="234014"/>
                  <a:pt x="341170" y="250031"/>
                  <a:pt x="321469" y="250031"/>
                </a:cubicBezTo>
                <a:lnTo>
                  <a:pt x="319627" y="250031"/>
                </a:lnTo>
                <a:cubicBezTo>
                  <a:pt x="313823" y="270625"/>
                  <a:pt x="294847" y="285750"/>
                  <a:pt x="272355" y="285750"/>
                </a:cubicBezTo>
                <a:cubicBezTo>
                  <a:pt x="249864" y="285750"/>
                  <a:pt x="230944" y="270625"/>
                  <a:pt x="225084" y="250031"/>
                </a:cubicBezTo>
                <a:lnTo>
                  <a:pt x="167822" y="250031"/>
                </a:lnTo>
                <a:cubicBezTo>
                  <a:pt x="162018" y="270625"/>
                  <a:pt x="143042" y="285750"/>
                  <a:pt x="120551" y="285750"/>
                </a:cubicBezTo>
                <a:cubicBezTo>
                  <a:pt x="98059" y="285750"/>
                  <a:pt x="79139" y="270625"/>
                  <a:pt x="73279" y="250031"/>
                </a:cubicBezTo>
                <a:lnTo>
                  <a:pt x="71438" y="250031"/>
                </a:lnTo>
                <a:cubicBezTo>
                  <a:pt x="51736" y="250031"/>
                  <a:pt x="35719" y="234014"/>
                  <a:pt x="35719" y="214313"/>
                </a:cubicBezTo>
                <a:lnTo>
                  <a:pt x="35719" y="187523"/>
                </a:lnTo>
                <a:lnTo>
                  <a:pt x="13395" y="187523"/>
                </a:lnTo>
                <a:cubicBezTo>
                  <a:pt x="5972" y="187523"/>
                  <a:pt x="0" y="181552"/>
                  <a:pt x="0" y="174129"/>
                </a:cubicBezTo>
                <a:cubicBezTo>
                  <a:pt x="0" y="166706"/>
                  <a:pt x="5972" y="160734"/>
                  <a:pt x="13395" y="160734"/>
                </a:cubicBezTo>
                <a:lnTo>
                  <a:pt x="75902" y="160734"/>
                </a:lnTo>
                <a:cubicBezTo>
                  <a:pt x="83325" y="160734"/>
                  <a:pt x="89297" y="154763"/>
                  <a:pt x="89297" y="147340"/>
                </a:cubicBezTo>
                <a:cubicBezTo>
                  <a:pt x="89297" y="139917"/>
                  <a:pt x="83325" y="133945"/>
                  <a:pt x="75902" y="133945"/>
                </a:cubicBezTo>
                <a:lnTo>
                  <a:pt x="13395" y="133945"/>
                </a:lnTo>
                <a:cubicBezTo>
                  <a:pt x="5972" y="133945"/>
                  <a:pt x="0" y="127974"/>
                  <a:pt x="0" y="120551"/>
                </a:cubicBezTo>
                <a:cubicBezTo>
                  <a:pt x="0" y="113128"/>
                  <a:pt x="5972" y="107156"/>
                  <a:pt x="13395" y="107156"/>
                </a:cubicBezTo>
                <a:lnTo>
                  <a:pt x="111621" y="107156"/>
                </a:lnTo>
                <a:cubicBezTo>
                  <a:pt x="119044" y="107156"/>
                  <a:pt x="125016" y="101185"/>
                  <a:pt x="125016" y="93762"/>
                </a:cubicBezTo>
                <a:cubicBezTo>
                  <a:pt x="125016" y="86339"/>
                  <a:pt x="119044" y="80367"/>
                  <a:pt x="111621" y="80367"/>
                </a:cubicBezTo>
                <a:lnTo>
                  <a:pt x="13395" y="80367"/>
                </a:lnTo>
                <a:cubicBezTo>
                  <a:pt x="5972" y="80367"/>
                  <a:pt x="0" y="74395"/>
                  <a:pt x="0" y="66973"/>
                </a:cubicBezTo>
                <a:cubicBezTo>
                  <a:pt x="0" y="59550"/>
                  <a:pt x="5972" y="53578"/>
                  <a:pt x="13395" y="53578"/>
                </a:cubicBezTo>
                <a:lnTo>
                  <a:pt x="35719" y="53578"/>
                </a:lnTo>
                <a:close/>
                <a:moveTo>
                  <a:pt x="321469" y="160734"/>
                </a:moveTo>
                <a:lnTo>
                  <a:pt x="321469" y="132438"/>
                </a:lnTo>
                <a:lnTo>
                  <a:pt x="296187" y="107156"/>
                </a:lnTo>
                <a:lnTo>
                  <a:pt x="267891" y="107156"/>
                </a:lnTo>
                <a:lnTo>
                  <a:pt x="267891" y="160734"/>
                </a:lnTo>
                <a:lnTo>
                  <a:pt x="321469" y="160734"/>
                </a:lnTo>
                <a:close/>
                <a:moveTo>
                  <a:pt x="142875" y="236637"/>
                </a:moveTo>
                <a:cubicBezTo>
                  <a:pt x="142875" y="224316"/>
                  <a:pt x="132872" y="214313"/>
                  <a:pt x="120551" y="214313"/>
                </a:cubicBezTo>
                <a:cubicBezTo>
                  <a:pt x="108230" y="214313"/>
                  <a:pt x="98227" y="224316"/>
                  <a:pt x="98227" y="236637"/>
                </a:cubicBezTo>
                <a:cubicBezTo>
                  <a:pt x="98227" y="248958"/>
                  <a:pt x="108230" y="258961"/>
                  <a:pt x="120551" y="258961"/>
                </a:cubicBezTo>
                <a:cubicBezTo>
                  <a:pt x="132872" y="258961"/>
                  <a:pt x="142875" y="248958"/>
                  <a:pt x="142875" y="236637"/>
                </a:cubicBezTo>
                <a:close/>
                <a:moveTo>
                  <a:pt x="272355" y="258961"/>
                </a:moveTo>
                <a:cubicBezTo>
                  <a:pt x="284677" y="258961"/>
                  <a:pt x="294680" y="248958"/>
                  <a:pt x="294680" y="236637"/>
                </a:cubicBezTo>
                <a:cubicBezTo>
                  <a:pt x="294680" y="224316"/>
                  <a:pt x="284677" y="214313"/>
                  <a:pt x="272355" y="214313"/>
                </a:cubicBezTo>
                <a:cubicBezTo>
                  <a:pt x="260034" y="214313"/>
                  <a:pt x="250031" y="224316"/>
                  <a:pt x="250031" y="236637"/>
                </a:cubicBezTo>
                <a:cubicBezTo>
                  <a:pt x="250031" y="248958"/>
                  <a:pt x="260034" y="258961"/>
                  <a:pt x="272355" y="258961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20" name="Text 17"/>
          <p:cNvSpPr/>
          <p:nvPr/>
        </p:nvSpPr>
        <p:spPr>
          <a:xfrm>
            <a:off x="6242844" y="4925165"/>
            <a:ext cx="2206625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On-Time Delivery &gt;95%</a:t>
            </a:r>
            <a:endParaRPr lang="en-US" sz="1600" dirty="0"/>
          </a:p>
        </p:txBody>
      </p:sp>
      <p:sp>
        <p:nvSpPr>
          <p:cNvPr id="21" name="Text 18"/>
          <p:cNvSpPr/>
          <p:nvPr/>
        </p:nvSpPr>
        <p:spPr>
          <a:xfrm>
            <a:off x="5795988" y="5406220"/>
            <a:ext cx="5913438" cy="698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Government agencies track performance meticulously. </a:t>
            </a: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Maintain 95%+ on-time delivery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through GPS tracking, proactive communication, and contingency planning. Past performance data becomes your competitive advantage in future bids.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333375" y="7267525"/>
            <a:ext cx="11541125" cy="444500"/>
          </a:xfrm>
          <a:custGeom>
            <a:avLst/>
            <a:gdLst/>
            <a:ahLst/>
            <a:cxnLst/>
            <a:rect l="l" t="t" r="r" b="b"/>
            <a:pathLst>
              <a:path w="11541125" h="444500">
                <a:moveTo>
                  <a:pt x="31750" y="0"/>
                </a:moveTo>
                <a:lnTo>
                  <a:pt x="11509374" y="0"/>
                </a:lnTo>
                <a:cubicBezTo>
                  <a:pt x="11526910" y="0"/>
                  <a:pt x="11541125" y="14215"/>
                  <a:pt x="11541125" y="31751"/>
                </a:cubicBezTo>
                <a:lnTo>
                  <a:pt x="11541125" y="412749"/>
                </a:lnTo>
                <a:cubicBezTo>
                  <a:pt x="11541125" y="430285"/>
                  <a:pt x="11526910" y="444500"/>
                  <a:pt x="11509374" y="444500"/>
                </a:cubicBezTo>
                <a:lnTo>
                  <a:pt x="31750" y="444500"/>
                </a:lnTo>
                <a:cubicBezTo>
                  <a:pt x="14215" y="444500"/>
                  <a:pt x="0" y="430285"/>
                  <a:pt x="0" y="4127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D95D00">
              <a:alpha val="10196"/>
            </a:srgbClr>
          </a:solidFill>
          <a:ln/>
        </p:spPr>
      </p:sp>
      <p:sp>
        <p:nvSpPr>
          <p:cNvPr id="23" name="Shape 20"/>
          <p:cNvSpPr/>
          <p:nvPr/>
        </p:nvSpPr>
        <p:spPr>
          <a:xfrm>
            <a:off x="333375" y="7267525"/>
            <a:ext cx="31750" cy="444500"/>
          </a:xfrm>
          <a:custGeom>
            <a:avLst/>
            <a:gdLst/>
            <a:ahLst/>
            <a:cxnLst/>
            <a:rect l="l" t="t" r="r" b="b"/>
            <a:pathLst>
              <a:path w="31750" h="444500">
                <a:moveTo>
                  <a:pt x="31750" y="0"/>
                </a:moveTo>
                <a:lnTo>
                  <a:pt x="31750" y="0"/>
                </a:lnTo>
                <a:lnTo>
                  <a:pt x="31750" y="444500"/>
                </a:lnTo>
                <a:lnTo>
                  <a:pt x="31750" y="444500"/>
                </a:lnTo>
                <a:cubicBezTo>
                  <a:pt x="14227" y="444500"/>
                  <a:pt x="0" y="430273"/>
                  <a:pt x="0" y="412750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4" name="Shape 21"/>
          <p:cNvSpPr/>
          <p:nvPr/>
        </p:nvSpPr>
        <p:spPr>
          <a:xfrm>
            <a:off x="508000" y="7426275"/>
            <a:ext cx="95250" cy="127000"/>
          </a:xfrm>
          <a:custGeom>
            <a:avLst/>
            <a:gdLst/>
            <a:ahLst/>
            <a:cxnLst/>
            <a:rect l="l" t="t" r="r" b="b"/>
            <a:pathLst>
              <a:path w="95250" h="127000">
                <a:moveTo>
                  <a:pt x="72653" y="95250"/>
                </a:moveTo>
                <a:cubicBezTo>
                  <a:pt x="74464" y="89719"/>
                  <a:pt x="78085" y="84708"/>
                  <a:pt x="82178" y="80392"/>
                </a:cubicBezTo>
                <a:cubicBezTo>
                  <a:pt x="90289" y="71859"/>
                  <a:pt x="95250" y="60325"/>
                  <a:pt x="95250" y="47625"/>
                </a:cubicBezTo>
                <a:cubicBezTo>
                  <a:pt x="95250" y="21332"/>
                  <a:pt x="73918" y="0"/>
                  <a:pt x="47625" y="0"/>
                </a:cubicBezTo>
                <a:cubicBezTo>
                  <a:pt x="21332" y="0"/>
                  <a:pt x="0" y="21332"/>
                  <a:pt x="0" y="47625"/>
                </a:cubicBezTo>
                <a:cubicBezTo>
                  <a:pt x="0" y="60325"/>
                  <a:pt x="4961" y="71859"/>
                  <a:pt x="13072" y="80392"/>
                </a:cubicBezTo>
                <a:cubicBezTo>
                  <a:pt x="17165" y="84708"/>
                  <a:pt x="20811" y="89719"/>
                  <a:pt x="22597" y="95250"/>
                </a:cubicBezTo>
                <a:lnTo>
                  <a:pt x="72628" y="95250"/>
                </a:lnTo>
                <a:close/>
                <a:moveTo>
                  <a:pt x="71438" y="107156"/>
                </a:moveTo>
                <a:lnTo>
                  <a:pt x="23812" y="107156"/>
                </a:lnTo>
                <a:lnTo>
                  <a:pt x="23812" y="111125"/>
                </a:lnTo>
                <a:cubicBezTo>
                  <a:pt x="23812" y="122089"/>
                  <a:pt x="32693" y="130969"/>
                  <a:pt x="43656" y="130969"/>
                </a:cubicBezTo>
                <a:lnTo>
                  <a:pt x="51594" y="130969"/>
                </a:lnTo>
                <a:cubicBezTo>
                  <a:pt x="62557" y="130969"/>
                  <a:pt x="71438" y="122089"/>
                  <a:pt x="71438" y="111125"/>
                </a:cubicBezTo>
                <a:lnTo>
                  <a:pt x="71438" y="107156"/>
                </a:lnTo>
                <a:close/>
                <a:moveTo>
                  <a:pt x="45641" y="27781"/>
                </a:moveTo>
                <a:cubicBezTo>
                  <a:pt x="35768" y="27781"/>
                  <a:pt x="27781" y="35768"/>
                  <a:pt x="27781" y="45641"/>
                </a:cubicBezTo>
                <a:cubicBezTo>
                  <a:pt x="27781" y="48940"/>
                  <a:pt x="25127" y="51594"/>
                  <a:pt x="21828" y="51594"/>
                </a:cubicBezTo>
                <a:cubicBezTo>
                  <a:pt x="18529" y="51594"/>
                  <a:pt x="15875" y="48940"/>
                  <a:pt x="15875" y="45641"/>
                </a:cubicBezTo>
                <a:cubicBezTo>
                  <a:pt x="15875" y="29195"/>
                  <a:pt x="29195" y="15875"/>
                  <a:pt x="45641" y="15875"/>
                </a:cubicBezTo>
                <a:cubicBezTo>
                  <a:pt x="48940" y="15875"/>
                  <a:pt x="51594" y="18529"/>
                  <a:pt x="51594" y="21828"/>
                </a:cubicBezTo>
                <a:cubicBezTo>
                  <a:pt x="51594" y="25127"/>
                  <a:pt x="48940" y="27781"/>
                  <a:pt x="45641" y="27781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5" name="Text 22"/>
          <p:cNvSpPr/>
          <p:nvPr/>
        </p:nvSpPr>
        <p:spPr>
          <a:xfrm>
            <a:off x="674688" y="7394525"/>
            <a:ext cx="111363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Pro Tip:</a:t>
            </a:r>
            <a:r>
              <a:rPr lang="en-US" sz="10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Keep a digital Contract Binder with all your FMCSA documents, insurance certificates, and performance records—saves 2 hours per bid submission.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499" y="317499"/>
            <a:ext cx="1096773" cy="331081"/>
          </a:xfrm>
          <a:custGeom>
            <a:avLst/>
            <a:gdLst/>
            <a:ahLst/>
            <a:cxnLst/>
            <a:rect l="l" t="t" r="r" b="b"/>
            <a:pathLst>
              <a:path w="793750" h="285750">
                <a:moveTo>
                  <a:pt x="0" y="0"/>
                </a:moveTo>
                <a:lnTo>
                  <a:pt x="793750" y="0"/>
                </a:lnTo>
                <a:lnTo>
                  <a:pt x="793750" y="285750"/>
                </a:lnTo>
                <a:lnTo>
                  <a:pt x="0" y="285750"/>
                </a:lnTo>
                <a:lnTo>
                  <a:pt x="0" y="0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" name="Text 1"/>
          <p:cNvSpPr/>
          <p:nvPr/>
        </p:nvSpPr>
        <p:spPr>
          <a:xfrm>
            <a:off x="350456" y="317499"/>
            <a:ext cx="1063816" cy="317501"/>
          </a:xfrm>
          <a:prstGeom prst="rect">
            <a:avLst/>
          </a:prstGeom>
          <a:noFill/>
          <a:ln/>
        </p:spPr>
        <p:txBody>
          <a:bodyPr wrap="square" lIns="127000" tIns="63500" rIns="127000" bIns="63500" rtlCol="0" anchor="ctr"/>
          <a:lstStyle/>
          <a:p>
            <a:pPr>
              <a:lnSpc>
                <a:spcPct val="120000"/>
              </a:lnSpc>
            </a:pPr>
            <a:r>
              <a:rPr lang="en-US" sz="1400" b="1" kern="0" spc="44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PILLAR 2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317500" y="698500"/>
            <a:ext cx="117475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Financial Capacity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317500" y="1143000"/>
            <a:ext cx="1162843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Build the financial bridge to handle government payment cycles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313778" y="1428006"/>
            <a:ext cx="6421438" cy="5251192"/>
          </a:xfrm>
          <a:custGeom>
            <a:avLst/>
            <a:gdLst/>
            <a:ahLst/>
            <a:cxnLst/>
            <a:rect l="l" t="t" r="r" b="b"/>
            <a:pathLst>
              <a:path w="6421438" h="6953250">
                <a:moveTo>
                  <a:pt x="95230" y="0"/>
                </a:moveTo>
                <a:lnTo>
                  <a:pt x="6326208" y="0"/>
                </a:lnTo>
                <a:cubicBezTo>
                  <a:pt x="6378802" y="0"/>
                  <a:pt x="6421438" y="42636"/>
                  <a:pt x="6421438" y="95230"/>
                </a:cubicBezTo>
                <a:lnTo>
                  <a:pt x="6421438" y="6858020"/>
                </a:lnTo>
                <a:cubicBezTo>
                  <a:pt x="6421438" y="6910614"/>
                  <a:pt x="6378802" y="6953250"/>
                  <a:pt x="6326208" y="6953250"/>
                </a:cubicBezTo>
                <a:lnTo>
                  <a:pt x="95230" y="6953250"/>
                </a:lnTo>
                <a:cubicBezTo>
                  <a:pt x="42636" y="6953250"/>
                  <a:pt x="0" y="6910614"/>
                  <a:pt x="0" y="6858020"/>
                </a:cubicBezTo>
                <a:lnTo>
                  <a:pt x="0" y="95230"/>
                </a:lnTo>
                <a:cubicBezTo>
                  <a:pt x="0" y="42636"/>
                  <a:pt x="42636" y="0"/>
                  <a:pt x="9523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460375" y="1682750"/>
            <a:ext cx="6135688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Build 90-Day Cash Bridge</a:t>
            </a:r>
            <a:endParaRPr lang="en-US" sz="1600" dirty="0"/>
          </a:p>
        </p:txBody>
      </p:sp>
      <p:sp>
        <p:nvSpPr>
          <p:cNvPr id="8" name="Text 6"/>
          <p:cNvSpPr/>
          <p:nvPr/>
        </p:nvSpPr>
        <p:spPr>
          <a:xfrm>
            <a:off x="476250" y="1936750"/>
            <a:ext cx="610393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6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Recommended cash reserves for government contracting</a:t>
            </a:r>
            <a:endParaRPr lang="en-US" sz="1600" dirty="0"/>
          </a:p>
        </p:txBody>
      </p:sp>
      <p:pic>
        <p:nvPicPr>
          <p:cNvPr id="9" name="Image 0" descr="https://kimi-img.moonshot.cn/pub/slides/26-01-19-10:56:08-d5mpqi6g0jb0seos5epg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08000" y="2254250"/>
            <a:ext cx="5636768" cy="4419700"/>
          </a:xfrm>
          <a:prstGeom prst="roundRect">
            <a:avLst>
              <a:gd name="adj" fmla="val 0"/>
            </a:avLst>
          </a:prstGeom>
        </p:spPr>
      </p:pic>
      <p:sp>
        <p:nvSpPr>
          <p:cNvPr id="10" name="Shape 7"/>
          <p:cNvSpPr/>
          <p:nvPr/>
        </p:nvSpPr>
        <p:spPr>
          <a:xfrm>
            <a:off x="7016750" y="653169"/>
            <a:ext cx="4945063" cy="1643063"/>
          </a:xfrm>
          <a:custGeom>
            <a:avLst/>
            <a:gdLst/>
            <a:ahLst/>
            <a:cxnLst/>
            <a:rect l="l" t="t" r="r" b="b"/>
            <a:pathLst>
              <a:path w="4945063" h="1643063">
                <a:moveTo>
                  <a:pt x="95248" y="0"/>
                </a:moveTo>
                <a:lnTo>
                  <a:pt x="4849814" y="0"/>
                </a:lnTo>
                <a:cubicBezTo>
                  <a:pt x="4902418" y="0"/>
                  <a:pt x="4945063" y="42644"/>
                  <a:pt x="4945063" y="95248"/>
                </a:cubicBezTo>
                <a:lnTo>
                  <a:pt x="4945063" y="1547814"/>
                </a:lnTo>
                <a:cubicBezTo>
                  <a:pt x="4945063" y="1600418"/>
                  <a:pt x="4902418" y="1643063"/>
                  <a:pt x="4849814" y="1643063"/>
                </a:cubicBezTo>
                <a:lnTo>
                  <a:pt x="95248" y="1643063"/>
                </a:lnTo>
                <a:cubicBezTo>
                  <a:pt x="42644" y="1643063"/>
                  <a:pt x="0" y="1600418"/>
                  <a:pt x="0" y="1547814"/>
                </a:cubicBezTo>
                <a:lnTo>
                  <a:pt x="0" y="95248"/>
                </a:lnTo>
                <a:cubicBezTo>
                  <a:pt x="0" y="42679"/>
                  <a:pt x="42679" y="0"/>
                  <a:pt x="95248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1" name="Text 8"/>
          <p:cNvSpPr/>
          <p:nvPr/>
        </p:nvSpPr>
        <p:spPr>
          <a:xfrm>
            <a:off x="7121550" y="757535"/>
            <a:ext cx="465931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The Government Payment Reality</a:t>
            </a: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7145363" y="1170322"/>
            <a:ext cx="4635500" cy="9128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Federal agencies pay on 30-day cycles, but your first payment often takes </a:t>
            </a: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45-60 days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 You need cash to cover fuel, payroll, and expenses during this gap.</a:t>
            </a:r>
            <a:endParaRPr lang="en-US" sz="1400" dirty="0"/>
          </a:p>
        </p:txBody>
      </p:sp>
      <p:sp>
        <p:nvSpPr>
          <p:cNvPr id="13" name="Shape 10"/>
          <p:cNvSpPr/>
          <p:nvPr/>
        </p:nvSpPr>
        <p:spPr>
          <a:xfrm>
            <a:off x="7016750" y="2423232"/>
            <a:ext cx="4945063" cy="1394177"/>
          </a:xfrm>
          <a:custGeom>
            <a:avLst/>
            <a:gdLst/>
            <a:ahLst/>
            <a:cxnLst/>
            <a:rect l="l" t="t" r="r" b="b"/>
            <a:pathLst>
              <a:path w="4945063" h="1643063">
                <a:moveTo>
                  <a:pt x="95248" y="0"/>
                </a:moveTo>
                <a:lnTo>
                  <a:pt x="4849814" y="0"/>
                </a:lnTo>
                <a:cubicBezTo>
                  <a:pt x="4902418" y="0"/>
                  <a:pt x="4945063" y="42644"/>
                  <a:pt x="4945063" y="95248"/>
                </a:cubicBezTo>
                <a:lnTo>
                  <a:pt x="4945063" y="1547814"/>
                </a:lnTo>
                <a:cubicBezTo>
                  <a:pt x="4945063" y="1600418"/>
                  <a:pt x="4902418" y="1643063"/>
                  <a:pt x="4849814" y="1643063"/>
                </a:cubicBezTo>
                <a:lnTo>
                  <a:pt x="95248" y="1643063"/>
                </a:lnTo>
                <a:cubicBezTo>
                  <a:pt x="42644" y="1643063"/>
                  <a:pt x="0" y="1600418"/>
                  <a:pt x="0" y="1547814"/>
                </a:cubicBezTo>
                <a:lnTo>
                  <a:pt x="0" y="95248"/>
                </a:lnTo>
                <a:cubicBezTo>
                  <a:pt x="0" y="42679"/>
                  <a:pt x="42679" y="0"/>
                  <a:pt x="95248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4" name="Text 11"/>
          <p:cNvSpPr/>
          <p:nvPr/>
        </p:nvSpPr>
        <p:spPr>
          <a:xfrm>
            <a:off x="7133456" y="2586572"/>
            <a:ext cx="465931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30-Day Reserve: Minimum</a:t>
            </a:r>
            <a:endParaRPr lang="en-US" sz="1600" dirty="0"/>
          </a:p>
        </p:txBody>
      </p:sp>
      <p:sp>
        <p:nvSpPr>
          <p:cNvPr id="15" name="Text 12"/>
          <p:cNvSpPr/>
          <p:nvPr/>
        </p:nvSpPr>
        <p:spPr>
          <a:xfrm>
            <a:off x="7121550" y="2823956"/>
            <a:ext cx="4635500" cy="9128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Absolute minimum for small contracts. Covers one payment cycle but leaves no margin for delays or growth.</a:t>
            </a:r>
            <a:endParaRPr lang="en-US" sz="1400" dirty="0"/>
          </a:p>
        </p:txBody>
      </p:sp>
      <p:sp>
        <p:nvSpPr>
          <p:cNvPr id="16" name="Shape 13"/>
          <p:cNvSpPr/>
          <p:nvPr/>
        </p:nvSpPr>
        <p:spPr>
          <a:xfrm>
            <a:off x="7016750" y="4032624"/>
            <a:ext cx="4945063" cy="1330239"/>
          </a:xfrm>
          <a:custGeom>
            <a:avLst/>
            <a:gdLst/>
            <a:ahLst/>
            <a:cxnLst/>
            <a:rect l="l" t="t" r="r" b="b"/>
            <a:pathLst>
              <a:path w="4945063" h="1643063">
                <a:moveTo>
                  <a:pt x="95248" y="0"/>
                </a:moveTo>
                <a:lnTo>
                  <a:pt x="4849814" y="0"/>
                </a:lnTo>
                <a:cubicBezTo>
                  <a:pt x="4902418" y="0"/>
                  <a:pt x="4945063" y="42644"/>
                  <a:pt x="4945063" y="95248"/>
                </a:cubicBezTo>
                <a:lnTo>
                  <a:pt x="4945063" y="1547814"/>
                </a:lnTo>
                <a:cubicBezTo>
                  <a:pt x="4945063" y="1600418"/>
                  <a:pt x="4902418" y="1643063"/>
                  <a:pt x="4849814" y="1643063"/>
                </a:cubicBezTo>
                <a:lnTo>
                  <a:pt x="95248" y="1643063"/>
                </a:lnTo>
                <a:cubicBezTo>
                  <a:pt x="42644" y="1643063"/>
                  <a:pt x="0" y="1600418"/>
                  <a:pt x="0" y="1547814"/>
                </a:cubicBezTo>
                <a:lnTo>
                  <a:pt x="0" y="95248"/>
                </a:lnTo>
                <a:cubicBezTo>
                  <a:pt x="0" y="42679"/>
                  <a:pt x="42679" y="0"/>
                  <a:pt x="95248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7" name="Text 14"/>
          <p:cNvSpPr/>
          <p:nvPr/>
        </p:nvSpPr>
        <p:spPr>
          <a:xfrm>
            <a:off x="7145363" y="4124585"/>
            <a:ext cx="465931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60-Day Reserve: Recommended</a:t>
            </a:r>
            <a:endParaRPr lang="en-US" sz="1600" dirty="0"/>
          </a:p>
        </p:txBody>
      </p:sp>
      <p:sp>
        <p:nvSpPr>
          <p:cNvPr id="18" name="Text 15"/>
          <p:cNvSpPr/>
          <p:nvPr/>
        </p:nvSpPr>
        <p:spPr>
          <a:xfrm>
            <a:off x="7145362" y="4358909"/>
            <a:ext cx="4635500" cy="9128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Safe buffer for most carriers. Handles payment delays and allows you to bid on mid-size contracts confidently.</a:t>
            </a:r>
            <a:endParaRPr lang="en-US" sz="1400" dirty="0"/>
          </a:p>
        </p:txBody>
      </p:sp>
      <p:sp>
        <p:nvSpPr>
          <p:cNvPr id="19" name="Shape 16"/>
          <p:cNvSpPr/>
          <p:nvPr/>
        </p:nvSpPr>
        <p:spPr>
          <a:xfrm>
            <a:off x="7016750" y="5439102"/>
            <a:ext cx="4945063" cy="1240096"/>
          </a:xfrm>
          <a:custGeom>
            <a:avLst/>
            <a:gdLst/>
            <a:ahLst/>
            <a:cxnLst/>
            <a:rect l="l" t="t" r="r" b="b"/>
            <a:pathLst>
              <a:path w="4945063" h="1643063">
                <a:moveTo>
                  <a:pt x="95248" y="0"/>
                </a:moveTo>
                <a:lnTo>
                  <a:pt x="4849814" y="0"/>
                </a:lnTo>
                <a:cubicBezTo>
                  <a:pt x="4902418" y="0"/>
                  <a:pt x="4945063" y="42644"/>
                  <a:pt x="4945063" y="95248"/>
                </a:cubicBezTo>
                <a:lnTo>
                  <a:pt x="4945063" y="1547814"/>
                </a:lnTo>
                <a:cubicBezTo>
                  <a:pt x="4945063" y="1600418"/>
                  <a:pt x="4902418" y="1643063"/>
                  <a:pt x="4849814" y="1643063"/>
                </a:cubicBezTo>
                <a:lnTo>
                  <a:pt x="95248" y="1643063"/>
                </a:lnTo>
                <a:cubicBezTo>
                  <a:pt x="42644" y="1643063"/>
                  <a:pt x="0" y="1600418"/>
                  <a:pt x="0" y="1547814"/>
                </a:cubicBezTo>
                <a:lnTo>
                  <a:pt x="0" y="95248"/>
                </a:lnTo>
                <a:cubicBezTo>
                  <a:pt x="0" y="42679"/>
                  <a:pt x="42679" y="0"/>
                  <a:pt x="95248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0" name="Text 17"/>
          <p:cNvSpPr/>
          <p:nvPr/>
        </p:nvSpPr>
        <p:spPr>
          <a:xfrm>
            <a:off x="7159625" y="5490114"/>
            <a:ext cx="4659313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90-Day Reserve: Ideal</a:t>
            </a:r>
            <a:endParaRPr lang="en-US" sz="1600" dirty="0"/>
          </a:p>
        </p:txBody>
      </p:sp>
      <p:sp>
        <p:nvSpPr>
          <p:cNvPr id="21" name="Text 18"/>
          <p:cNvSpPr/>
          <p:nvPr/>
        </p:nvSpPr>
        <p:spPr>
          <a:xfrm>
            <a:off x="7157269" y="5685148"/>
            <a:ext cx="4635500" cy="91281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Competitive advantage territory. Enables large contract execution and rapid scaling without cash flow stress.</a:t>
            </a:r>
            <a:endParaRPr lang="en-US" sz="1400" dirty="0"/>
          </a:p>
        </p:txBody>
      </p:sp>
      <p:sp>
        <p:nvSpPr>
          <p:cNvPr id="22" name="Shape 19"/>
          <p:cNvSpPr/>
          <p:nvPr/>
        </p:nvSpPr>
        <p:spPr>
          <a:xfrm>
            <a:off x="317500" y="8569275"/>
            <a:ext cx="11557000" cy="476250"/>
          </a:xfrm>
          <a:custGeom>
            <a:avLst/>
            <a:gdLst/>
            <a:ahLst/>
            <a:cxnLst/>
            <a:rect l="l" t="t" r="r" b="b"/>
            <a:pathLst>
              <a:path w="11557000" h="476250">
                <a:moveTo>
                  <a:pt x="95250" y="0"/>
                </a:moveTo>
                <a:lnTo>
                  <a:pt x="11461750" y="0"/>
                </a:lnTo>
                <a:cubicBezTo>
                  <a:pt x="11514320" y="0"/>
                  <a:pt x="11557000" y="42680"/>
                  <a:pt x="11557000" y="95250"/>
                </a:cubicBezTo>
                <a:lnTo>
                  <a:pt x="11557000" y="381000"/>
                </a:lnTo>
                <a:cubicBezTo>
                  <a:pt x="11557000" y="433570"/>
                  <a:pt x="11514320" y="476250"/>
                  <a:pt x="11461750" y="476250"/>
                </a:cubicBezTo>
                <a:lnTo>
                  <a:pt x="95250" y="476250"/>
                </a:lnTo>
                <a:cubicBezTo>
                  <a:pt x="42680" y="476250"/>
                  <a:pt x="0" y="433570"/>
                  <a:pt x="0" y="381000"/>
                </a:cubicBezTo>
                <a:lnTo>
                  <a:pt x="0" y="95250"/>
                </a:lnTo>
                <a:cubicBezTo>
                  <a:pt x="0" y="42680"/>
                  <a:pt x="42680" y="0"/>
                  <a:pt x="9525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3" name="Shape 20"/>
          <p:cNvSpPr/>
          <p:nvPr/>
        </p:nvSpPr>
        <p:spPr>
          <a:xfrm>
            <a:off x="464344" y="8735963"/>
            <a:ext cx="142875" cy="142875"/>
          </a:xfrm>
          <a:custGeom>
            <a:avLst/>
            <a:gdLst/>
            <a:ahLst/>
            <a:cxnLst/>
            <a:rect l="l" t="t" r="r" b="b"/>
            <a:pathLst>
              <a:path w="142875" h="142875">
                <a:moveTo>
                  <a:pt x="71438" y="0"/>
                </a:moveTo>
                <a:cubicBezTo>
                  <a:pt x="75540" y="0"/>
                  <a:pt x="79307" y="2260"/>
                  <a:pt x="81260" y="5860"/>
                </a:cubicBezTo>
                <a:lnTo>
                  <a:pt x="141536" y="117481"/>
                </a:lnTo>
                <a:cubicBezTo>
                  <a:pt x="143405" y="120941"/>
                  <a:pt x="143321" y="125127"/>
                  <a:pt x="141312" y="128504"/>
                </a:cubicBezTo>
                <a:cubicBezTo>
                  <a:pt x="139303" y="131880"/>
                  <a:pt x="135648" y="133945"/>
                  <a:pt x="131713" y="133945"/>
                </a:cubicBezTo>
                <a:lnTo>
                  <a:pt x="11162" y="133945"/>
                </a:lnTo>
                <a:cubicBezTo>
                  <a:pt x="7227" y="133945"/>
                  <a:pt x="3600" y="131880"/>
                  <a:pt x="1563" y="128504"/>
                </a:cubicBezTo>
                <a:cubicBezTo>
                  <a:pt x="-474" y="125127"/>
                  <a:pt x="-530" y="120941"/>
                  <a:pt x="1339" y="117481"/>
                </a:cubicBezTo>
                <a:lnTo>
                  <a:pt x="61615" y="5860"/>
                </a:lnTo>
                <a:cubicBezTo>
                  <a:pt x="63568" y="2260"/>
                  <a:pt x="67335" y="0"/>
                  <a:pt x="71438" y="0"/>
                </a:cubicBezTo>
                <a:close/>
                <a:moveTo>
                  <a:pt x="71438" y="46881"/>
                </a:moveTo>
                <a:cubicBezTo>
                  <a:pt x="67726" y="46881"/>
                  <a:pt x="64740" y="49867"/>
                  <a:pt x="64740" y="53578"/>
                </a:cubicBezTo>
                <a:lnTo>
                  <a:pt x="64740" y="84832"/>
                </a:lnTo>
                <a:cubicBezTo>
                  <a:pt x="64740" y="88543"/>
                  <a:pt x="67726" y="91529"/>
                  <a:pt x="71438" y="91529"/>
                </a:cubicBezTo>
                <a:cubicBezTo>
                  <a:pt x="75149" y="91529"/>
                  <a:pt x="78135" y="88543"/>
                  <a:pt x="78135" y="84832"/>
                </a:cubicBezTo>
                <a:lnTo>
                  <a:pt x="78135" y="53578"/>
                </a:lnTo>
                <a:cubicBezTo>
                  <a:pt x="78135" y="49867"/>
                  <a:pt x="75149" y="46881"/>
                  <a:pt x="71438" y="46881"/>
                </a:cubicBezTo>
                <a:close/>
                <a:moveTo>
                  <a:pt x="78888" y="107156"/>
                </a:moveTo>
                <a:cubicBezTo>
                  <a:pt x="79058" y="104391"/>
                  <a:pt x="77678" y="101759"/>
                  <a:pt x="75308" y="100325"/>
                </a:cubicBezTo>
                <a:cubicBezTo>
                  <a:pt x="72937" y="98891"/>
                  <a:pt x="69966" y="98891"/>
                  <a:pt x="67595" y="100325"/>
                </a:cubicBezTo>
                <a:cubicBezTo>
                  <a:pt x="65224" y="101759"/>
                  <a:pt x="63845" y="104391"/>
                  <a:pt x="64015" y="107156"/>
                </a:cubicBezTo>
                <a:cubicBezTo>
                  <a:pt x="63845" y="109922"/>
                  <a:pt x="65224" y="112553"/>
                  <a:pt x="67595" y="113987"/>
                </a:cubicBezTo>
                <a:cubicBezTo>
                  <a:pt x="69966" y="115421"/>
                  <a:pt x="72937" y="115421"/>
                  <a:pt x="75308" y="113987"/>
                </a:cubicBezTo>
                <a:cubicBezTo>
                  <a:pt x="77678" y="112553"/>
                  <a:pt x="79058" y="109922"/>
                  <a:pt x="78888" y="107156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4" name="Text 21"/>
          <p:cNvSpPr/>
          <p:nvPr/>
        </p:nvSpPr>
        <p:spPr>
          <a:xfrm>
            <a:off x="666750" y="8696275"/>
            <a:ext cx="111521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Open line of credit BEFORE you bid—banks lend to healthy companies, not desperate ones.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68616" y="336189"/>
            <a:ext cx="1082231" cy="364184"/>
          </a:xfrm>
          <a:custGeom>
            <a:avLst/>
            <a:gdLst/>
            <a:ahLst/>
            <a:cxnLst/>
            <a:rect l="l" t="t" r="r" b="b"/>
            <a:pathLst>
              <a:path w="921542" h="331755">
                <a:moveTo>
                  <a:pt x="0" y="0"/>
                </a:moveTo>
                <a:lnTo>
                  <a:pt x="921542" y="0"/>
                </a:lnTo>
                <a:lnTo>
                  <a:pt x="921542" y="331755"/>
                </a:lnTo>
                <a:lnTo>
                  <a:pt x="0" y="331755"/>
                </a:lnTo>
                <a:lnTo>
                  <a:pt x="0" y="0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" name="Text 1"/>
          <p:cNvSpPr/>
          <p:nvPr/>
        </p:nvSpPr>
        <p:spPr>
          <a:xfrm>
            <a:off x="368617" y="368617"/>
            <a:ext cx="1082230" cy="331755"/>
          </a:xfrm>
          <a:prstGeom prst="rect">
            <a:avLst/>
          </a:prstGeom>
          <a:noFill/>
          <a:ln/>
        </p:spPr>
        <p:txBody>
          <a:bodyPr wrap="square" lIns="147447" tIns="73723" rIns="147447" bIns="73723" rtlCol="0" anchor="ctr"/>
          <a:lstStyle/>
          <a:p>
            <a:pPr>
              <a:lnSpc>
                <a:spcPct val="120000"/>
              </a:lnSpc>
            </a:pPr>
            <a:r>
              <a:rPr lang="en-US" sz="1400" b="1" kern="0" spc="5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PILLAR 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368617" y="810957"/>
            <a:ext cx="11675937" cy="442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483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Contracting &amp; Compliance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368617" y="1327020"/>
            <a:ext cx="11537705" cy="258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Navigate SAM.gov and bid requirements like a pro</a:t>
            </a:r>
            <a:endParaRPr lang="en-US" dirty="0"/>
          </a:p>
        </p:txBody>
      </p:sp>
      <p:sp>
        <p:nvSpPr>
          <p:cNvPr id="6" name="Shape 4"/>
          <p:cNvSpPr/>
          <p:nvPr/>
        </p:nvSpPr>
        <p:spPr>
          <a:xfrm>
            <a:off x="368617" y="1732499"/>
            <a:ext cx="6377070" cy="4884172"/>
          </a:xfrm>
          <a:custGeom>
            <a:avLst/>
            <a:gdLst/>
            <a:ahLst/>
            <a:cxnLst/>
            <a:rect l="l" t="t" r="r" b="b"/>
            <a:pathLst>
              <a:path w="6377070" h="4884172">
                <a:moveTo>
                  <a:pt x="110578" y="0"/>
                </a:moveTo>
                <a:lnTo>
                  <a:pt x="6266493" y="0"/>
                </a:lnTo>
                <a:cubicBezTo>
                  <a:pt x="6327563" y="0"/>
                  <a:pt x="6377070" y="49507"/>
                  <a:pt x="6377070" y="110578"/>
                </a:cubicBezTo>
                <a:lnTo>
                  <a:pt x="6377070" y="4773595"/>
                </a:lnTo>
                <a:cubicBezTo>
                  <a:pt x="6377070" y="4834665"/>
                  <a:pt x="6327563" y="4884172"/>
                  <a:pt x="6266493" y="4884172"/>
                </a:cubicBezTo>
                <a:lnTo>
                  <a:pt x="110578" y="4884172"/>
                </a:lnTo>
                <a:cubicBezTo>
                  <a:pt x="49507" y="4884172"/>
                  <a:pt x="0" y="4834665"/>
                  <a:pt x="0" y="4773595"/>
                </a:cubicBezTo>
                <a:lnTo>
                  <a:pt x="0" y="110578"/>
                </a:lnTo>
                <a:cubicBezTo>
                  <a:pt x="0" y="49548"/>
                  <a:pt x="49548" y="0"/>
                  <a:pt x="110578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8231" dist="92154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7" name="Text 5"/>
          <p:cNvSpPr/>
          <p:nvPr/>
        </p:nvSpPr>
        <p:spPr>
          <a:xfrm>
            <a:off x="589787" y="1953669"/>
            <a:ext cx="6045315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SAM.gov Opportunity Example</a:t>
            </a:r>
            <a:endParaRPr lang="en-US" dirty="0"/>
          </a:p>
        </p:txBody>
      </p:sp>
      <p:sp>
        <p:nvSpPr>
          <p:cNvPr id="8" name="Text 6"/>
          <p:cNvSpPr/>
          <p:nvPr/>
        </p:nvSpPr>
        <p:spPr>
          <a:xfrm>
            <a:off x="589787" y="2322286"/>
            <a:ext cx="6008454" cy="221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Key elements to verify before bidding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479202" y="2764626"/>
            <a:ext cx="294893" cy="294893"/>
          </a:xfrm>
          <a:custGeom>
            <a:avLst/>
            <a:gdLst/>
            <a:ahLst/>
            <a:cxnLst/>
            <a:rect l="l" t="t" r="r" b="b"/>
            <a:pathLst>
              <a:path w="294893" h="294893">
                <a:moveTo>
                  <a:pt x="147447" y="0"/>
                </a:moveTo>
                <a:lnTo>
                  <a:pt x="147447" y="0"/>
                </a:lnTo>
                <a:cubicBezTo>
                  <a:pt x="228825" y="0"/>
                  <a:pt x="294893" y="66069"/>
                  <a:pt x="294893" y="147447"/>
                </a:cubicBezTo>
                <a:lnTo>
                  <a:pt x="294893" y="147447"/>
                </a:lnTo>
                <a:cubicBezTo>
                  <a:pt x="294893" y="228825"/>
                  <a:pt x="228825" y="294893"/>
                  <a:pt x="147447" y="294893"/>
                </a:cubicBezTo>
                <a:lnTo>
                  <a:pt x="147447" y="294893"/>
                </a:lnTo>
                <a:cubicBezTo>
                  <a:pt x="66069" y="294893"/>
                  <a:pt x="0" y="228825"/>
                  <a:pt x="0" y="147447"/>
                </a:cubicBezTo>
                <a:lnTo>
                  <a:pt x="0" y="147447"/>
                </a:lnTo>
                <a:cubicBezTo>
                  <a:pt x="0" y="66069"/>
                  <a:pt x="66069" y="0"/>
                  <a:pt x="1474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0" name="Text 8"/>
          <p:cNvSpPr/>
          <p:nvPr/>
        </p:nvSpPr>
        <p:spPr>
          <a:xfrm>
            <a:off x="437732" y="2764626"/>
            <a:ext cx="377832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06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84680" y="2690902"/>
            <a:ext cx="5639837" cy="995265"/>
          </a:xfrm>
          <a:custGeom>
            <a:avLst/>
            <a:gdLst/>
            <a:ahLst/>
            <a:cxnLst/>
            <a:rect l="l" t="t" r="r" b="b"/>
            <a:pathLst>
              <a:path w="5639837" h="995265">
                <a:moveTo>
                  <a:pt x="73719" y="0"/>
                </a:moveTo>
                <a:lnTo>
                  <a:pt x="5566117" y="0"/>
                </a:lnTo>
                <a:cubicBezTo>
                  <a:pt x="5606831" y="0"/>
                  <a:pt x="5639837" y="33005"/>
                  <a:pt x="5639837" y="73719"/>
                </a:cubicBezTo>
                <a:lnTo>
                  <a:pt x="5639837" y="921546"/>
                </a:lnTo>
                <a:cubicBezTo>
                  <a:pt x="5639837" y="962260"/>
                  <a:pt x="5606831" y="995265"/>
                  <a:pt x="5566117" y="995265"/>
                </a:cubicBezTo>
                <a:lnTo>
                  <a:pt x="73719" y="995265"/>
                </a:lnTo>
                <a:cubicBezTo>
                  <a:pt x="33005" y="995265"/>
                  <a:pt x="0" y="962260"/>
                  <a:pt x="0" y="921546"/>
                </a:cubicBezTo>
                <a:lnTo>
                  <a:pt x="0" y="73719"/>
                </a:lnTo>
                <a:cubicBezTo>
                  <a:pt x="0" y="33033"/>
                  <a:pt x="33033" y="0"/>
                  <a:pt x="73719" y="0"/>
                </a:cubicBezTo>
                <a:close/>
              </a:path>
            </a:pathLst>
          </a:custGeom>
          <a:solidFill>
            <a:srgbClr val="003366">
              <a:alpha val="10196"/>
            </a:srgbClr>
          </a:solidFill>
          <a:ln/>
        </p:spPr>
      </p:sp>
      <p:sp>
        <p:nvSpPr>
          <p:cNvPr id="12" name="Text 10"/>
          <p:cNvSpPr/>
          <p:nvPr/>
        </p:nvSpPr>
        <p:spPr>
          <a:xfrm>
            <a:off x="1032127" y="2838349"/>
            <a:ext cx="5418667" cy="221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NAICS Code Match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032127" y="3096381"/>
            <a:ext cx="5418667" cy="442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Verify your services align with the listed NAICS code. Mismatches disqualify immediately.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479202" y="3907338"/>
            <a:ext cx="294893" cy="294893"/>
          </a:xfrm>
          <a:custGeom>
            <a:avLst/>
            <a:gdLst/>
            <a:ahLst/>
            <a:cxnLst/>
            <a:rect l="l" t="t" r="r" b="b"/>
            <a:pathLst>
              <a:path w="294893" h="294893">
                <a:moveTo>
                  <a:pt x="147447" y="0"/>
                </a:moveTo>
                <a:lnTo>
                  <a:pt x="147447" y="0"/>
                </a:lnTo>
                <a:cubicBezTo>
                  <a:pt x="228825" y="0"/>
                  <a:pt x="294893" y="66069"/>
                  <a:pt x="294893" y="147447"/>
                </a:cubicBezTo>
                <a:lnTo>
                  <a:pt x="294893" y="147447"/>
                </a:lnTo>
                <a:cubicBezTo>
                  <a:pt x="294893" y="228825"/>
                  <a:pt x="228825" y="294893"/>
                  <a:pt x="147447" y="294893"/>
                </a:cubicBezTo>
                <a:lnTo>
                  <a:pt x="147447" y="294893"/>
                </a:lnTo>
                <a:cubicBezTo>
                  <a:pt x="66069" y="294893"/>
                  <a:pt x="0" y="228825"/>
                  <a:pt x="0" y="147447"/>
                </a:cubicBezTo>
                <a:lnTo>
                  <a:pt x="0" y="147447"/>
                </a:lnTo>
                <a:cubicBezTo>
                  <a:pt x="0" y="66069"/>
                  <a:pt x="66069" y="0"/>
                  <a:pt x="1474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5" name="Text 13"/>
          <p:cNvSpPr/>
          <p:nvPr/>
        </p:nvSpPr>
        <p:spPr>
          <a:xfrm>
            <a:off x="437732" y="3907338"/>
            <a:ext cx="377832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06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884680" y="3833615"/>
            <a:ext cx="5639837" cy="995265"/>
          </a:xfrm>
          <a:custGeom>
            <a:avLst/>
            <a:gdLst/>
            <a:ahLst/>
            <a:cxnLst/>
            <a:rect l="l" t="t" r="r" b="b"/>
            <a:pathLst>
              <a:path w="5639837" h="995265">
                <a:moveTo>
                  <a:pt x="73719" y="0"/>
                </a:moveTo>
                <a:lnTo>
                  <a:pt x="5566117" y="0"/>
                </a:lnTo>
                <a:cubicBezTo>
                  <a:pt x="5606831" y="0"/>
                  <a:pt x="5639837" y="33005"/>
                  <a:pt x="5639837" y="73719"/>
                </a:cubicBezTo>
                <a:lnTo>
                  <a:pt x="5639837" y="921546"/>
                </a:lnTo>
                <a:cubicBezTo>
                  <a:pt x="5639837" y="962260"/>
                  <a:pt x="5606831" y="995265"/>
                  <a:pt x="5566117" y="995265"/>
                </a:cubicBezTo>
                <a:lnTo>
                  <a:pt x="73719" y="995265"/>
                </a:lnTo>
                <a:cubicBezTo>
                  <a:pt x="33005" y="995265"/>
                  <a:pt x="0" y="962260"/>
                  <a:pt x="0" y="921546"/>
                </a:cubicBezTo>
                <a:lnTo>
                  <a:pt x="0" y="73719"/>
                </a:lnTo>
                <a:cubicBezTo>
                  <a:pt x="0" y="33033"/>
                  <a:pt x="33033" y="0"/>
                  <a:pt x="73719" y="0"/>
                </a:cubicBezTo>
                <a:close/>
              </a:path>
            </a:pathLst>
          </a:custGeom>
          <a:solidFill>
            <a:srgbClr val="D95D00">
              <a:alpha val="10196"/>
            </a:srgbClr>
          </a:solidFill>
          <a:ln/>
        </p:spPr>
      </p:sp>
      <p:sp>
        <p:nvSpPr>
          <p:cNvPr id="17" name="Text 15"/>
          <p:cNvSpPr/>
          <p:nvPr/>
        </p:nvSpPr>
        <p:spPr>
          <a:xfrm>
            <a:off x="1032127" y="3981061"/>
            <a:ext cx="5418667" cy="221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Delivery Window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032127" y="4239093"/>
            <a:ext cx="5418667" cy="442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Check pickup/delivery requirements against your route capacity. Can you realistically meet the timeline?</a:t>
            </a:r>
            <a:endParaRPr lang="en-US" sz="1400" dirty="0"/>
          </a:p>
        </p:txBody>
      </p:sp>
      <p:sp>
        <p:nvSpPr>
          <p:cNvPr id="19" name="Shape 17"/>
          <p:cNvSpPr/>
          <p:nvPr/>
        </p:nvSpPr>
        <p:spPr>
          <a:xfrm>
            <a:off x="479202" y="5050050"/>
            <a:ext cx="294893" cy="294893"/>
          </a:xfrm>
          <a:custGeom>
            <a:avLst/>
            <a:gdLst/>
            <a:ahLst/>
            <a:cxnLst/>
            <a:rect l="l" t="t" r="r" b="b"/>
            <a:pathLst>
              <a:path w="294893" h="294893">
                <a:moveTo>
                  <a:pt x="147447" y="0"/>
                </a:moveTo>
                <a:lnTo>
                  <a:pt x="147447" y="0"/>
                </a:lnTo>
                <a:cubicBezTo>
                  <a:pt x="228825" y="0"/>
                  <a:pt x="294893" y="66069"/>
                  <a:pt x="294893" y="147447"/>
                </a:cubicBezTo>
                <a:lnTo>
                  <a:pt x="294893" y="147447"/>
                </a:lnTo>
                <a:cubicBezTo>
                  <a:pt x="294893" y="228825"/>
                  <a:pt x="228825" y="294893"/>
                  <a:pt x="147447" y="294893"/>
                </a:cubicBezTo>
                <a:lnTo>
                  <a:pt x="147447" y="294893"/>
                </a:lnTo>
                <a:cubicBezTo>
                  <a:pt x="66069" y="294893"/>
                  <a:pt x="0" y="228825"/>
                  <a:pt x="0" y="147447"/>
                </a:cubicBezTo>
                <a:lnTo>
                  <a:pt x="0" y="147447"/>
                </a:lnTo>
                <a:cubicBezTo>
                  <a:pt x="0" y="66069"/>
                  <a:pt x="66069" y="0"/>
                  <a:pt x="1474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0" name="Text 18"/>
          <p:cNvSpPr/>
          <p:nvPr/>
        </p:nvSpPr>
        <p:spPr>
          <a:xfrm>
            <a:off x="437732" y="5050050"/>
            <a:ext cx="377832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06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884680" y="4976327"/>
            <a:ext cx="5639837" cy="995265"/>
          </a:xfrm>
          <a:custGeom>
            <a:avLst/>
            <a:gdLst/>
            <a:ahLst/>
            <a:cxnLst/>
            <a:rect l="l" t="t" r="r" b="b"/>
            <a:pathLst>
              <a:path w="5639837" h="995265">
                <a:moveTo>
                  <a:pt x="73719" y="0"/>
                </a:moveTo>
                <a:lnTo>
                  <a:pt x="5566117" y="0"/>
                </a:lnTo>
                <a:cubicBezTo>
                  <a:pt x="5606831" y="0"/>
                  <a:pt x="5639837" y="33005"/>
                  <a:pt x="5639837" y="73719"/>
                </a:cubicBezTo>
                <a:lnTo>
                  <a:pt x="5639837" y="921546"/>
                </a:lnTo>
                <a:cubicBezTo>
                  <a:pt x="5639837" y="962260"/>
                  <a:pt x="5606831" y="995265"/>
                  <a:pt x="5566117" y="995265"/>
                </a:cubicBezTo>
                <a:lnTo>
                  <a:pt x="73719" y="995265"/>
                </a:lnTo>
                <a:cubicBezTo>
                  <a:pt x="33005" y="995265"/>
                  <a:pt x="0" y="962260"/>
                  <a:pt x="0" y="921546"/>
                </a:cubicBezTo>
                <a:lnTo>
                  <a:pt x="0" y="73719"/>
                </a:lnTo>
                <a:cubicBezTo>
                  <a:pt x="0" y="33033"/>
                  <a:pt x="33033" y="0"/>
                  <a:pt x="73719" y="0"/>
                </a:cubicBezTo>
                <a:close/>
              </a:path>
            </a:pathLst>
          </a:custGeom>
          <a:solidFill>
            <a:srgbClr val="5A7D9A">
              <a:alpha val="10196"/>
            </a:srgbClr>
          </a:solidFill>
          <a:ln/>
        </p:spPr>
      </p:sp>
      <p:sp>
        <p:nvSpPr>
          <p:cNvPr id="22" name="Text 20"/>
          <p:cNvSpPr/>
          <p:nvPr/>
        </p:nvSpPr>
        <p:spPr>
          <a:xfrm>
            <a:off x="1032127" y="5123773"/>
            <a:ext cx="5418667" cy="221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Page Limit &amp; Format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1032127" y="5381805"/>
            <a:ext cx="5418667" cy="442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Stay within page limits. Use required fonts and formatting. Technical rejections are common.</a:t>
            </a:r>
            <a:endParaRPr lang="en-US" sz="1400" dirty="0"/>
          </a:p>
        </p:txBody>
      </p:sp>
      <p:sp>
        <p:nvSpPr>
          <p:cNvPr id="24" name="Shape 22"/>
          <p:cNvSpPr/>
          <p:nvPr/>
        </p:nvSpPr>
        <p:spPr>
          <a:xfrm>
            <a:off x="6893134" y="1728066"/>
            <a:ext cx="5194057" cy="2137977"/>
          </a:xfrm>
          <a:custGeom>
            <a:avLst/>
            <a:gdLst/>
            <a:ahLst/>
            <a:cxnLst/>
            <a:rect l="l" t="t" r="r" b="b"/>
            <a:pathLst>
              <a:path w="4856526" h="2137977">
                <a:moveTo>
                  <a:pt x="110576" y="0"/>
                </a:moveTo>
                <a:lnTo>
                  <a:pt x="4745950" y="0"/>
                </a:lnTo>
                <a:cubicBezTo>
                  <a:pt x="4807019" y="0"/>
                  <a:pt x="4856526" y="49507"/>
                  <a:pt x="4856526" y="110576"/>
                </a:cubicBezTo>
                <a:lnTo>
                  <a:pt x="4856526" y="2027401"/>
                </a:lnTo>
                <a:cubicBezTo>
                  <a:pt x="4856526" y="2088430"/>
                  <a:pt x="4806979" y="2137977"/>
                  <a:pt x="4745950" y="2137977"/>
                </a:cubicBezTo>
                <a:lnTo>
                  <a:pt x="110576" y="2137977"/>
                </a:lnTo>
                <a:cubicBezTo>
                  <a:pt x="49507" y="2137977"/>
                  <a:pt x="0" y="2088471"/>
                  <a:pt x="0" y="2027401"/>
                </a:cubicBezTo>
                <a:lnTo>
                  <a:pt x="0" y="110576"/>
                </a:lnTo>
                <a:cubicBezTo>
                  <a:pt x="0" y="49548"/>
                  <a:pt x="49548" y="0"/>
                  <a:pt x="110576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5" name="Shape 23"/>
          <p:cNvSpPr/>
          <p:nvPr/>
        </p:nvSpPr>
        <p:spPr>
          <a:xfrm>
            <a:off x="7214378" y="1990531"/>
            <a:ext cx="221170" cy="221170"/>
          </a:xfrm>
          <a:custGeom>
            <a:avLst/>
            <a:gdLst/>
            <a:ahLst/>
            <a:cxnLst/>
            <a:rect l="l" t="t" r="r" b="b"/>
            <a:pathLst>
              <a:path w="221170" h="221170">
                <a:moveTo>
                  <a:pt x="110585" y="0"/>
                </a:moveTo>
                <a:cubicBezTo>
                  <a:pt x="116935" y="0"/>
                  <a:pt x="122767" y="3499"/>
                  <a:pt x="125790" y="9071"/>
                </a:cubicBezTo>
                <a:lnTo>
                  <a:pt x="219097" y="181861"/>
                </a:lnTo>
                <a:cubicBezTo>
                  <a:pt x="221991" y="187217"/>
                  <a:pt x="221861" y="193697"/>
                  <a:pt x="218751" y="198923"/>
                </a:cubicBezTo>
                <a:cubicBezTo>
                  <a:pt x="215641" y="204150"/>
                  <a:pt x="209982" y="207347"/>
                  <a:pt x="203891" y="207347"/>
                </a:cubicBezTo>
                <a:lnTo>
                  <a:pt x="17279" y="207347"/>
                </a:lnTo>
                <a:cubicBezTo>
                  <a:pt x="11188" y="207347"/>
                  <a:pt x="5572" y="204150"/>
                  <a:pt x="2419" y="198923"/>
                </a:cubicBezTo>
                <a:cubicBezTo>
                  <a:pt x="-734" y="193697"/>
                  <a:pt x="-821" y="187217"/>
                  <a:pt x="2073" y="181861"/>
                </a:cubicBezTo>
                <a:lnTo>
                  <a:pt x="95380" y="9071"/>
                </a:lnTo>
                <a:cubicBezTo>
                  <a:pt x="98403" y="3499"/>
                  <a:pt x="104235" y="0"/>
                  <a:pt x="110585" y="0"/>
                </a:cubicBezTo>
                <a:close/>
                <a:moveTo>
                  <a:pt x="110585" y="72571"/>
                </a:moveTo>
                <a:cubicBezTo>
                  <a:pt x="104840" y="72571"/>
                  <a:pt x="100218" y="77194"/>
                  <a:pt x="100218" y="82939"/>
                </a:cubicBezTo>
                <a:lnTo>
                  <a:pt x="100218" y="131320"/>
                </a:lnTo>
                <a:cubicBezTo>
                  <a:pt x="100218" y="137065"/>
                  <a:pt x="104840" y="141687"/>
                  <a:pt x="110585" y="141687"/>
                </a:cubicBezTo>
                <a:cubicBezTo>
                  <a:pt x="116330" y="141687"/>
                  <a:pt x="120952" y="137065"/>
                  <a:pt x="120952" y="131320"/>
                </a:cubicBezTo>
                <a:lnTo>
                  <a:pt x="120952" y="82939"/>
                </a:lnTo>
                <a:cubicBezTo>
                  <a:pt x="120952" y="77194"/>
                  <a:pt x="116330" y="72571"/>
                  <a:pt x="110585" y="72571"/>
                </a:cubicBezTo>
                <a:close/>
                <a:moveTo>
                  <a:pt x="122119" y="165878"/>
                </a:moveTo>
                <a:cubicBezTo>
                  <a:pt x="122381" y="161596"/>
                  <a:pt x="120246" y="157523"/>
                  <a:pt x="116576" y="155303"/>
                </a:cubicBezTo>
                <a:cubicBezTo>
                  <a:pt x="112906" y="153083"/>
                  <a:pt x="108307" y="153083"/>
                  <a:pt x="104637" y="155303"/>
                </a:cubicBezTo>
                <a:cubicBezTo>
                  <a:pt x="100967" y="157523"/>
                  <a:pt x="98832" y="161596"/>
                  <a:pt x="99095" y="165878"/>
                </a:cubicBezTo>
                <a:cubicBezTo>
                  <a:pt x="98832" y="170159"/>
                  <a:pt x="100967" y="174232"/>
                  <a:pt x="104637" y="176452"/>
                </a:cubicBezTo>
                <a:cubicBezTo>
                  <a:pt x="108307" y="178672"/>
                  <a:pt x="112906" y="178672"/>
                  <a:pt x="116576" y="176452"/>
                </a:cubicBezTo>
                <a:cubicBezTo>
                  <a:pt x="120246" y="174232"/>
                  <a:pt x="122381" y="170159"/>
                  <a:pt x="122119" y="165878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6" name="Text 24"/>
          <p:cNvSpPr/>
          <p:nvPr/>
        </p:nvSpPr>
        <p:spPr>
          <a:xfrm>
            <a:off x="7516689" y="1953669"/>
            <a:ext cx="4194813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Common Bid Mistakes</a:t>
            </a:r>
            <a:endParaRPr lang="en-US" dirty="0"/>
          </a:p>
        </p:txBody>
      </p:sp>
      <p:sp>
        <p:nvSpPr>
          <p:cNvPr id="27" name="Shape 25"/>
          <p:cNvSpPr/>
          <p:nvPr/>
        </p:nvSpPr>
        <p:spPr>
          <a:xfrm>
            <a:off x="7011900" y="2396009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54105" y="54105"/>
                </a:moveTo>
                <a:cubicBezTo>
                  <a:pt x="57150" y="51059"/>
                  <a:pt x="62074" y="51059"/>
                  <a:pt x="65088" y="54105"/>
                </a:cubicBezTo>
                <a:lnTo>
                  <a:pt x="82906" y="71923"/>
                </a:lnTo>
                <a:lnTo>
                  <a:pt x="100725" y="54105"/>
                </a:lnTo>
                <a:cubicBezTo>
                  <a:pt x="103771" y="51059"/>
                  <a:pt x="108695" y="51059"/>
                  <a:pt x="111708" y="54105"/>
                </a:cubicBezTo>
                <a:cubicBezTo>
                  <a:pt x="114721" y="57150"/>
                  <a:pt x="114754" y="62074"/>
                  <a:pt x="111708" y="65088"/>
                </a:cubicBezTo>
                <a:lnTo>
                  <a:pt x="93889" y="82906"/>
                </a:lnTo>
                <a:lnTo>
                  <a:pt x="111708" y="100725"/>
                </a:lnTo>
                <a:cubicBezTo>
                  <a:pt x="114754" y="103771"/>
                  <a:pt x="114754" y="108695"/>
                  <a:pt x="111708" y="111708"/>
                </a:cubicBezTo>
                <a:cubicBezTo>
                  <a:pt x="108663" y="114721"/>
                  <a:pt x="103738" y="114754"/>
                  <a:pt x="100725" y="111708"/>
                </a:cubicBezTo>
                <a:lnTo>
                  <a:pt x="82906" y="93889"/>
                </a:lnTo>
                <a:lnTo>
                  <a:pt x="65088" y="111708"/>
                </a:lnTo>
                <a:cubicBezTo>
                  <a:pt x="62042" y="114754"/>
                  <a:pt x="57118" y="114754"/>
                  <a:pt x="54105" y="111708"/>
                </a:cubicBezTo>
                <a:cubicBezTo>
                  <a:pt x="51092" y="108663"/>
                  <a:pt x="51059" y="103738"/>
                  <a:pt x="54105" y="100725"/>
                </a:cubicBezTo>
                <a:lnTo>
                  <a:pt x="71923" y="82906"/>
                </a:lnTo>
                <a:lnTo>
                  <a:pt x="54105" y="65088"/>
                </a:lnTo>
                <a:cubicBezTo>
                  <a:pt x="51059" y="62042"/>
                  <a:pt x="51059" y="57118"/>
                  <a:pt x="54105" y="54105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8" name="Text 26"/>
          <p:cNvSpPr/>
          <p:nvPr/>
        </p:nvSpPr>
        <p:spPr>
          <a:xfrm>
            <a:off x="7292709" y="2359148"/>
            <a:ext cx="4188408" cy="2027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Wrong NAICS: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Bidding outside your certified codes</a:t>
            </a:r>
            <a:endParaRPr lang="en-US" sz="1400" dirty="0"/>
          </a:p>
        </p:txBody>
      </p:sp>
      <p:sp>
        <p:nvSpPr>
          <p:cNvPr id="29" name="Shape 27"/>
          <p:cNvSpPr/>
          <p:nvPr/>
        </p:nvSpPr>
        <p:spPr>
          <a:xfrm>
            <a:off x="7001601" y="2764626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54105" y="54105"/>
                </a:moveTo>
                <a:cubicBezTo>
                  <a:pt x="57150" y="51059"/>
                  <a:pt x="62074" y="51059"/>
                  <a:pt x="65088" y="54105"/>
                </a:cubicBezTo>
                <a:lnTo>
                  <a:pt x="82906" y="71923"/>
                </a:lnTo>
                <a:lnTo>
                  <a:pt x="100725" y="54105"/>
                </a:lnTo>
                <a:cubicBezTo>
                  <a:pt x="103771" y="51059"/>
                  <a:pt x="108695" y="51059"/>
                  <a:pt x="111708" y="54105"/>
                </a:cubicBezTo>
                <a:cubicBezTo>
                  <a:pt x="114721" y="57150"/>
                  <a:pt x="114754" y="62074"/>
                  <a:pt x="111708" y="65088"/>
                </a:cubicBezTo>
                <a:lnTo>
                  <a:pt x="93889" y="82906"/>
                </a:lnTo>
                <a:lnTo>
                  <a:pt x="111708" y="100725"/>
                </a:lnTo>
                <a:cubicBezTo>
                  <a:pt x="114754" y="103771"/>
                  <a:pt x="114754" y="108695"/>
                  <a:pt x="111708" y="111708"/>
                </a:cubicBezTo>
                <a:cubicBezTo>
                  <a:pt x="108663" y="114721"/>
                  <a:pt x="103738" y="114754"/>
                  <a:pt x="100725" y="111708"/>
                </a:cubicBezTo>
                <a:lnTo>
                  <a:pt x="82906" y="93889"/>
                </a:lnTo>
                <a:lnTo>
                  <a:pt x="65088" y="111708"/>
                </a:lnTo>
                <a:cubicBezTo>
                  <a:pt x="62042" y="114754"/>
                  <a:pt x="57118" y="114754"/>
                  <a:pt x="54105" y="111708"/>
                </a:cubicBezTo>
                <a:cubicBezTo>
                  <a:pt x="51092" y="108663"/>
                  <a:pt x="51059" y="103738"/>
                  <a:pt x="54105" y="100725"/>
                </a:cubicBezTo>
                <a:lnTo>
                  <a:pt x="71923" y="82906"/>
                </a:lnTo>
                <a:lnTo>
                  <a:pt x="54105" y="65088"/>
                </a:lnTo>
                <a:cubicBezTo>
                  <a:pt x="51059" y="62042"/>
                  <a:pt x="51059" y="57118"/>
                  <a:pt x="54105" y="54105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0" name="Text 28"/>
          <p:cNvSpPr/>
          <p:nvPr/>
        </p:nvSpPr>
        <p:spPr>
          <a:xfrm>
            <a:off x="7292709" y="2699854"/>
            <a:ext cx="4687337" cy="31332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Capacity Overstretch: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Promising more trucks than available</a:t>
            </a:r>
            <a:endParaRPr lang="en-US" sz="1400" dirty="0"/>
          </a:p>
        </p:txBody>
      </p:sp>
      <p:sp>
        <p:nvSpPr>
          <p:cNvPr id="31" name="Shape 29"/>
          <p:cNvSpPr/>
          <p:nvPr/>
        </p:nvSpPr>
        <p:spPr>
          <a:xfrm>
            <a:off x="7011900" y="3105780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54105" y="54105"/>
                </a:moveTo>
                <a:cubicBezTo>
                  <a:pt x="57150" y="51059"/>
                  <a:pt x="62074" y="51059"/>
                  <a:pt x="65088" y="54105"/>
                </a:cubicBezTo>
                <a:lnTo>
                  <a:pt x="82906" y="71923"/>
                </a:lnTo>
                <a:lnTo>
                  <a:pt x="100725" y="54105"/>
                </a:lnTo>
                <a:cubicBezTo>
                  <a:pt x="103771" y="51059"/>
                  <a:pt x="108695" y="51059"/>
                  <a:pt x="111708" y="54105"/>
                </a:cubicBezTo>
                <a:cubicBezTo>
                  <a:pt x="114721" y="57150"/>
                  <a:pt x="114754" y="62074"/>
                  <a:pt x="111708" y="65088"/>
                </a:cubicBezTo>
                <a:lnTo>
                  <a:pt x="93889" y="82906"/>
                </a:lnTo>
                <a:lnTo>
                  <a:pt x="111708" y="100725"/>
                </a:lnTo>
                <a:cubicBezTo>
                  <a:pt x="114754" y="103771"/>
                  <a:pt x="114754" y="108695"/>
                  <a:pt x="111708" y="111708"/>
                </a:cubicBezTo>
                <a:cubicBezTo>
                  <a:pt x="108663" y="114721"/>
                  <a:pt x="103738" y="114754"/>
                  <a:pt x="100725" y="111708"/>
                </a:cubicBezTo>
                <a:lnTo>
                  <a:pt x="82906" y="93889"/>
                </a:lnTo>
                <a:lnTo>
                  <a:pt x="65088" y="111708"/>
                </a:lnTo>
                <a:cubicBezTo>
                  <a:pt x="62042" y="114754"/>
                  <a:pt x="57118" y="114754"/>
                  <a:pt x="54105" y="111708"/>
                </a:cubicBezTo>
                <a:cubicBezTo>
                  <a:pt x="51092" y="108663"/>
                  <a:pt x="51059" y="103738"/>
                  <a:pt x="54105" y="100725"/>
                </a:cubicBezTo>
                <a:lnTo>
                  <a:pt x="71923" y="82906"/>
                </a:lnTo>
                <a:lnTo>
                  <a:pt x="54105" y="65088"/>
                </a:lnTo>
                <a:cubicBezTo>
                  <a:pt x="51059" y="62042"/>
                  <a:pt x="51059" y="57118"/>
                  <a:pt x="54105" y="54105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2" name="Text 30"/>
          <p:cNvSpPr/>
          <p:nvPr/>
        </p:nvSpPr>
        <p:spPr>
          <a:xfrm>
            <a:off x="7273456" y="3059519"/>
            <a:ext cx="4206839" cy="2396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Missing Signatures: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Forgetting required certifications</a:t>
            </a:r>
            <a:endParaRPr lang="en-US" sz="1400" dirty="0"/>
          </a:p>
        </p:txBody>
      </p:sp>
      <p:sp>
        <p:nvSpPr>
          <p:cNvPr id="33" name="Shape 31"/>
          <p:cNvSpPr/>
          <p:nvPr/>
        </p:nvSpPr>
        <p:spPr>
          <a:xfrm>
            <a:off x="7011900" y="3455966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54105" y="54105"/>
                </a:moveTo>
                <a:cubicBezTo>
                  <a:pt x="57150" y="51059"/>
                  <a:pt x="62074" y="51059"/>
                  <a:pt x="65088" y="54105"/>
                </a:cubicBezTo>
                <a:lnTo>
                  <a:pt x="82906" y="71923"/>
                </a:lnTo>
                <a:lnTo>
                  <a:pt x="100725" y="54105"/>
                </a:lnTo>
                <a:cubicBezTo>
                  <a:pt x="103771" y="51059"/>
                  <a:pt x="108695" y="51059"/>
                  <a:pt x="111708" y="54105"/>
                </a:cubicBezTo>
                <a:cubicBezTo>
                  <a:pt x="114721" y="57150"/>
                  <a:pt x="114754" y="62074"/>
                  <a:pt x="111708" y="65088"/>
                </a:cubicBezTo>
                <a:lnTo>
                  <a:pt x="93889" y="82906"/>
                </a:lnTo>
                <a:lnTo>
                  <a:pt x="111708" y="100725"/>
                </a:lnTo>
                <a:cubicBezTo>
                  <a:pt x="114754" y="103771"/>
                  <a:pt x="114754" y="108695"/>
                  <a:pt x="111708" y="111708"/>
                </a:cubicBezTo>
                <a:cubicBezTo>
                  <a:pt x="108663" y="114721"/>
                  <a:pt x="103738" y="114754"/>
                  <a:pt x="100725" y="111708"/>
                </a:cubicBezTo>
                <a:lnTo>
                  <a:pt x="82906" y="93889"/>
                </a:lnTo>
                <a:lnTo>
                  <a:pt x="65088" y="111708"/>
                </a:lnTo>
                <a:cubicBezTo>
                  <a:pt x="62042" y="114754"/>
                  <a:pt x="57118" y="114754"/>
                  <a:pt x="54105" y="111708"/>
                </a:cubicBezTo>
                <a:cubicBezTo>
                  <a:pt x="51092" y="108663"/>
                  <a:pt x="51059" y="103738"/>
                  <a:pt x="54105" y="100725"/>
                </a:cubicBezTo>
                <a:lnTo>
                  <a:pt x="71923" y="82906"/>
                </a:lnTo>
                <a:lnTo>
                  <a:pt x="54105" y="65088"/>
                </a:lnTo>
                <a:cubicBezTo>
                  <a:pt x="51059" y="62042"/>
                  <a:pt x="51059" y="57118"/>
                  <a:pt x="54105" y="54105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4" name="Text 32"/>
          <p:cNvSpPr/>
          <p:nvPr/>
        </p:nvSpPr>
        <p:spPr>
          <a:xfrm>
            <a:off x="7273456" y="3324452"/>
            <a:ext cx="4401659" cy="36861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Late Submission:</a:t>
            </a: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Upload issues cause missed deadlines</a:t>
            </a:r>
            <a:endParaRPr lang="en-US" sz="1400" dirty="0"/>
          </a:p>
        </p:txBody>
      </p:sp>
      <p:sp>
        <p:nvSpPr>
          <p:cNvPr id="35" name="Shape 33"/>
          <p:cNvSpPr/>
          <p:nvPr/>
        </p:nvSpPr>
        <p:spPr>
          <a:xfrm>
            <a:off x="6893134" y="3994146"/>
            <a:ext cx="5151420" cy="1787791"/>
          </a:xfrm>
          <a:custGeom>
            <a:avLst/>
            <a:gdLst/>
            <a:ahLst/>
            <a:cxnLst/>
            <a:rect l="l" t="t" r="r" b="b"/>
            <a:pathLst>
              <a:path w="4856526" h="1787791">
                <a:moveTo>
                  <a:pt x="110593" y="0"/>
                </a:moveTo>
                <a:lnTo>
                  <a:pt x="4745933" y="0"/>
                </a:lnTo>
                <a:cubicBezTo>
                  <a:pt x="4807012" y="0"/>
                  <a:pt x="4856526" y="49514"/>
                  <a:pt x="4856526" y="110593"/>
                </a:cubicBezTo>
                <a:lnTo>
                  <a:pt x="4856526" y="1677199"/>
                </a:lnTo>
                <a:cubicBezTo>
                  <a:pt x="4856526" y="1738277"/>
                  <a:pt x="4807012" y="1787791"/>
                  <a:pt x="4745933" y="1787791"/>
                </a:cubicBezTo>
                <a:lnTo>
                  <a:pt x="110593" y="1787791"/>
                </a:lnTo>
                <a:cubicBezTo>
                  <a:pt x="49514" y="1787791"/>
                  <a:pt x="0" y="1738277"/>
                  <a:pt x="0" y="1677199"/>
                </a:cubicBezTo>
                <a:lnTo>
                  <a:pt x="0" y="110593"/>
                </a:lnTo>
                <a:cubicBezTo>
                  <a:pt x="0" y="49555"/>
                  <a:pt x="49555" y="0"/>
                  <a:pt x="11059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6" name="Shape 34"/>
          <p:cNvSpPr/>
          <p:nvPr/>
        </p:nvSpPr>
        <p:spPr>
          <a:xfrm>
            <a:off x="7242024" y="4275955"/>
            <a:ext cx="165878" cy="221170"/>
          </a:xfrm>
          <a:custGeom>
            <a:avLst/>
            <a:gdLst/>
            <a:ahLst/>
            <a:cxnLst/>
            <a:rect l="l" t="t" r="r" b="b"/>
            <a:pathLst>
              <a:path w="165878" h="221170">
                <a:moveTo>
                  <a:pt x="126525" y="165878"/>
                </a:moveTo>
                <a:cubicBezTo>
                  <a:pt x="129678" y="156245"/>
                  <a:pt x="135985" y="147519"/>
                  <a:pt x="143113" y="140002"/>
                </a:cubicBezTo>
                <a:cubicBezTo>
                  <a:pt x="157238" y="125143"/>
                  <a:pt x="165878" y="105056"/>
                  <a:pt x="165878" y="82939"/>
                </a:cubicBezTo>
                <a:cubicBezTo>
                  <a:pt x="165878" y="37150"/>
                  <a:pt x="128728" y="0"/>
                  <a:pt x="82939" y="0"/>
                </a:cubicBezTo>
                <a:cubicBezTo>
                  <a:pt x="37150" y="0"/>
                  <a:pt x="0" y="37150"/>
                  <a:pt x="0" y="82939"/>
                </a:cubicBezTo>
                <a:cubicBezTo>
                  <a:pt x="0" y="105056"/>
                  <a:pt x="8639" y="125143"/>
                  <a:pt x="22765" y="140002"/>
                </a:cubicBezTo>
                <a:cubicBezTo>
                  <a:pt x="29893" y="147519"/>
                  <a:pt x="36243" y="156245"/>
                  <a:pt x="39353" y="165878"/>
                </a:cubicBezTo>
                <a:lnTo>
                  <a:pt x="126482" y="165878"/>
                </a:lnTo>
                <a:close/>
                <a:moveTo>
                  <a:pt x="124408" y="186612"/>
                </a:moveTo>
                <a:lnTo>
                  <a:pt x="41469" y="186612"/>
                </a:lnTo>
                <a:lnTo>
                  <a:pt x="41469" y="193524"/>
                </a:lnTo>
                <a:cubicBezTo>
                  <a:pt x="41469" y="212617"/>
                  <a:pt x="56934" y="228082"/>
                  <a:pt x="76027" y="228082"/>
                </a:cubicBezTo>
                <a:lnTo>
                  <a:pt x="89850" y="228082"/>
                </a:lnTo>
                <a:cubicBezTo>
                  <a:pt x="108944" y="228082"/>
                  <a:pt x="124408" y="212617"/>
                  <a:pt x="124408" y="193524"/>
                </a:cubicBezTo>
                <a:lnTo>
                  <a:pt x="124408" y="186612"/>
                </a:lnTo>
                <a:close/>
                <a:moveTo>
                  <a:pt x="79483" y="48381"/>
                </a:moveTo>
                <a:cubicBezTo>
                  <a:pt x="62290" y="48381"/>
                  <a:pt x="48381" y="62290"/>
                  <a:pt x="48381" y="79483"/>
                </a:cubicBezTo>
                <a:cubicBezTo>
                  <a:pt x="48381" y="85228"/>
                  <a:pt x="43759" y="89850"/>
                  <a:pt x="38014" y="89850"/>
                </a:cubicBezTo>
                <a:cubicBezTo>
                  <a:pt x="32268" y="89850"/>
                  <a:pt x="27646" y="85228"/>
                  <a:pt x="27646" y="79483"/>
                </a:cubicBezTo>
                <a:cubicBezTo>
                  <a:pt x="27646" y="50843"/>
                  <a:pt x="50843" y="27646"/>
                  <a:pt x="79483" y="27646"/>
                </a:cubicBezTo>
                <a:cubicBezTo>
                  <a:pt x="85228" y="27646"/>
                  <a:pt x="89850" y="32268"/>
                  <a:pt x="89850" y="38014"/>
                </a:cubicBezTo>
                <a:cubicBezTo>
                  <a:pt x="89850" y="43759"/>
                  <a:pt x="85228" y="48381"/>
                  <a:pt x="79483" y="4838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7" name="Text 35"/>
          <p:cNvSpPr/>
          <p:nvPr/>
        </p:nvSpPr>
        <p:spPr>
          <a:xfrm>
            <a:off x="7516689" y="4239093"/>
            <a:ext cx="4194813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Bid Strategy Tips</a:t>
            </a:r>
            <a:endParaRPr lang="en-US" dirty="0"/>
          </a:p>
        </p:txBody>
      </p:sp>
      <p:sp>
        <p:nvSpPr>
          <p:cNvPr id="38" name="Shape 36"/>
          <p:cNvSpPr/>
          <p:nvPr/>
        </p:nvSpPr>
        <p:spPr>
          <a:xfrm>
            <a:off x="7013793" y="4681433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110283" y="68910"/>
                </a:moveTo>
                <a:lnTo>
                  <a:pt x="84364" y="110380"/>
                </a:lnTo>
                <a:cubicBezTo>
                  <a:pt x="83004" y="112551"/>
                  <a:pt x="80671" y="113911"/>
                  <a:pt x="78111" y="114041"/>
                </a:cubicBezTo>
                <a:cubicBezTo>
                  <a:pt x="75552" y="114170"/>
                  <a:pt x="73090" y="113004"/>
                  <a:pt x="71567" y="110931"/>
                </a:cubicBezTo>
                <a:lnTo>
                  <a:pt x="56016" y="90196"/>
                </a:lnTo>
                <a:cubicBezTo>
                  <a:pt x="53424" y="86762"/>
                  <a:pt x="54137" y="81902"/>
                  <a:pt x="57571" y="79310"/>
                </a:cubicBezTo>
                <a:cubicBezTo>
                  <a:pt x="61005" y="76718"/>
                  <a:pt x="65865" y="77431"/>
                  <a:pt x="68457" y="80865"/>
                </a:cubicBezTo>
                <a:lnTo>
                  <a:pt x="77204" y="92529"/>
                </a:lnTo>
                <a:lnTo>
                  <a:pt x="97097" y="60681"/>
                </a:lnTo>
                <a:cubicBezTo>
                  <a:pt x="99365" y="57053"/>
                  <a:pt x="104159" y="55919"/>
                  <a:pt x="107820" y="58219"/>
                </a:cubicBezTo>
                <a:cubicBezTo>
                  <a:pt x="111481" y="60519"/>
                  <a:pt x="112583" y="65282"/>
                  <a:pt x="110283" y="6894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9" name="Text 37"/>
          <p:cNvSpPr/>
          <p:nvPr/>
        </p:nvSpPr>
        <p:spPr>
          <a:xfrm>
            <a:off x="7324963" y="4659132"/>
            <a:ext cx="4244997" cy="2396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Start with smaller contracts to build past performance</a:t>
            </a:r>
            <a:endParaRPr lang="en-US" sz="1400" dirty="0"/>
          </a:p>
        </p:txBody>
      </p:sp>
      <p:sp>
        <p:nvSpPr>
          <p:cNvPr id="40" name="Shape 38"/>
          <p:cNvSpPr/>
          <p:nvPr/>
        </p:nvSpPr>
        <p:spPr>
          <a:xfrm>
            <a:off x="7013793" y="5031619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110283" y="68910"/>
                </a:moveTo>
                <a:lnTo>
                  <a:pt x="84364" y="110380"/>
                </a:lnTo>
                <a:cubicBezTo>
                  <a:pt x="83004" y="112551"/>
                  <a:pt x="80671" y="113911"/>
                  <a:pt x="78111" y="114041"/>
                </a:cubicBezTo>
                <a:cubicBezTo>
                  <a:pt x="75552" y="114170"/>
                  <a:pt x="73090" y="113004"/>
                  <a:pt x="71567" y="110931"/>
                </a:cubicBezTo>
                <a:lnTo>
                  <a:pt x="56016" y="90196"/>
                </a:lnTo>
                <a:cubicBezTo>
                  <a:pt x="53424" y="86762"/>
                  <a:pt x="54137" y="81902"/>
                  <a:pt x="57571" y="79310"/>
                </a:cubicBezTo>
                <a:cubicBezTo>
                  <a:pt x="61005" y="76718"/>
                  <a:pt x="65865" y="77431"/>
                  <a:pt x="68457" y="80865"/>
                </a:cubicBezTo>
                <a:lnTo>
                  <a:pt x="77204" y="92529"/>
                </a:lnTo>
                <a:lnTo>
                  <a:pt x="97097" y="60681"/>
                </a:lnTo>
                <a:cubicBezTo>
                  <a:pt x="99365" y="57053"/>
                  <a:pt x="104159" y="55919"/>
                  <a:pt x="107820" y="58219"/>
                </a:cubicBezTo>
                <a:cubicBezTo>
                  <a:pt x="111481" y="60519"/>
                  <a:pt x="112583" y="65282"/>
                  <a:pt x="110283" y="6894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1" name="Text 39"/>
          <p:cNvSpPr/>
          <p:nvPr/>
        </p:nvSpPr>
        <p:spPr>
          <a:xfrm>
            <a:off x="7324963" y="5008940"/>
            <a:ext cx="4170452" cy="2396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Bid only on lanes you can service profitably</a:t>
            </a:r>
            <a:endParaRPr lang="en-US" sz="1400" dirty="0"/>
          </a:p>
        </p:txBody>
      </p:sp>
      <p:sp>
        <p:nvSpPr>
          <p:cNvPr id="42" name="Shape 40"/>
          <p:cNvSpPr/>
          <p:nvPr/>
        </p:nvSpPr>
        <p:spPr>
          <a:xfrm>
            <a:off x="7013793" y="5368721"/>
            <a:ext cx="165878" cy="165878"/>
          </a:xfrm>
          <a:custGeom>
            <a:avLst/>
            <a:gdLst/>
            <a:ahLst/>
            <a:cxnLst/>
            <a:rect l="l" t="t" r="r" b="b"/>
            <a:pathLst>
              <a:path w="165878" h="165878">
                <a:moveTo>
                  <a:pt x="82939" y="165878"/>
                </a:moveTo>
                <a:cubicBezTo>
                  <a:pt x="128714" y="165878"/>
                  <a:pt x="165878" y="128714"/>
                  <a:pt x="165878" y="82939"/>
                </a:cubicBezTo>
                <a:cubicBezTo>
                  <a:pt x="165878" y="37164"/>
                  <a:pt x="128714" y="0"/>
                  <a:pt x="82939" y="0"/>
                </a:cubicBezTo>
                <a:cubicBezTo>
                  <a:pt x="37164" y="0"/>
                  <a:pt x="0" y="37164"/>
                  <a:pt x="0" y="82939"/>
                </a:cubicBezTo>
                <a:cubicBezTo>
                  <a:pt x="0" y="128714"/>
                  <a:pt x="37164" y="165878"/>
                  <a:pt x="82939" y="165878"/>
                </a:cubicBezTo>
                <a:close/>
                <a:moveTo>
                  <a:pt x="110283" y="68910"/>
                </a:moveTo>
                <a:lnTo>
                  <a:pt x="84364" y="110380"/>
                </a:lnTo>
                <a:cubicBezTo>
                  <a:pt x="83004" y="112551"/>
                  <a:pt x="80671" y="113911"/>
                  <a:pt x="78111" y="114041"/>
                </a:cubicBezTo>
                <a:cubicBezTo>
                  <a:pt x="75552" y="114170"/>
                  <a:pt x="73090" y="113004"/>
                  <a:pt x="71567" y="110931"/>
                </a:cubicBezTo>
                <a:lnTo>
                  <a:pt x="56016" y="90196"/>
                </a:lnTo>
                <a:cubicBezTo>
                  <a:pt x="53424" y="86762"/>
                  <a:pt x="54137" y="81902"/>
                  <a:pt x="57571" y="79310"/>
                </a:cubicBezTo>
                <a:cubicBezTo>
                  <a:pt x="61005" y="76718"/>
                  <a:pt x="65865" y="77431"/>
                  <a:pt x="68457" y="80865"/>
                </a:cubicBezTo>
                <a:lnTo>
                  <a:pt x="77204" y="92529"/>
                </a:lnTo>
                <a:lnTo>
                  <a:pt x="97097" y="60681"/>
                </a:lnTo>
                <a:cubicBezTo>
                  <a:pt x="99365" y="57053"/>
                  <a:pt x="104159" y="55919"/>
                  <a:pt x="107820" y="58219"/>
                </a:cubicBezTo>
                <a:cubicBezTo>
                  <a:pt x="111481" y="60519"/>
                  <a:pt x="112583" y="65282"/>
                  <a:pt x="110283" y="6894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3" name="Text 41"/>
          <p:cNvSpPr/>
          <p:nvPr/>
        </p:nvSpPr>
        <p:spPr>
          <a:xfrm>
            <a:off x="7324963" y="5324118"/>
            <a:ext cx="4170452" cy="23960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Partner with experienced carriers for first few wins</a:t>
            </a:r>
            <a:endParaRPr lang="en-US" sz="1400" dirty="0"/>
          </a:p>
        </p:txBody>
      </p:sp>
      <p:sp>
        <p:nvSpPr>
          <p:cNvPr id="44" name="Shape 42"/>
          <p:cNvSpPr/>
          <p:nvPr/>
        </p:nvSpPr>
        <p:spPr>
          <a:xfrm>
            <a:off x="7049796" y="5966245"/>
            <a:ext cx="4856526" cy="663510"/>
          </a:xfrm>
          <a:custGeom>
            <a:avLst/>
            <a:gdLst/>
            <a:ahLst/>
            <a:cxnLst/>
            <a:rect l="l" t="t" r="r" b="b"/>
            <a:pathLst>
              <a:path w="4856526" h="663510">
                <a:moveTo>
                  <a:pt x="110587" y="0"/>
                </a:moveTo>
                <a:lnTo>
                  <a:pt x="4745939" y="0"/>
                </a:lnTo>
                <a:cubicBezTo>
                  <a:pt x="4807014" y="0"/>
                  <a:pt x="4856526" y="49512"/>
                  <a:pt x="4856526" y="110587"/>
                </a:cubicBezTo>
                <a:lnTo>
                  <a:pt x="4856526" y="552923"/>
                </a:lnTo>
                <a:cubicBezTo>
                  <a:pt x="4856526" y="613999"/>
                  <a:pt x="4807014" y="663510"/>
                  <a:pt x="4745939" y="663510"/>
                </a:cubicBezTo>
                <a:lnTo>
                  <a:pt x="110587" y="663510"/>
                </a:lnTo>
                <a:cubicBezTo>
                  <a:pt x="49512" y="663510"/>
                  <a:pt x="0" y="613999"/>
                  <a:pt x="0" y="552923"/>
                </a:cubicBezTo>
                <a:lnTo>
                  <a:pt x="0" y="110587"/>
                </a:lnTo>
                <a:cubicBezTo>
                  <a:pt x="0" y="49512"/>
                  <a:pt x="49512" y="0"/>
                  <a:pt x="11058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45" name="Text 43"/>
          <p:cNvSpPr/>
          <p:nvPr/>
        </p:nvSpPr>
        <p:spPr>
          <a:xfrm>
            <a:off x="7147881" y="6166615"/>
            <a:ext cx="4598494" cy="2948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20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"Read twice, bid once"</a:t>
            </a:r>
            <a:endParaRPr lang="en-US" sz="2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53904" y="353904"/>
            <a:ext cx="11554972" cy="2123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56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WHY GOVERNMENT WORK?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353904" y="637028"/>
            <a:ext cx="11696534" cy="42468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344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Four Immediate Advantages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353904" y="1543769"/>
            <a:ext cx="5600534" cy="2326920"/>
          </a:xfrm>
          <a:custGeom>
            <a:avLst/>
            <a:gdLst/>
            <a:ahLst/>
            <a:cxnLst/>
            <a:rect l="l" t="t" r="r" b="b"/>
            <a:pathLst>
              <a:path w="5600534" h="232692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2220743"/>
                </a:lnTo>
                <a:cubicBezTo>
                  <a:pt x="5600534" y="2279383"/>
                  <a:pt x="5552997" y="2326920"/>
                  <a:pt x="5494357" y="2326920"/>
                </a:cubicBezTo>
                <a:lnTo>
                  <a:pt x="106177" y="2326920"/>
                </a:lnTo>
                <a:cubicBezTo>
                  <a:pt x="47537" y="2326920"/>
                  <a:pt x="0" y="2279383"/>
                  <a:pt x="0" y="2220743"/>
                </a:cubicBez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2714" dist="88476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5" name="Shape 3"/>
          <p:cNvSpPr/>
          <p:nvPr/>
        </p:nvSpPr>
        <p:spPr>
          <a:xfrm>
            <a:off x="353904" y="1543769"/>
            <a:ext cx="5600534" cy="35390"/>
          </a:xfrm>
          <a:custGeom>
            <a:avLst/>
            <a:gdLst/>
            <a:ahLst/>
            <a:cxnLst/>
            <a:rect l="l" t="t" r="r" b="b"/>
            <a:pathLst>
              <a:path w="5600534" h="3539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35390"/>
                </a:lnTo>
                <a:lnTo>
                  <a:pt x="0" y="35390"/>
                </a:ln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6" name="Shape 4"/>
          <p:cNvSpPr/>
          <p:nvPr/>
        </p:nvSpPr>
        <p:spPr>
          <a:xfrm>
            <a:off x="637028" y="1844587"/>
            <a:ext cx="566247" cy="566247"/>
          </a:xfrm>
          <a:custGeom>
            <a:avLst/>
            <a:gdLst/>
            <a:ahLst/>
            <a:cxnLst/>
            <a:rect l="l" t="t" r="r" b="b"/>
            <a:pathLst>
              <a:path w="566247" h="566247">
                <a:moveTo>
                  <a:pt x="283123" y="0"/>
                </a:moveTo>
                <a:lnTo>
                  <a:pt x="283123" y="0"/>
                </a:lnTo>
                <a:cubicBezTo>
                  <a:pt x="439383" y="0"/>
                  <a:pt x="566247" y="126863"/>
                  <a:pt x="566247" y="283123"/>
                </a:cubicBezTo>
                <a:lnTo>
                  <a:pt x="566247" y="283123"/>
                </a:lnTo>
                <a:cubicBezTo>
                  <a:pt x="566247" y="439383"/>
                  <a:pt x="439383" y="566247"/>
                  <a:pt x="283123" y="566247"/>
                </a:cubicBezTo>
                <a:lnTo>
                  <a:pt x="283123" y="566247"/>
                </a:lnTo>
                <a:cubicBezTo>
                  <a:pt x="126863" y="566247"/>
                  <a:pt x="0" y="439383"/>
                  <a:pt x="0" y="283123"/>
                </a:cubicBezTo>
                <a:lnTo>
                  <a:pt x="0" y="283123"/>
                </a:lnTo>
                <a:cubicBezTo>
                  <a:pt x="0" y="126863"/>
                  <a:pt x="126863" y="0"/>
                  <a:pt x="283123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7" name="Shape 5"/>
          <p:cNvSpPr/>
          <p:nvPr/>
        </p:nvSpPr>
        <p:spPr>
          <a:xfrm>
            <a:off x="813980" y="2021540"/>
            <a:ext cx="212343" cy="212343"/>
          </a:xfrm>
          <a:custGeom>
            <a:avLst/>
            <a:gdLst/>
            <a:ahLst/>
            <a:cxnLst/>
            <a:rect l="l" t="t" r="r" b="b"/>
            <a:pathLst>
              <a:path w="212343" h="212343">
                <a:moveTo>
                  <a:pt x="106171" y="0"/>
                </a:moveTo>
                <a:cubicBezTo>
                  <a:pt x="164769" y="0"/>
                  <a:pt x="212343" y="47574"/>
                  <a:pt x="212343" y="106171"/>
                </a:cubicBezTo>
                <a:cubicBezTo>
                  <a:pt x="212343" y="164769"/>
                  <a:pt x="164769" y="212343"/>
                  <a:pt x="106171" y="212343"/>
                </a:cubicBezTo>
                <a:cubicBezTo>
                  <a:pt x="47574" y="212343"/>
                  <a:pt x="0" y="164769"/>
                  <a:pt x="0" y="106171"/>
                </a:cubicBezTo>
                <a:cubicBezTo>
                  <a:pt x="0" y="47574"/>
                  <a:pt x="47574" y="0"/>
                  <a:pt x="106171" y="0"/>
                </a:cubicBezTo>
                <a:close/>
                <a:moveTo>
                  <a:pt x="96218" y="49768"/>
                </a:moveTo>
                <a:lnTo>
                  <a:pt x="96218" y="106171"/>
                </a:lnTo>
                <a:cubicBezTo>
                  <a:pt x="96218" y="109489"/>
                  <a:pt x="97877" y="112600"/>
                  <a:pt x="100655" y="114466"/>
                </a:cubicBezTo>
                <a:lnTo>
                  <a:pt x="140470" y="141009"/>
                </a:lnTo>
                <a:cubicBezTo>
                  <a:pt x="145032" y="144078"/>
                  <a:pt x="151211" y="142834"/>
                  <a:pt x="154280" y="138230"/>
                </a:cubicBezTo>
                <a:cubicBezTo>
                  <a:pt x="157349" y="133626"/>
                  <a:pt x="156105" y="127488"/>
                  <a:pt x="151501" y="124419"/>
                </a:cubicBezTo>
                <a:lnTo>
                  <a:pt x="116125" y="100863"/>
                </a:lnTo>
                <a:lnTo>
                  <a:pt x="116125" y="49768"/>
                </a:lnTo>
                <a:cubicBezTo>
                  <a:pt x="116125" y="44252"/>
                  <a:pt x="111687" y="39814"/>
                  <a:pt x="106171" y="39814"/>
                </a:cubicBezTo>
                <a:cubicBezTo>
                  <a:pt x="100655" y="39814"/>
                  <a:pt x="96218" y="44252"/>
                  <a:pt x="96218" y="4976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8" name="Text 6"/>
          <p:cNvSpPr/>
          <p:nvPr/>
        </p:nvSpPr>
        <p:spPr>
          <a:xfrm>
            <a:off x="1344836" y="1968454"/>
            <a:ext cx="2229597" cy="3185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9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Steady Payclock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23620" y="2515664"/>
            <a:ext cx="5227324" cy="1035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Government contracts pay on reliable 30-day cycles.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Unlike commercial freight where payment can be unpredictable, federal and state agencies maintain strict payment schedules, ensuring your cash flow remains consistent and predictable month after month.</a:t>
            </a:r>
            <a:endParaRPr lang="en-US" sz="1400" dirty="0"/>
          </a:p>
        </p:txBody>
      </p:sp>
      <p:sp>
        <p:nvSpPr>
          <p:cNvPr id="10" name="Shape 8"/>
          <p:cNvSpPr/>
          <p:nvPr/>
        </p:nvSpPr>
        <p:spPr>
          <a:xfrm>
            <a:off x="6236456" y="1543769"/>
            <a:ext cx="5600534" cy="2326920"/>
          </a:xfrm>
          <a:custGeom>
            <a:avLst/>
            <a:gdLst/>
            <a:ahLst/>
            <a:cxnLst/>
            <a:rect l="l" t="t" r="r" b="b"/>
            <a:pathLst>
              <a:path w="5600534" h="232692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2220743"/>
                </a:lnTo>
                <a:cubicBezTo>
                  <a:pt x="5600534" y="2279383"/>
                  <a:pt x="5552997" y="2326920"/>
                  <a:pt x="5494357" y="2326920"/>
                </a:cubicBezTo>
                <a:lnTo>
                  <a:pt x="106177" y="2326920"/>
                </a:lnTo>
                <a:cubicBezTo>
                  <a:pt x="47537" y="2326920"/>
                  <a:pt x="0" y="2279383"/>
                  <a:pt x="0" y="2220743"/>
                </a:cubicBez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2714" dist="88476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1" name="Shape 9"/>
          <p:cNvSpPr/>
          <p:nvPr/>
        </p:nvSpPr>
        <p:spPr>
          <a:xfrm>
            <a:off x="6236456" y="1543769"/>
            <a:ext cx="5600534" cy="35390"/>
          </a:xfrm>
          <a:custGeom>
            <a:avLst/>
            <a:gdLst/>
            <a:ahLst/>
            <a:cxnLst/>
            <a:rect l="l" t="t" r="r" b="b"/>
            <a:pathLst>
              <a:path w="5600534" h="3539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35390"/>
                </a:lnTo>
                <a:lnTo>
                  <a:pt x="0" y="35390"/>
                </a:ln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2" name="Shape 10"/>
          <p:cNvSpPr/>
          <p:nvPr/>
        </p:nvSpPr>
        <p:spPr>
          <a:xfrm>
            <a:off x="6519579" y="1844587"/>
            <a:ext cx="566247" cy="566247"/>
          </a:xfrm>
          <a:custGeom>
            <a:avLst/>
            <a:gdLst/>
            <a:ahLst/>
            <a:cxnLst/>
            <a:rect l="l" t="t" r="r" b="b"/>
            <a:pathLst>
              <a:path w="566247" h="566247">
                <a:moveTo>
                  <a:pt x="283123" y="0"/>
                </a:moveTo>
                <a:lnTo>
                  <a:pt x="283123" y="0"/>
                </a:lnTo>
                <a:cubicBezTo>
                  <a:pt x="439383" y="0"/>
                  <a:pt x="566247" y="126863"/>
                  <a:pt x="566247" y="283123"/>
                </a:cubicBezTo>
                <a:lnTo>
                  <a:pt x="566247" y="283123"/>
                </a:lnTo>
                <a:cubicBezTo>
                  <a:pt x="566247" y="439383"/>
                  <a:pt x="439383" y="566247"/>
                  <a:pt x="283123" y="566247"/>
                </a:cubicBezTo>
                <a:lnTo>
                  <a:pt x="283123" y="566247"/>
                </a:lnTo>
                <a:cubicBezTo>
                  <a:pt x="126863" y="566247"/>
                  <a:pt x="0" y="439383"/>
                  <a:pt x="0" y="283123"/>
                </a:cubicBezTo>
                <a:lnTo>
                  <a:pt x="0" y="283123"/>
                </a:lnTo>
                <a:cubicBezTo>
                  <a:pt x="0" y="126863"/>
                  <a:pt x="126863" y="0"/>
                  <a:pt x="28312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Shape 11"/>
          <p:cNvSpPr/>
          <p:nvPr/>
        </p:nvSpPr>
        <p:spPr>
          <a:xfrm>
            <a:off x="6696531" y="2021540"/>
            <a:ext cx="212343" cy="212343"/>
          </a:xfrm>
          <a:custGeom>
            <a:avLst/>
            <a:gdLst/>
            <a:ahLst/>
            <a:cxnLst/>
            <a:rect l="l" t="t" r="r" b="b"/>
            <a:pathLst>
              <a:path w="212343" h="212343">
                <a:moveTo>
                  <a:pt x="212343" y="39814"/>
                </a:moveTo>
                <a:cubicBezTo>
                  <a:pt x="212343" y="60634"/>
                  <a:pt x="187832" y="91697"/>
                  <a:pt x="177256" y="104098"/>
                </a:cubicBezTo>
                <a:cubicBezTo>
                  <a:pt x="175680" y="105922"/>
                  <a:pt x="173358" y="106627"/>
                  <a:pt x="171243" y="106171"/>
                </a:cubicBezTo>
                <a:lnTo>
                  <a:pt x="132714" y="106171"/>
                </a:lnTo>
                <a:cubicBezTo>
                  <a:pt x="125373" y="106171"/>
                  <a:pt x="119443" y="112102"/>
                  <a:pt x="119443" y="119443"/>
                </a:cubicBezTo>
                <a:cubicBezTo>
                  <a:pt x="119443" y="126783"/>
                  <a:pt x="125373" y="132714"/>
                  <a:pt x="132714" y="132714"/>
                </a:cubicBezTo>
                <a:lnTo>
                  <a:pt x="172528" y="132714"/>
                </a:lnTo>
                <a:cubicBezTo>
                  <a:pt x="194509" y="132714"/>
                  <a:pt x="212343" y="150548"/>
                  <a:pt x="212343" y="172528"/>
                </a:cubicBezTo>
                <a:cubicBezTo>
                  <a:pt x="212343" y="194509"/>
                  <a:pt x="194509" y="212343"/>
                  <a:pt x="172528" y="212343"/>
                </a:cubicBezTo>
                <a:lnTo>
                  <a:pt x="57897" y="212343"/>
                </a:lnTo>
                <a:cubicBezTo>
                  <a:pt x="61505" y="208237"/>
                  <a:pt x="65901" y="202970"/>
                  <a:pt x="70338" y="197080"/>
                </a:cubicBezTo>
                <a:cubicBezTo>
                  <a:pt x="72951" y="193597"/>
                  <a:pt x="75647" y="189781"/>
                  <a:pt x="78218" y="185800"/>
                </a:cubicBezTo>
                <a:lnTo>
                  <a:pt x="172528" y="185800"/>
                </a:lnTo>
                <a:cubicBezTo>
                  <a:pt x="179869" y="185800"/>
                  <a:pt x="185800" y="179869"/>
                  <a:pt x="185800" y="172528"/>
                </a:cubicBezTo>
                <a:cubicBezTo>
                  <a:pt x="185800" y="165188"/>
                  <a:pt x="179869" y="159257"/>
                  <a:pt x="172528" y="159257"/>
                </a:cubicBezTo>
                <a:lnTo>
                  <a:pt x="132714" y="159257"/>
                </a:lnTo>
                <a:cubicBezTo>
                  <a:pt x="110733" y="159257"/>
                  <a:pt x="92900" y="141423"/>
                  <a:pt x="92900" y="119443"/>
                </a:cubicBezTo>
                <a:cubicBezTo>
                  <a:pt x="92900" y="97462"/>
                  <a:pt x="110733" y="79628"/>
                  <a:pt x="132714" y="79628"/>
                </a:cubicBezTo>
                <a:lnTo>
                  <a:pt x="149220" y="79628"/>
                </a:lnTo>
                <a:cubicBezTo>
                  <a:pt x="140511" y="66564"/>
                  <a:pt x="132714" y="51551"/>
                  <a:pt x="132714" y="39814"/>
                </a:cubicBezTo>
                <a:cubicBezTo>
                  <a:pt x="132714" y="17833"/>
                  <a:pt x="150548" y="0"/>
                  <a:pt x="172528" y="0"/>
                </a:cubicBezTo>
                <a:cubicBezTo>
                  <a:pt x="194509" y="0"/>
                  <a:pt x="212343" y="17833"/>
                  <a:pt x="212343" y="39814"/>
                </a:cubicBezTo>
                <a:close/>
                <a:moveTo>
                  <a:pt x="48565" y="202845"/>
                </a:moveTo>
                <a:cubicBezTo>
                  <a:pt x="46989" y="204629"/>
                  <a:pt x="45579" y="206204"/>
                  <a:pt x="44376" y="207532"/>
                </a:cubicBezTo>
                <a:lnTo>
                  <a:pt x="43630" y="208361"/>
                </a:lnTo>
                <a:lnTo>
                  <a:pt x="43547" y="208278"/>
                </a:lnTo>
                <a:cubicBezTo>
                  <a:pt x="41058" y="210186"/>
                  <a:pt x="37492" y="209937"/>
                  <a:pt x="35252" y="207532"/>
                </a:cubicBezTo>
                <a:cubicBezTo>
                  <a:pt x="24801" y="196168"/>
                  <a:pt x="0" y="166929"/>
                  <a:pt x="0" y="145985"/>
                </a:cubicBezTo>
                <a:cubicBezTo>
                  <a:pt x="0" y="124005"/>
                  <a:pt x="17833" y="106171"/>
                  <a:pt x="39814" y="106171"/>
                </a:cubicBezTo>
                <a:cubicBezTo>
                  <a:pt x="61795" y="106171"/>
                  <a:pt x="79628" y="124005"/>
                  <a:pt x="79628" y="145985"/>
                </a:cubicBezTo>
                <a:cubicBezTo>
                  <a:pt x="79628" y="158427"/>
                  <a:pt x="70878" y="173772"/>
                  <a:pt x="61588" y="186588"/>
                </a:cubicBezTo>
                <a:cubicBezTo>
                  <a:pt x="57150" y="192684"/>
                  <a:pt x="52588" y="198200"/>
                  <a:pt x="48814" y="202555"/>
                </a:cubicBezTo>
                <a:lnTo>
                  <a:pt x="48565" y="202845"/>
                </a:lnTo>
                <a:close/>
                <a:moveTo>
                  <a:pt x="53086" y="145985"/>
                </a:moveTo>
                <a:cubicBezTo>
                  <a:pt x="53086" y="138661"/>
                  <a:pt x="47139" y="132714"/>
                  <a:pt x="39814" y="132714"/>
                </a:cubicBezTo>
                <a:cubicBezTo>
                  <a:pt x="32490" y="132714"/>
                  <a:pt x="26543" y="138661"/>
                  <a:pt x="26543" y="145985"/>
                </a:cubicBezTo>
                <a:cubicBezTo>
                  <a:pt x="26543" y="153310"/>
                  <a:pt x="32490" y="159257"/>
                  <a:pt x="39814" y="159257"/>
                </a:cubicBezTo>
                <a:cubicBezTo>
                  <a:pt x="47139" y="159257"/>
                  <a:pt x="53086" y="153310"/>
                  <a:pt x="53086" y="145985"/>
                </a:cubicBezTo>
                <a:close/>
                <a:moveTo>
                  <a:pt x="172528" y="53086"/>
                </a:moveTo>
                <a:cubicBezTo>
                  <a:pt x="179853" y="53086"/>
                  <a:pt x="185800" y="47139"/>
                  <a:pt x="185800" y="39814"/>
                </a:cubicBezTo>
                <a:cubicBezTo>
                  <a:pt x="185800" y="32490"/>
                  <a:pt x="179853" y="26543"/>
                  <a:pt x="172528" y="26543"/>
                </a:cubicBezTo>
                <a:cubicBezTo>
                  <a:pt x="165204" y="26543"/>
                  <a:pt x="159257" y="32490"/>
                  <a:pt x="159257" y="39814"/>
                </a:cubicBezTo>
                <a:cubicBezTo>
                  <a:pt x="159257" y="47139"/>
                  <a:pt x="165204" y="53086"/>
                  <a:pt x="172528" y="53086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4" name="Text 12"/>
          <p:cNvSpPr/>
          <p:nvPr/>
        </p:nvSpPr>
        <p:spPr>
          <a:xfrm>
            <a:off x="7227388" y="1968454"/>
            <a:ext cx="2539263" cy="3185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9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Predictable Routes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6519579" y="2541127"/>
            <a:ext cx="5113916" cy="1035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Federal contracts often run 3-5 years with consistent lanes.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This stability allows you to optimize your fleet operations, plan driver schedules effectively, and reduce the empty miles that eat into profitability.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353904" y="4171508"/>
            <a:ext cx="5600534" cy="2326920"/>
          </a:xfrm>
          <a:custGeom>
            <a:avLst/>
            <a:gdLst/>
            <a:ahLst/>
            <a:cxnLst/>
            <a:rect l="l" t="t" r="r" b="b"/>
            <a:pathLst>
              <a:path w="5600534" h="232692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2220743"/>
                </a:lnTo>
                <a:cubicBezTo>
                  <a:pt x="5600534" y="2279383"/>
                  <a:pt x="5552997" y="2326920"/>
                  <a:pt x="5494357" y="2326920"/>
                </a:cubicBezTo>
                <a:lnTo>
                  <a:pt x="106177" y="2326920"/>
                </a:lnTo>
                <a:cubicBezTo>
                  <a:pt x="47537" y="2326920"/>
                  <a:pt x="0" y="2279383"/>
                  <a:pt x="0" y="2220743"/>
                </a:cubicBez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2714" dist="88476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353904" y="4171508"/>
            <a:ext cx="5600534" cy="35390"/>
          </a:xfrm>
          <a:custGeom>
            <a:avLst/>
            <a:gdLst/>
            <a:ahLst/>
            <a:cxnLst/>
            <a:rect l="l" t="t" r="r" b="b"/>
            <a:pathLst>
              <a:path w="5600534" h="3539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35390"/>
                </a:lnTo>
                <a:lnTo>
                  <a:pt x="0" y="35390"/>
                </a:ln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8" name="Shape 16"/>
          <p:cNvSpPr/>
          <p:nvPr/>
        </p:nvSpPr>
        <p:spPr>
          <a:xfrm>
            <a:off x="637028" y="4472326"/>
            <a:ext cx="566247" cy="566247"/>
          </a:xfrm>
          <a:custGeom>
            <a:avLst/>
            <a:gdLst/>
            <a:ahLst/>
            <a:cxnLst/>
            <a:rect l="l" t="t" r="r" b="b"/>
            <a:pathLst>
              <a:path w="566247" h="566247">
                <a:moveTo>
                  <a:pt x="283123" y="0"/>
                </a:moveTo>
                <a:lnTo>
                  <a:pt x="283123" y="0"/>
                </a:lnTo>
                <a:cubicBezTo>
                  <a:pt x="439383" y="0"/>
                  <a:pt x="566247" y="126863"/>
                  <a:pt x="566247" y="283123"/>
                </a:cubicBezTo>
                <a:lnTo>
                  <a:pt x="566247" y="283123"/>
                </a:lnTo>
                <a:cubicBezTo>
                  <a:pt x="566247" y="439383"/>
                  <a:pt x="439383" y="566247"/>
                  <a:pt x="283123" y="566247"/>
                </a:cubicBezTo>
                <a:lnTo>
                  <a:pt x="283123" y="566247"/>
                </a:lnTo>
                <a:cubicBezTo>
                  <a:pt x="126863" y="566247"/>
                  <a:pt x="0" y="439383"/>
                  <a:pt x="0" y="283123"/>
                </a:cubicBezTo>
                <a:lnTo>
                  <a:pt x="0" y="283123"/>
                </a:lnTo>
                <a:cubicBezTo>
                  <a:pt x="0" y="126863"/>
                  <a:pt x="126863" y="0"/>
                  <a:pt x="283123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9" name="Shape 17"/>
          <p:cNvSpPr/>
          <p:nvPr/>
        </p:nvSpPr>
        <p:spPr>
          <a:xfrm>
            <a:off x="813980" y="4649278"/>
            <a:ext cx="212343" cy="212343"/>
          </a:xfrm>
          <a:custGeom>
            <a:avLst/>
            <a:gdLst/>
            <a:ahLst/>
            <a:cxnLst/>
            <a:rect l="l" t="t" r="r" b="b"/>
            <a:pathLst>
              <a:path w="212343" h="212343">
                <a:moveTo>
                  <a:pt x="26543" y="26543"/>
                </a:moveTo>
                <a:cubicBezTo>
                  <a:pt x="26543" y="19202"/>
                  <a:pt x="20612" y="13271"/>
                  <a:pt x="13271" y="13271"/>
                </a:cubicBezTo>
                <a:cubicBezTo>
                  <a:pt x="5931" y="13271"/>
                  <a:pt x="0" y="19202"/>
                  <a:pt x="0" y="26543"/>
                </a:cubicBezTo>
                <a:lnTo>
                  <a:pt x="0" y="165893"/>
                </a:lnTo>
                <a:cubicBezTo>
                  <a:pt x="0" y="184224"/>
                  <a:pt x="14847" y="199071"/>
                  <a:pt x="33179" y="199071"/>
                </a:cubicBezTo>
                <a:lnTo>
                  <a:pt x="199071" y="199071"/>
                </a:lnTo>
                <a:cubicBezTo>
                  <a:pt x="206412" y="199071"/>
                  <a:pt x="212343" y="193140"/>
                  <a:pt x="212343" y="185800"/>
                </a:cubicBezTo>
                <a:cubicBezTo>
                  <a:pt x="212343" y="178459"/>
                  <a:pt x="206412" y="172528"/>
                  <a:pt x="199071" y="172528"/>
                </a:cubicBezTo>
                <a:lnTo>
                  <a:pt x="33179" y="172528"/>
                </a:lnTo>
                <a:cubicBezTo>
                  <a:pt x="29529" y="172528"/>
                  <a:pt x="26543" y="169542"/>
                  <a:pt x="26543" y="165893"/>
                </a:cubicBezTo>
                <a:lnTo>
                  <a:pt x="26543" y="26543"/>
                </a:lnTo>
                <a:close/>
                <a:moveTo>
                  <a:pt x="195173" y="62459"/>
                </a:moveTo>
                <a:cubicBezTo>
                  <a:pt x="200357" y="57274"/>
                  <a:pt x="200357" y="48855"/>
                  <a:pt x="195173" y="43671"/>
                </a:cubicBezTo>
                <a:cubicBezTo>
                  <a:pt x="189988" y="38487"/>
                  <a:pt x="181569" y="38487"/>
                  <a:pt x="176385" y="43671"/>
                </a:cubicBezTo>
                <a:lnTo>
                  <a:pt x="132714" y="87384"/>
                </a:lnTo>
                <a:lnTo>
                  <a:pt x="108908" y="63620"/>
                </a:lnTo>
                <a:cubicBezTo>
                  <a:pt x="103724" y="58436"/>
                  <a:pt x="95305" y="58436"/>
                  <a:pt x="90121" y="63620"/>
                </a:cubicBezTo>
                <a:lnTo>
                  <a:pt x="50307" y="103434"/>
                </a:lnTo>
                <a:cubicBezTo>
                  <a:pt x="45123" y="108618"/>
                  <a:pt x="45123" y="117037"/>
                  <a:pt x="50307" y="122221"/>
                </a:cubicBezTo>
                <a:cubicBezTo>
                  <a:pt x="55491" y="127406"/>
                  <a:pt x="63910" y="127406"/>
                  <a:pt x="69094" y="122221"/>
                </a:cubicBezTo>
                <a:lnTo>
                  <a:pt x="99536" y="91780"/>
                </a:lnTo>
                <a:lnTo>
                  <a:pt x="123341" y="115586"/>
                </a:lnTo>
                <a:cubicBezTo>
                  <a:pt x="128525" y="120770"/>
                  <a:pt x="136944" y="120770"/>
                  <a:pt x="142128" y="115586"/>
                </a:cubicBezTo>
                <a:lnTo>
                  <a:pt x="195214" y="62500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0" name="Text 18"/>
          <p:cNvSpPr/>
          <p:nvPr/>
        </p:nvSpPr>
        <p:spPr>
          <a:xfrm>
            <a:off x="1344836" y="4596193"/>
            <a:ext cx="2238444" cy="3185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9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Less Rate Swing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37028" y="5180135"/>
            <a:ext cx="5113916" cy="1035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Government freight rates are negotiated annually,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shielding you from the daily spot market volatility that can destroy margins. This pricing stability makes it easier to forecast revenue and plan for growth investments</a:t>
            </a:r>
            <a:r>
              <a:rPr lang="en-US" sz="1254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6236456" y="4171508"/>
            <a:ext cx="5600534" cy="2326920"/>
          </a:xfrm>
          <a:custGeom>
            <a:avLst/>
            <a:gdLst/>
            <a:ahLst/>
            <a:cxnLst/>
            <a:rect l="l" t="t" r="r" b="b"/>
            <a:pathLst>
              <a:path w="5600534" h="232692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2220743"/>
                </a:lnTo>
                <a:cubicBezTo>
                  <a:pt x="5600534" y="2279383"/>
                  <a:pt x="5552997" y="2326920"/>
                  <a:pt x="5494357" y="2326920"/>
                </a:cubicBezTo>
                <a:lnTo>
                  <a:pt x="106177" y="2326920"/>
                </a:lnTo>
                <a:cubicBezTo>
                  <a:pt x="47537" y="2326920"/>
                  <a:pt x="0" y="2279383"/>
                  <a:pt x="0" y="2220743"/>
                </a:cubicBez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2714" dist="88476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3" name="Shape 21"/>
          <p:cNvSpPr/>
          <p:nvPr/>
        </p:nvSpPr>
        <p:spPr>
          <a:xfrm>
            <a:off x="6236456" y="4171508"/>
            <a:ext cx="5600534" cy="35390"/>
          </a:xfrm>
          <a:custGeom>
            <a:avLst/>
            <a:gdLst/>
            <a:ahLst/>
            <a:cxnLst/>
            <a:rect l="l" t="t" r="r" b="b"/>
            <a:pathLst>
              <a:path w="5600534" h="35390">
                <a:moveTo>
                  <a:pt x="35390" y="0"/>
                </a:moveTo>
                <a:lnTo>
                  <a:pt x="5565144" y="0"/>
                </a:lnTo>
                <a:cubicBezTo>
                  <a:pt x="5584689" y="0"/>
                  <a:pt x="5600534" y="15845"/>
                  <a:pt x="5600534" y="35390"/>
                </a:cubicBezTo>
                <a:lnTo>
                  <a:pt x="5600534" y="35390"/>
                </a:lnTo>
                <a:lnTo>
                  <a:pt x="0" y="35390"/>
                </a:lnTo>
                <a:lnTo>
                  <a:pt x="0" y="35390"/>
                </a:lnTo>
                <a:cubicBezTo>
                  <a:pt x="0" y="15858"/>
                  <a:pt x="15858" y="0"/>
                  <a:pt x="3539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4" name="Shape 22"/>
          <p:cNvSpPr/>
          <p:nvPr/>
        </p:nvSpPr>
        <p:spPr>
          <a:xfrm>
            <a:off x="6519579" y="4472326"/>
            <a:ext cx="566247" cy="566247"/>
          </a:xfrm>
          <a:custGeom>
            <a:avLst/>
            <a:gdLst/>
            <a:ahLst/>
            <a:cxnLst/>
            <a:rect l="l" t="t" r="r" b="b"/>
            <a:pathLst>
              <a:path w="566247" h="566247">
                <a:moveTo>
                  <a:pt x="283123" y="0"/>
                </a:moveTo>
                <a:lnTo>
                  <a:pt x="283123" y="0"/>
                </a:lnTo>
                <a:cubicBezTo>
                  <a:pt x="439383" y="0"/>
                  <a:pt x="566247" y="126863"/>
                  <a:pt x="566247" y="283123"/>
                </a:cubicBezTo>
                <a:lnTo>
                  <a:pt x="566247" y="283123"/>
                </a:lnTo>
                <a:cubicBezTo>
                  <a:pt x="566247" y="439383"/>
                  <a:pt x="439383" y="566247"/>
                  <a:pt x="283123" y="566247"/>
                </a:cubicBezTo>
                <a:lnTo>
                  <a:pt x="283123" y="566247"/>
                </a:lnTo>
                <a:cubicBezTo>
                  <a:pt x="126863" y="566247"/>
                  <a:pt x="0" y="439383"/>
                  <a:pt x="0" y="283123"/>
                </a:cubicBezTo>
                <a:lnTo>
                  <a:pt x="0" y="283123"/>
                </a:lnTo>
                <a:cubicBezTo>
                  <a:pt x="0" y="126863"/>
                  <a:pt x="126863" y="0"/>
                  <a:pt x="283123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5" name="Shape 23"/>
          <p:cNvSpPr/>
          <p:nvPr/>
        </p:nvSpPr>
        <p:spPr>
          <a:xfrm>
            <a:off x="6723074" y="4649278"/>
            <a:ext cx="159257" cy="212343"/>
          </a:xfrm>
          <a:custGeom>
            <a:avLst/>
            <a:gdLst/>
            <a:ahLst/>
            <a:cxnLst/>
            <a:rect l="l" t="t" r="r" b="b"/>
            <a:pathLst>
              <a:path w="159257" h="212343">
                <a:moveTo>
                  <a:pt x="129147" y="13271"/>
                </a:moveTo>
                <a:lnTo>
                  <a:pt x="132714" y="13271"/>
                </a:lnTo>
                <a:cubicBezTo>
                  <a:pt x="147354" y="13271"/>
                  <a:pt x="159257" y="25174"/>
                  <a:pt x="159257" y="39814"/>
                </a:cubicBezTo>
                <a:lnTo>
                  <a:pt x="159257" y="185800"/>
                </a:lnTo>
                <a:cubicBezTo>
                  <a:pt x="159257" y="200440"/>
                  <a:pt x="147354" y="212343"/>
                  <a:pt x="132714" y="212343"/>
                </a:cubicBezTo>
                <a:lnTo>
                  <a:pt x="26543" y="212343"/>
                </a:lnTo>
                <a:cubicBezTo>
                  <a:pt x="11903" y="212343"/>
                  <a:pt x="0" y="200440"/>
                  <a:pt x="0" y="185800"/>
                </a:cubicBezTo>
                <a:lnTo>
                  <a:pt x="0" y="39814"/>
                </a:lnTo>
                <a:cubicBezTo>
                  <a:pt x="0" y="25174"/>
                  <a:pt x="11903" y="13271"/>
                  <a:pt x="26543" y="13271"/>
                </a:cubicBezTo>
                <a:lnTo>
                  <a:pt x="30110" y="13271"/>
                </a:lnTo>
                <a:cubicBezTo>
                  <a:pt x="34672" y="5350"/>
                  <a:pt x="43256" y="0"/>
                  <a:pt x="53086" y="0"/>
                </a:cubicBezTo>
                <a:lnTo>
                  <a:pt x="106171" y="0"/>
                </a:lnTo>
                <a:cubicBezTo>
                  <a:pt x="116000" y="0"/>
                  <a:pt x="124585" y="5350"/>
                  <a:pt x="129147" y="13271"/>
                </a:cubicBezTo>
                <a:close/>
                <a:moveTo>
                  <a:pt x="102853" y="46450"/>
                </a:moveTo>
                <a:cubicBezTo>
                  <a:pt x="108369" y="46450"/>
                  <a:pt x="112807" y="42012"/>
                  <a:pt x="112807" y="36496"/>
                </a:cubicBezTo>
                <a:cubicBezTo>
                  <a:pt x="112807" y="30980"/>
                  <a:pt x="108369" y="26543"/>
                  <a:pt x="102853" y="26543"/>
                </a:cubicBezTo>
                <a:lnTo>
                  <a:pt x="56403" y="26543"/>
                </a:lnTo>
                <a:cubicBezTo>
                  <a:pt x="50888" y="26543"/>
                  <a:pt x="46450" y="30980"/>
                  <a:pt x="46450" y="36496"/>
                </a:cubicBezTo>
                <a:cubicBezTo>
                  <a:pt x="46450" y="42012"/>
                  <a:pt x="50888" y="46450"/>
                  <a:pt x="56403" y="46450"/>
                </a:cubicBezTo>
                <a:lnTo>
                  <a:pt x="102853" y="46450"/>
                </a:lnTo>
                <a:close/>
                <a:moveTo>
                  <a:pt x="114632" y="108121"/>
                </a:moveTo>
                <a:cubicBezTo>
                  <a:pt x="117535" y="103476"/>
                  <a:pt x="116125" y="97337"/>
                  <a:pt x="111480" y="94393"/>
                </a:cubicBezTo>
                <a:cubicBezTo>
                  <a:pt x="106835" y="91448"/>
                  <a:pt x="100697" y="92900"/>
                  <a:pt x="97752" y="97545"/>
                </a:cubicBezTo>
                <a:lnTo>
                  <a:pt x="72288" y="138313"/>
                </a:lnTo>
                <a:lnTo>
                  <a:pt x="61090" y="123383"/>
                </a:lnTo>
                <a:cubicBezTo>
                  <a:pt x="57772" y="118986"/>
                  <a:pt x="51551" y="118074"/>
                  <a:pt x="47155" y="121392"/>
                </a:cubicBezTo>
                <a:cubicBezTo>
                  <a:pt x="42759" y="124710"/>
                  <a:pt x="41846" y="130931"/>
                  <a:pt x="45164" y="135327"/>
                </a:cubicBezTo>
                <a:lnTo>
                  <a:pt x="65071" y="161870"/>
                </a:lnTo>
                <a:cubicBezTo>
                  <a:pt x="67021" y="164483"/>
                  <a:pt x="70173" y="165976"/>
                  <a:pt x="73449" y="165851"/>
                </a:cubicBezTo>
                <a:cubicBezTo>
                  <a:pt x="76725" y="165727"/>
                  <a:pt x="79711" y="163985"/>
                  <a:pt x="81453" y="161165"/>
                </a:cubicBezTo>
                <a:lnTo>
                  <a:pt x="114632" y="108079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6" name="Text 24"/>
          <p:cNvSpPr/>
          <p:nvPr/>
        </p:nvSpPr>
        <p:spPr>
          <a:xfrm>
            <a:off x="7227388" y="4596193"/>
            <a:ext cx="2875472" cy="31851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09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Leverage Compliance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6519579" y="5180135"/>
            <a:ext cx="5113916" cy="103517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same compliance work opens doors to more bids.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Once you establish SAM.gov registration, safety ratings, and insurance requirements, you can leverage these credentials across multiple government opportunities.</a:t>
            </a:r>
            <a:endParaRPr 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506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6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SUPPORT NETWORK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381000" y="685800"/>
            <a:ext cx="11658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Louisiana Help is Everywhere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81000" y="1219200"/>
            <a:ext cx="115157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Tap into these resources to accelerate your government contracting journey</a:t>
            </a:r>
            <a:endParaRPr lang="en-US" dirty="0"/>
          </a:p>
        </p:txBody>
      </p:sp>
      <p:sp>
        <p:nvSpPr>
          <p:cNvPr id="5" name="Shape 3"/>
          <p:cNvSpPr/>
          <p:nvPr/>
        </p:nvSpPr>
        <p:spPr>
          <a:xfrm>
            <a:off x="6794450" y="1638300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6" name="Shape 4"/>
          <p:cNvSpPr/>
          <p:nvPr/>
        </p:nvSpPr>
        <p:spPr>
          <a:xfrm>
            <a:off x="7301656" y="2001422"/>
            <a:ext cx="357188" cy="285750"/>
          </a:xfrm>
          <a:custGeom>
            <a:avLst/>
            <a:gdLst/>
            <a:ahLst/>
            <a:cxnLst/>
            <a:rect l="l" t="t" r="r" b="b"/>
            <a:pathLst>
              <a:path w="357188" h="285750">
                <a:moveTo>
                  <a:pt x="178594" y="8930"/>
                </a:moveTo>
                <a:cubicBezTo>
                  <a:pt x="210629" y="8930"/>
                  <a:pt x="236637" y="34938"/>
                  <a:pt x="236637" y="66973"/>
                </a:cubicBezTo>
                <a:cubicBezTo>
                  <a:pt x="236637" y="99007"/>
                  <a:pt x="210629" y="125016"/>
                  <a:pt x="178594" y="125016"/>
                </a:cubicBezTo>
                <a:cubicBezTo>
                  <a:pt x="146559" y="125016"/>
                  <a:pt x="120551" y="99007"/>
                  <a:pt x="120551" y="66973"/>
                </a:cubicBezTo>
                <a:cubicBezTo>
                  <a:pt x="120551" y="34938"/>
                  <a:pt x="146559" y="8930"/>
                  <a:pt x="178594" y="8930"/>
                </a:cubicBezTo>
                <a:close/>
                <a:moveTo>
                  <a:pt x="53578" y="49113"/>
                </a:moveTo>
                <a:cubicBezTo>
                  <a:pt x="75756" y="49113"/>
                  <a:pt x="93762" y="67119"/>
                  <a:pt x="93762" y="89297"/>
                </a:cubicBezTo>
                <a:cubicBezTo>
                  <a:pt x="93762" y="111475"/>
                  <a:pt x="75756" y="129480"/>
                  <a:pt x="53578" y="129480"/>
                </a:cubicBezTo>
                <a:cubicBezTo>
                  <a:pt x="31400" y="129480"/>
                  <a:pt x="13395" y="111475"/>
                  <a:pt x="13395" y="89297"/>
                </a:cubicBezTo>
                <a:cubicBezTo>
                  <a:pt x="13395" y="67119"/>
                  <a:pt x="31400" y="49113"/>
                  <a:pt x="53578" y="49113"/>
                </a:cubicBezTo>
                <a:close/>
                <a:moveTo>
                  <a:pt x="0" y="232172"/>
                </a:moveTo>
                <a:cubicBezTo>
                  <a:pt x="0" y="192714"/>
                  <a:pt x="31979" y="160734"/>
                  <a:pt x="71438" y="160734"/>
                </a:cubicBezTo>
                <a:cubicBezTo>
                  <a:pt x="78581" y="160734"/>
                  <a:pt x="85502" y="161795"/>
                  <a:pt x="92032" y="163748"/>
                </a:cubicBezTo>
                <a:cubicBezTo>
                  <a:pt x="73670" y="184286"/>
                  <a:pt x="62508" y="211410"/>
                  <a:pt x="62508" y="241102"/>
                </a:cubicBezTo>
                <a:lnTo>
                  <a:pt x="62508" y="250031"/>
                </a:lnTo>
                <a:cubicBezTo>
                  <a:pt x="62508" y="256394"/>
                  <a:pt x="63847" y="262421"/>
                  <a:pt x="66247" y="267891"/>
                </a:cubicBezTo>
                <a:lnTo>
                  <a:pt x="17859" y="267891"/>
                </a:lnTo>
                <a:cubicBezTo>
                  <a:pt x="7981" y="267891"/>
                  <a:pt x="0" y="259910"/>
                  <a:pt x="0" y="250031"/>
                </a:cubicBezTo>
                <a:lnTo>
                  <a:pt x="0" y="232172"/>
                </a:lnTo>
                <a:close/>
                <a:moveTo>
                  <a:pt x="290940" y="267891"/>
                </a:moveTo>
                <a:cubicBezTo>
                  <a:pt x="293340" y="262421"/>
                  <a:pt x="294680" y="256394"/>
                  <a:pt x="294680" y="250031"/>
                </a:cubicBezTo>
                <a:lnTo>
                  <a:pt x="294680" y="241102"/>
                </a:lnTo>
                <a:cubicBezTo>
                  <a:pt x="294680" y="211410"/>
                  <a:pt x="283518" y="184286"/>
                  <a:pt x="265156" y="163748"/>
                </a:cubicBezTo>
                <a:cubicBezTo>
                  <a:pt x="271686" y="161795"/>
                  <a:pt x="278606" y="160734"/>
                  <a:pt x="285750" y="160734"/>
                </a:cubicBezTo>
                <a:cubicBezTo>
                  <a:pt x="325208" y="160734"/>
                  <a:pt x="357188" y="192714"/>
                  <a:pt x="357188" y="232172"/>
                </a:cubicBezTo>
                <a:lnTo>
                  <a:pt x="357188" y="250031"/>
                </a:lnTo>
                <a:cubicBezTo>
                  <a:pt x="357188" y="259910"/>
                  <a:pt x="349207" y="267891"/>
                  <a:pt x="339328" y="267891"/>
                </a:cubicBezTo>
                <a:lnTo>
                  <a:pt x="290940" y="267891"/>
                </a:lnTo>
                <a:close/>
                <a:moveTo>
                  <a:pt x="263426" y="89297"/>
                </a:moveTo>
                <a:cubicBezTo>
                  <a:pt x="263426" y="67119"/>
                  <a:pt x="281431" y="49113"/>
                  <a:pt x="303609" y="49113"/>
                </a:cubicBezTo>
                <a:cubicBezTo>
                  <a:pt x="325787" y="49113"/>
                  <a:pt x="343793" y="67119"/>
                  <a:pt x="343793" y="89297"/>
                </a:cubicBezTo>
                <a:cubicBezTo>
                  <a:pt x="343793" y="111475"/>
                  <a:pt x="325787" y="129480"/>
                  <a:pt x="303609" y="129480"/>
                </a:cubicBezTo>
                <a:cubicBezTo>
                  <a:pt x="281431" y="129480"/>
                  <a:pt x="263426" y="111475"/>
                  <a:pt x="263426" y="89297"/>
                </a:cubicBezTo>
                <a:close/>
                <a:moveTo>
                  <a:pt x="89297" y="241102"/>
                </a:moveTo>
                <a:cubicBezTo>
                  <a:pt x="89297" y="191765"/>
                  <a:pt x="129257" y="151805"/>
                  <a:pt x="178594" y="151805"/>
                </a:cubicBezTo>
                <a:cubicBezTo>
                  <a:pt x="227930" y="151805"/>
                  <a:pt x="267891" y="191765"/>
                  <a:pt x="267891" y="241102"/>
                </a:cubicBezTo>
                <a:lnTo>
                  <a:pt x="267891" y="250031"/>
                </a:lnTo>
                <a:cubicBezTo>
                  <a:pt x="267891" y="259910"/>
                  <a:pt x="259910" y="267891"/>
                  <a:pt x="250031" y="267891"/>
                </a:cubicBezTo>
                <a:lnTo>
                  <a:pt x="107156" y="267891"/>
                </a:lnTo>
                <a:cubicBezTo>
                  <a:pt x="97278" y="267891"/>
                  <a:pt x="89297" y="259910"/>
                  <a:pt x="89297" y="250031"/>
                </a:cubicBezTo>
                <a:lnTo>
                  <a:pt x="89297" y="241102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7" name="Text 5"/>
          <p:cNvSpPr/>
          <p:nvPr/>
        </p:nvSpPr>
        <p:spPr>
          <a:xfrm>
            <a:off x="7238190" y="2415746"/>
            <a:ext cx="4953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LMTA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9296400" y="2198340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9" name="Shape 7"/>
          <p:cNvSpPr/>
          <p:nvPr/>
        </p:nvSpPr>
        <p:spPr>
          <a:xfrm>
            <a:off x="9823847" y="2588865"/>
            <a:ext cx="321469" cy="285750"/>
          </a:xfrm>
          <a:custGeom>
            <a:avLst/>
            <a:gdLst/>
            <a:ahLst/>
            <a:cxnLst/>
            <a:rect l="l" t="t" r="r" b="b"/>
            <a:pathLst>
              <a:path w="321469" h="285750">
                <a:moveTo>
                  <a:pt x="150075" y="47551"/>
                </a:moveTo>
                <a:lnTo>
                  <a:pt x="84999" y="119881"/>
                </a:lnTo>
                <a:cubicBezTo>
                  <a:pt x="82432" y="122727"/>
                  <a:pt x="82544" y="127136"/>
                  <a:pt x="85279" y="129871"/>
                </a:cubicBezTo>
                <a:cubicBezTo>
                  <a:pt x="102301" y="146893"/>
                  <a:pt x="129927" y="146893"/>
                  <a:pt x="146949" y="129871"/>
                </a:cubicBezTo>
                <a:lnTo>
                  <a:pt x="164697" y="112123"/>
                </a:lnTo>
                <a:cubicBezTo>
                  <a:pt x="167041" y="109779"/>
                  <a:pt x="169999" y="108496"/>
                  <a:pt x="173013" y="108272"/>
                </a:cubicBezTo>
                <a:cubicBezTo>
                  <a:pt x="176808" y="107938"/>
                  <a:pt x="180715" y="109221"/>
                  <a:pt x="183617" y="112123"/>
                </a:cubicBezTo>
                <a:lnTo>
                  <a:pt x="282178" y="209848"/>
                </a:lnTo>
                <a:lnTo>
                  <a:pt x="321469" y="178594"/>
                </a:lnTo>
                <a:lnTo>
                  <a:pt x="321469" y="17859"/>
                </a:lnTo>
                <a:lnTo>
                  <a:pt x="258961" y="53578"/>
                </a:lnTo>
                <a:lnTo>
                  <a:pt x="245678" y="44704"/>
                </a:lnTo>
                <a:cubicBezTo>
                  <a:pt x="236860" y="38844"/>
                  <a:pt x="226535" y="35719"/>
                  <a:pt x="215931" y="35719"/>
                </a:cubicBezTo>
                <a:lnTo>
                  <a:pt x="176640" y="35719"/>
                </a:lnTo>
                <a:cubicBezTo>
                  <a:pt x="176026" y="35719"/>
                  <a:pt x="175357" y="35719"/>
                  <a:pt x="174743" y="35775"/>
                </a:cubicBezTo>
                <a:cubicBezTo>
                  <a:pt x="165311" y="36277"/>
                  <a:pt x="156437" y="40518"/>
                  <a:pt x="150075" y="47551"/>
                </a:cubicBezTo>
                <a:close/>
                <a:moveTo>
                  <a:pt x="65075" y="101966"/>
                </a:moveTo>
                <a:lnTo>
                  <a:pt x="124681" y="35719"/>
                </a:lnTo>
                <a:lnTo>
                  <a:pt x="102580" y="35719"/>
                </a:lnTo>
                <a:cubicBezTo>
                  <a:pt x="88348" y="35719"/>
                  <a:pt x="74730" y="41356"/>
                  <a:pt x="64684" y="51402"/>
                </a:cubicBezTo>
                <a:lnTo>
                  <a:pt x="62508" y="53578"/>
                </a:lnTo>
                <a:lnTo>
                  <a:pt x="0" y="17859"/>
                </a:lnTo>
                <a:lnTo>
                  <a:pt x="0" y="178594"/>
                </a:lnTo>
                <a:lnTo>
                  <a:pt x="87288" y="251315"/>
                </a:lnTo>
                <a:cubicBezTo>
                  <a:pt x="100124" y="262031"/>
                  <a:pt x="116309" y="267891"/>
                  <a:pt x="132997" y="267891"/>
                </a:cubicBezTo>
                <a:lnTo>
                  <a:pt x="141759" y="267891"/>
                </a:lnTo>
                <a:lnTo>
                  <a:pt x="137852" y="263984"/>
                </a:lnTo>
                <a:cubicBezTo>
                  <a:pt x="132606" y="258738"/>
                  <a:pt x="132606" y="250254"/>
                  <a:pt x="137852" y="245064"/>
                </a:cubicBezTo>
                <a:cubicBezTo>
                  <a:pt x="143098" y="239874"/>
                  <a:pt x="151581" y="239818"/>
                  <a:pt x="156772" y="245064"/>
                </a:cubicBezTo>
                <a:lnTo>
                  <a:pt x="179654" y="267946"/>
                </a:lnTo>
                <a:lnTo>
                  <a:pt x="184677" y="267946"/>
                </a:lnTo>
                <a:cubicBezTo>
                  <a:pt x="195337" y="267946"/>
                  <a:pt x="205773" y="265547"/>
                  <a:pt x="215261" y="261082"/>
                </a:cubicBezTo>
                <a:lnTo>
                  <a:pt x="200360" y="246125"/>
                </a:lnTo>
                <a:cubicBezTo>
                  <a:pt x="195114" y="240878"/>
                  <a:pt x="195114" y="232395"/>
                  <a:pt x="200360" y="227205"/>
                </a:cubicBezTo>
                <a:cubicBezTo>
                  <a:pt x="205606" y="222014"/>
                  <a:pt x="214089" y="221959"/>
                  <a:pt x="219280" y="227205"/>
                </a:cubicBezTo>
                <a:lnTo>
                  <a:pt x="237139" y="245064"/>
                </a:lnTo>
                <a:lnTo>
                  <a:pt x="246906" y="235297"/>
                </a:lnTo>
                <a:cubicBezTo>
                  <a:pt x="251873" y="230330"/>
                  <a:pt x="253324" y="223131"/>
                  <a:pt x="251147" y="216824"/>
                </a:cubicBezTo>
                <a:lnTo>
                  <a:pt x="174185" y="140475"/>
                </a:lnTo>
                <a:lnTo>
                  <a:pt x="165869" y="148791"/>
                </a:lnTo>
                <a:cubicBezTo>
                  <a:pt x="138354" y="176306"/>
                  <a:pt x="93818" y="176306"/>
                  <a:pt x="66303" y="148791"/>
                </a:cubicBezTo>
                <a:cubicBezTo>
                  <a:pt x="53467" y="135954"/>
                  <a:pt x="52964" y="115360"/>
                  <a:pt x="65075" y="101910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0" name="Text 8"/>
          <p:cNvSpPr/>
          <p:nvPr/>
        </p:nvSpPr>
        <p:spPr>
          <a:xfrm>
            <a:off x="9613850" y="2950815"/>
            <a:ext cx="7334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 APEX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8767018" y="3276841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4" name="Shape 12"/>
          <p:cNvSpPr/>
          <p:nvPr/>
        </p:nvSpPr>
        <p:spPr>
          <a:xfrm>
            <a:off x="4381500" y="4000500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5" name="Shape 13"/>
          <p:cNvSpPr/>
          <p:nvPr/>
        </p:nvSpPr>
        <p:spPr>
          <a:xfrm>
            <a:off x="4926657" y="4391025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124960" y="17859"/>
                </a:moveTo>
                <a:lnTo>
                  <a:pt x="82432" y="17859"/>
                </a:lnTo>
                <a:cubicBezTo>
                  <a:pt x="66024" y="17859"/>
                  <a:pt x="51681" y="29077"/>
                  <a:pt x="47774" y="44983"/>
                </a:cubicBezTo>
                <a:lnTo>
                  <a:pt x="781" y="234683"/>
                </a:lnTo>
                <a:cubicBezTo>
                  <a:pt x="-3404" y="251538"/>
                  <a:pt x="9376" y="267891"/>
                  <a:pt x="26789" y="267891"/>
                </a:cubicBezTo>
                <a:lnTo>
                  <a:pt x="124960" y="267891"/>
                </a:lnTo>
                <a:lnTo>
                  <a:pt x="124960" y="232172"/>
                </a:lnTo>
                <a:cubicBezTo>
                  <a:pt x="124960" y="222293"/>
                  <a:pt x="132941" y="214313"/>
                  <a:pt x="142819" y="214313"/>
                </a:cubicBezTo>
                <a:cubicBezTo>
                  <a:pt x="152698" y="214313"/>
                  <a:pt x="160679" y="222293"/>
                  <a:pt x="160679" y="232172"/>
                </a:cubicBezTo>
                <a:lnTo>
                  <a:pt x="160679" y="267891"/>
                </a:lnTo>
                <a:lnTo>
                  <a:pt x="258961" y="267891"/>
                </a:lnTo>
                <a:cubicBezTo>
                  <a:pt x="276374" y="267891"/>
                  <a:pt x="289154" y="251538"/>
                  <a:pt x="284969" y="234683"/>
                </a:cubicBezTo>
                <a:lnTo>
                  <a:pt x="238032" y="44983"/>
                </a:lnTo>
                <a:cubicBezTo>
                  <a:pt x="234069" y="29077"/>
                  <a:pt x="219782" y="17859"/>
                  <a:pt x="203318" y="17859"/>
                </a:cubicBezTo>
                <a:lnTo>
                  <a:pt x="160679" y="17859"/>
                </a:lnTo>
                <a:lnTo>
                  <a:pt x="160679" y="53578"/>
                </a:lnTo>
                <a:cubicBezTo>
                  <a:pt x="160679" y="63457"/>
                  <a:pt x="152698" y="71438"/>
                  <a:pt x="142819" y="71438"/>
                </a:cubicBezTo>
                <a:cubicBezTo>
                  <a:pt x="132941" y="71438"/>
                  <a:pt x="124960" y="63457"/>
                  <a:pt x="124960" y="53578"/>
                </a:cubicBezTo>
                <a:lnTo>
                  <a:pt x="124960" y="17859"/>
                </a:lnTo>
                <a:close/>
                <a:moveTo>
                  <a:pt x="160679" y="125016"/>
                </a:moveTo>
                <a:lnTo>
                  <a:pt x="160679" y="160734"/>
                </a:lnTo>
                <a:cubicBezTo>
                  <a:pt x="160679" y="170613"/>
                  <a:pt x="152698" y="178594"/>
                  <a:pt x="142819" y="178594"/>
                </a:cubicBezTo>
                <a:cubicBezTo>
                  <a:pt x="132941" y="178594"/>
                  <a:pt x="124960" y="170613"/>
                  <a:pt x="124960" y="160734"/>
                </a:cubicBezTo>
                <a:lnTo>
                  <a:pt x="124960" y="125016"/>
                </a:lnTo>
                <a:cubicBezTo>
                  <a:pt x="124960" y="115137"/>
                  <a:pt x="132941" y="107156"/>
                  <a:pt x="142819" y="107156"/>
                </a:cubicBezTo>
                <a:cubicBezTo>
                  <a:pt x="152698" y="107156"/>
                  <a:pt x="160679" y="115137"/>
                  <a:pt x="160679" y="125016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6" name="Text 14"/>
          <p:cNvSpPr/>
          <p:nvPr/>
        </p:nvSpPr>
        <p:spPr>
          <a:xfrm>
            <a:off x="4813250" y="4752975"/>
            <a:ext cx="5048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DOTD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636068" y="2770437"/>
            <a:ext cx="438150" cy="36016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chemeClr val="bg1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LED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7" name="Shape 15"/>
          <p:cNvSpPr/>
          <p:nvPr/>
        </p:nvSpPr>
        <p:spPr>
          <a:xfrm>
            <a:off x="381000" y="2945011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8" name="Shape 16"/>
          <p:cNvSpPr/>
          <p:nvPr/>
        </p:nvSpPr>
        <p:spPr>
          <a:xfrm>
            <a:off x="908298" y="3335536"/>
            <a:ext cx="321469" cy="285750"/>
          </a:xfrm>
          <a:custGeom>
            <a:avLst/>
            <a:gdLst/>
            <a:ahLst/>
            <a:cxnLst/>
            <a:rect l="l" t="t" r="r" b="b"/>
            <a:pathLst>
              <a:path w="321469" h="285750">
                <a:moveTo>
                  <a:pt x="26789" y="109277"/>
                </a:moveTo>
                <a:lnTo>
                  <a:pt x="143545" y="157330"/>
                </a:lnTo>
                <a:cubicBezTo>
                  <a:pt x="149014" y="159562"/>
                  <a:pt x="154818" y="160734"/>
                  <a:pt x="160734" y="160734"/>
                </a:cubicBezTo>
                <a:cubicBezTo>
                  <a:pt x="166650" y="160734"/>
                  <a:pt x="172455" y="159562"/>
                  <a:pt x="177924" y="157330"/>
                </a:cubicBezTo>
                <a:lnTo>
                  <a:pt x="313209" y="101631"/>
                </a:lnTo>
                <a:cubicBezTo>
                  <a:pt x="318232" y="99566"/>
                  <a:pt x="321469" y="94710"/>
                  <a:pt x="321469" y="89297"/>
                </a:cubicBezTo>
                <a:cubicBezTo>
                  <a:pt x="321469" y="83883"/>
                  <a:pt x="318232" y="79028"/>
                  <a:pt x="313209" y="76963"/>
                </a:cubicBezTo>
                <a:lnTo>
                  <a:pt x="177924" y="21264"/>
                </a:lnTo>
                <a:cubicBezTo>
                  <a:pt x="172455" y="19031"/>
                  <a:pt x="166650" y="17859"/>
                  <a:pt x="160734" y="17859"/>
                </a:cubicBezTo>
                <a:cubicBezTo>
                  <a:pt x="154818" y="17859"/>
                  <a:pt x="149014" y="19031"/>
                  <a:pt x="143545" y="21264"/>
                </a:cubicBezTo>
                <a:lnTo>
                  <a:pt x="8260" y="76963"/>
                </a:lnTo>
                <a:cubicBezTo>
                  <a:pt x="3237" y="79028"/>
                  <a:pt x="0" y="83883"/>
                  <a:pt x="0" y="89297"/>
                </a:cubicBezTo>
                <a:lnTo>
                  <a:pt x="0" y="254496"/>
                </a:lnTo>
                <a:cubicBezTo>
                  <a:pt x="0" y="261919"/>
                  <a:pt x="5972" y="267891"/>
                  <a:pt x="13395" y="267891"/>
                </a:cubicBezTo>
                <a:cubicBezTo>
                  <a:pt x="20817" y="267891"/>
                  <a:pt x="26789" y="261919"/>
                  <a:pt x="26789" y="254496"/>
                </a:cubicBezTo>
                <a:lnTo>
                  <a:pt x="26789" y="109277"/>
                </a:lnTo>
                <a:close/>
                <a:moveTo>
                  <a:pt x="53578" y="149293"/>
                </a:moveTo>
                <a:lnTo>
                  <a:pt x="53578" y="214313"/>
                </a:lnTo>
                <a:cubicBezTo>
                  <a:pt x="53578" y="243892"/>
                  <a:pt x="101575" y="267891"/>
                  <a:pt x="160734" y="267891"/>
                </a:cubicBezTo>
                <a:cubicBezTo>
                  <a:pt x="219894" y="267891"/>
                  <a:pt x="267891" y="243892"/>
                  <a:pt x="267891" y="214313"/>
                </a:cubicBezTo>
                <a:lnTo>
                  <a:pt x="267891" y="149237"/>
                </a:lnTo>
                <a:lnTo>
                  <a:pt x="188137" y="182110"/>
                </a:lnTo>
                <a:cubicBezTo>
                  <a:pt x="179431" y="185682"/>
                  <a:pt x="170166" y="187523"/>
                  <a:pt x="160734" y="187523"/>
                </a:cubicBezTo>
                <a:cubicBezTo>
                  <a:pt x="151302" y="187523"/>
                  <a:pt x="142038" y="185682"/>
                  <a:pt x="133331" y="182110"/>
                </a:cubicBezTo>
                <a:lnTo>
                  <a:pt x="53578" y="149237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9" name="Text 17"/>
          <p:cNvSpPr/>
          <p:nvPr/>
        </p:nvSpPr>
        <p:spPr>
          <a:xfrm>
            <a:off x="745034" y="3697486"/>
            <a:ext cx="6477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Hudson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1194499" y="1964950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1" name="Shape 19"/>
          <p:cNvSpPr/>
          <p:nvPr/>
        </p:nvSpPr>
        <p:spPr>
          <a:xfrm>
            <a:off x="9327801" y="3686175"/>
            <a:ext cx="250031" cy="285750"/>
          </a:xfrm>
          <a:custGeom>
            <a:avLst/>
            <a:gdLst/>
            <a:ahLst/>
            <a:cxnLst/>
            <a:rect l="l" t="t" r="r" b="b"/>
            <a:pathLst>
              <a:path w="250031" h="285750">
                <a:moveTo>
                  <a:pt x="125183" y="71438"/>
                </a:moveTo>
                <a:lnTo>
                  <a:pt x="77967" y="-7200"/>
                </a:lnTo>
                <a:cubicBezTo>
                  <a:pt x="74340" y="-13227"/>
                  <a:pt x="66749" y="-15404"/>
                  <a:pt x="60499" y="-12278"/>
                </a:cubicBezTo>
                <a:lnTo>
                  <a:pt x="12167" y="11888"/>
                </a:lnTo>
                <a:cubicBezTo>
                  <a:pt x="5525" y="15180"/>
                  <a:pt x="2846" y="23217"/>
                  <a:pt x="6139" y="29859"/>
                </a:cubicBezTo>
                <a:lnTo>
                  <a:pt x="44983" y="107491"/>
                </a:lnTo>
                <a:cubicBezTo>
                  <a:pt x="28184" y="126411"/>
                  <a:pt x="18027" y="151302"/>
                  <a:pt x="18027" y="178594"/>
                </a:cubicBezTo>
                <a:cubicBezTo>
                  <a:pt x="18027" y="237753"/>
                  <a:pt x="66024" y="285750"/>
                  <a:pt x="125183" y="285750"/>
                </a:cubicBezTo>
                <a:cubicBezTo>
                  <a:pt x="184342" y="285750"/>
                  <a:pt x="232339" y="237753"/>
                  <a:pt x="232339" y="178594"/>
                </a:cubicBezTo>
                <a:cubicBezTo>
                  <a:pt x="232339" y="151302"/>
                  <a:pt x="222126" y="126411"/>
                  <a:pt x="205383" y="107491"/>
                </a:cubicBezTo>
                <a:lnTo>
                  <a:pt x="244227" y="29859"/>
                </a:lnTo>
                <a:cubicBezTo>
                  <a:pt x="247520" y="23217"/>
                  <a:pt x="244841" y="15180"/>
                  <a:pt x="238255" y="11888"/>
                </a:cubicBezTo>
                <a:lnTo>
                  <a:pt x="189867" y="-12334"/>
                </a:lnTo>
                <a:cubicBezTo>
                  <a:pt x="183617" y="-15460"/>
                  <a:pt x="175971" y="-13227"/>
                  <a:pt x="172399" y="-7255"/>
                </a:cubicBezTo>
                <a:lnTo>
                  <a:pt x="125183" y="71438"/>
                </a:lnTo>
                <a:close/>
                <a:moveTo>
                  <a:pt x="142373" y="150968"/>
                </a:moveTo>
                <a:cubicBezTo>
                  <a:pt x="143154" y="152530"/>
                  <a:pt x="144605" y="153591"/>
                  <a:pt x="146279" y="153814"/>
                </a:cubicBezTo>
                <a:lnTo>
                  <a:pt x="174241" y="157888"/>
                </a:lnTo>
                <a:cubicBezTo>
                  <a:pt x="178538" y="158502"/>
                  <a:pt x="180212" y="163748"/>
                  <a:pt x="177143" y="166818"/>
                </a:cubicBezTo>
                <a:lnTo>
                  <a:pt x="156883" y="186575"/>
                </a:lnTo>
                <a:cubicBezTo>
                  <a:pt x="155656" y="187802"/>
                  <a:pt x="155098" y="189477"/>
                  <a:pt x="155377" y="191207"/>
                </a:cubicBezTo>
                <a:lnTo>
                  <a:pt x="160176" y="219056"/>
                </a:lnTo>
                <a:cubicBezTo>
                  <a:pt x="160902" y="223298"/>
                  <a:pt x="156437" y="226591"/>
                  <a:pt x="152586" y="224582"/>
                </a:cubicBezTo>
                <a:lnTo>
                  <a:pt x="127583" y="211410"/>
                </a:lnTo>
                <a:cubicBezTo>
                  <a:pt x="126076" y="210629"/>
                  <a:pt x="124234" y="210629"/>
                  <a:pt x="122727" y="211410"/>
                </a:cubicBezTo>
                <a:lnTo>
                  <a:pt x="97724" y="224582"/>
                </a:lnTo>
                <a:cubicBezTo>
                  <a:pt x="93873" y="226591"/>
                  <a:pt x="89408" y="223354"/>
                  <a:pt x="90134" y="219056"/>
                </a:cubicBezTo>
                <a:lnTo>
                  <a:pt x="94934" y="191207"/>
                </a:lnTo>
                <a:cubicBezTo>
                  <a:pt x="95213" y="189533"/>
                  <a:pt x="94655" y="187802"/>
                  <a:pt x="93427" y="186575"/>
                </a:cubicBezTo>
                <a:lnTo>
                  <a:pt x="73168" y="166818"/>
                </a:lnTo>
                <a:cubicBezTo>
                  <a:pt x="70042" y="163804"/>
                  <a:pt x="71772" y="158558"/>
                  <a:pt x="76070" y="157888"/>
                </a:cubicBezTo>
                <a:lnTo>
                  <a:pt x="104031" y="153814"/>
                </a:lnTo>
                <a:cubicBezTo>
                  <a:pt x="105705" y="153591"/>
                  <a:pt x="107212" y="152474"/>
                  <a:pt x="107938" y="150968"/>
                </a:cubicBezTo>
                <a:lnTo>
                  <a:pt x="120439" y="125630"/>
                </a:lnTo>
                <a:cubicBezTo>
                  <a:pt x="122337" y="121723"/>
                  <a:pt x="127862" y="121723"/>
                  <a:pt x="129815" y="125630"/>
                </a:cubicBezTo>
                <a:lnTo>
                  <a:pt x="142317" y="150968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2" name="Text 20"/>
          <p:cNvSpPr/>
          <p:nvPr/>
        </p:nvSpPr>
        <p:spPr>
          <a:xfrm>
            <a:off x="9133730" y="4038584"/>
            <a:ext cx="6381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Veteran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1509043" y="3333032"/>
            <a:ext cx="1371600" cy="1371600"/>
          </a:xfrm>
          <a:custGeom>
            <a:avLst/>
            <a:gdLst/>
            <a:ahLst/>
            <a:cxnLst/>
            <a:rect l="l" t="t" r="r" b="b"/>
            <a:pathLst>
              <a:path w="1371600" h="1371600">
                <a:moveTo>
                  <a:pt x="685800" y="0"/>
                </a:moveTo>
                <a:lnTo>
                  <a:pt x="685800" y="0"/>
                </a:lnTo>
                <a:cubicBezTo>
                  <a:pt x="1064303" y="0"/>
                  <a:pt x="1371600" y="307297"/>
                  <a:pt x="1371600" y="685800"/>
                </a:cubicBezTo>
                <a:lnTo>
                  <a:pt x="1371600" y="685800"/>
                </a:lnTo>
                <a:cubicBezTo>
                  <a:pt x="1371600" y="1064303"/>
                  <a:pt x="1064303" y="1371600"/>
                  <a:pt x="685800" y="1371600"/>
                </a:cubicBezTo>
                <a:lnTo>
                  <a:pt x="685800" y="1371600"/>
                </a:lnTo>
                <a:cubicBezTo>
                  <a:pt x="307297" y="1371600"/>
                  <a:pt x="0" y="1064303"/>
                  <a:pt x="0" y="685800"/>
                </a:cubicBezTo>
                <a:lnTo>
                  <a:pt x="0" y="685800"/>
                </a:lnTo>
                <a:cubicBezTo>
                  <a:pt x="0" y="307297"/>
                  <a:pt x="307297" y="0"/>
                  <a:pt x="6858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4" name="Shape 22"/>
          <p:cNvSpPr/>
          <p:nvPr/>
        </p:nvSpPr>
        <p:spPr>
          <a:xfrm>
            <a:off x="2034108" y="3753606"/>
            <a:ext cx="321469" cy="285750"/>
          </a:xfrm>
          <a:custGeom>
            <a:avLst/>
            <a:gdLst/>
            <a:ahLst/>
            <a:cxnLst/>
            <a:rect l="l" t="t" r="r" b="b"/>
            <a:pathLst>
              <a:path w="321469" h="285750">
                <a:moveTo>
                  <a:pt x="172734" y="-10548"/>
                </a:moveTo>
                <a:cubicBezTo>
                  <a:pt x="170445" y="-15013"/>
                  <a:pt x="165813" y="-17859"/>
                  <a:pt x="160790" y="-17859"/>
                </a:cubicBezTo>
                <a:cubicBezTo>
                  <a:pt x="155767" y="-17859"/>
                  <a:pt x="151135" y="-15013"/>
                  <a:pt x="148847" y="-10548"/>
                </a:cubicBezTo>
                <a:lnTo>
                  <a:pt x="107770" y="69931"/>
                </a:lnTo>
                <a:lnTo>
                  <a:pt x="18529" y="84106"/>
                </a:lnTo>
                <a:cubicBezTo>
                  <a:pt x="13562" y="84888"/>
                  <a:pt x="9432" y="88404"/>
                  <a:pt x="7869" y="93204"/>
                </a:cubicBezTo>
                <a:cubicBezTo>
                  <a:pt x="6307" y="98003"/>
                  <a:pt x="7590" y="103250"/>
                  <a:pt x="11106" y="106821"/>
                </a:cubicBezTo>
                <a:lnTo>
                  <a:pt x="74954" y="170724"/>
                </a:lnTo>
                <a:lnTo>
                  <a:pt x="60889" y="259966"/>
                </a:lnTo>
                <a:cubicBezTo>
                  <a:pt x="60108" y="264933"/>
                  <a:pt x="62173" y="269956"/>
                  <a:pt x="66247" y="272914"/>
                </a:cubicBezTo>
                <a:cubicBezTo>
                  <a:pt x="70321" y="275872"/>
                  <a:pt x="75679" y="276318"/>
                  <a:pt x="80200" y="274030"/>
                </a:cubicBezTo>
                <a:lnTo>
                  <a:pt x="160790" y="233065"/>
                </a:lnTo>
                <a:lnTo>
                  <a:pt x="241325" y="274030"/>
                </a:lnTo>
                <a:cubicBezTo>
                  <a:pt x="245790" y="276318"/>
                  <a:pt x="251203" y="275872"/>
                  <a:pt x="255277" y="272914"/>
                </a:cubicBezTo>
                <a:cubicBezTo>
                  <a:pt x="259352" y="269956"/>
                  <a:pt x="261417" y="264988"/>
                  <a:pt x="260635" y="259966"/>
                </a:cubicBezTo>
                <a:lnTo>
                  <a:pt x="246515" y="170724"/>
                </a:lnTo>
                <a:lnTo>
                  <a:pt x="310362" y="106821"/>
                </a:lnTo>
                <a:cubicBezTo>
                  <a:pt x="313934" y="103250"/>
                  <a:pt x="315162" y="98003"/>
                  <a:pt x="313599" y="93204"/>
                </a:cubicBezTo>
                <a:cubicBezTo>
                  <a:pt x="312037" y="88404"/>
                  <a:pt x="307963" y="84888"/>
                  <a:pt x="302940" y="84106"/>
                </a:cubicBezTo>
                <a:lnTo>
                  <a:pt x="213754" y="69931"/>
                </a:lnTo>
                <a:lnTo>
                  <a:pt x="172734" y="-10548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5" name="Text 23"/>
          <p:cNvSpPr/>
          <p:nvPr/>
        </p:nvSpPr>
        <p:spPr>
          <a:xfrm>
            <a:off x="1980598" y="4158408"/>
            <a:ext cx="4381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DBE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273993" y="5509568"/>
            <a:ext cx="2606650" cy="952500"/>
          </a:xfrm>
          <a:custGeom>
            <a:avLst/>
            <a:gdLst/>
            <a:ahLst/>
            <a:cxnLst/>
            <a:rect l="l" t="t" r="r" b="b"/>
            <a:pathLst>
              <a:path w="2724150" h="952500">
                <a:moveTo>
                  <a:pt x="38100" y="0"/>
                </a:moveTo>
                <a:lnTo>
                  <a:pt x="2647950" y="0"/>
                </a:lnTo>
                <a:cubicBezTo>
                  <a:pt x="2690006" y="0"/>
                  <a:pt x="2724150" y="34144"/>
                  <a:pt x="2724150" y="76200"/>
                </a:cubicBezTo>
                <a:lnTo>
                  <a:pt x="2724150" y="876300"/>
                </a:lnTo>
                <a:cubicBezTo>
                  <a:pt x="2724150" y="918356"/>
                  <a:pt x="2690006" y="952500"/>
                  <a:pt x="2647950" y="952500"/>
                </a:cubicBez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28575" dist="952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290322" y="5524500"/>
            <a:ext cx="38100" cy="952500"/>
          </a:xfrm>
          <a:custGeom>
            <a:avLst/>
            <a:gdLst/>
            <a:ahLst/>
            <a:cxnLst/>
            <a:rect l="l" t="t" r="r" b="b"/>
            <a:pathLst>
              <a:path w="38100" h="952500">
                <a:moveTo>
                  <a:pt x="38100" y="0"/>
                </a:moveTo>
                <a:lnTo>
                  <a:pt x="38100" y="0"/>
                </a:lnTo>
                <a:lnTo>
                  <a:pt x="38100" y="952500"/>
                </a:ln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8" name="Text 26"/>
          <p:cNvSpPr/>
          <p:nvPr/>
        </p:nvSpPr>
        <p:spPr>
          <a:xfrm>
            <a:off x="414174" y="5643680"/>
            <a:ext cx="24765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LMTA</a:t>
            </a:r>
            <a:endParaRPr lang="en-US" sz="1400" dirty="0"/>
          </a:p>
        </p:txBody>
      </p:sp>
      <p:sp>
        <p:nvSpPr>
          <p:cNvPr id="29" name="Text 27"/>
          <p:cNvSpPr/>
          <p:nvPr/>
        </p:nvSpPr>
        <p:spPr>
          <a:xfrm>
            <a:off x="423699" y="5943600"/>
            <a:ext cx="2466975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Industry association, advocacy &amp; training</a:t>
            </a:r>
            <a:endParaRPr lang="en-US" sz="1400" dirty="0"/>
          </a:p>
        </p:txBody>
      </p:sp>
      <p:sp>
        <p:nvSpPr>
          <p:cNvPr id="30" name="Shape 28"/>
          <p:cNvSpPr/>
          <p:nvPr/>
        </p:nvSpPr>
        <p:spPr>
          <a:xfrm>
            <a:off x="3013993" y="5540810"/>
            <a:ext cx="2724150" cy="952500"/>
          </a:xfrm>
          <a:custGeom>
            <a:avLst/>
            <a:gdLst/>
            <a:ahLst/>
            <a:cxnLst/>
            <a:rect l="l" t="t" r="r" b="b"/>
            <a:pathLst>
              <a:path w="2724150" h="952500">
                <a:moveTo>
                  <a:pt x="38100" y="0"/>
                </a:moveTo>
                <a:lnTo>
                  <a:pt x="2647950" y="0"/>
                </a:lnTo>
                <a:cubicBezTo>
                  <a:pt x="2690006" y="0"/>
                  <a:pt x="2724150" y="34144"/>
                  <a:pt x="2724150" y="76200"/>
                </a:cubicBezTo>
                <a:lnTo>
                  <a:pt x="2724150" y="876300"/>
                </a:lnTo>
                <a:cubicBezTo>
                  <a:pt x="2724150" y="918356"/>
                  <a:pt x="2690006" y="952500"/>
                  <a:pt x="2647950" y="952500"/>
                </a:cubicBez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28575" dist="952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1" name="Shape 29"/>
          <p:cNvSpPr/>
          <p:nvPr/>
        </p:nvSpPr>
        <p:spPr>
          <a:xfrm>
            <a:off x="3024024" y="5524500"/>
            <a:ext cx="38100" cy="952500"/>
          </a:xfrm>
          <a:custGeom>
            <a:avLst/>
            <a:gdLst/>
            <a:ahLst/>
            <a:cxnLst/>
            <a:rect l="l" t="t" r="r" b="b"/>
            <a:pathLst>
              <a:path w="38100" h="952500">
                <a:moveTo>
                  <a:pt x="38100" y="0"/>
                </a:moveTo>
                <a:lnTo>
                  <a:pt x="38100" y="0"/>
                </a:lnTo>
                <a:lnTo>
                  <a:pt x="38100" y="952500"/>
                </a:ln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2" name="Text 30"/>
          <p:cNvSpPr/>
          <p:nvPr/>
        </p:nvSpPr>
        <p:spPr>
          <a:xfrm>
            <a:off x="3137818" y="5657850"/>
            <a:ext cx="24765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 APEX</a:t>
            </a:r>
            <a:endParaRPr lang="en-US" sz="1400" dirty="0"/>
          </a:p>
        </p:txBody>
      </p:sp>
      <p:sp>
        <p:nvSpPr>
          <p:cNvPr id="33" name="Text 31"/>
          <p:cNvSpPr/>
          <p:nvPr/>
        </p:nvSpPr>
        <p:spPr>
          <a:xfrm>
            <a:off x="3138325" y="5943600"/>
            <a:ext cx="242789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dirty="0" smtClean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Federal procurement 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technical assistance center</a:t>
            </a:r>
            <a:endParaRPr lang="en-US" sz="1400" dirty="0"/>
          </a:p>
        </p:txBody>
      </p:sp>
      <p:sp>
        <p:nvSpPr>
          <p:cNvPr id="34" name="Shape 32"/>
          <p:cNvSpPr/>
          <p:nvPr/>
        </p:nvSpPr>
        <p:spPr>
          <a:xfrm>
            <a:off x="5919624" y="5509568"/>
            <a:ext cx="2724150" cy="952500"/>
          </a:xfrm>
          <a:custGeom>
            <a:avLst/>
            <a:gdLst/>
            <a:ahLst/>
            <a:cxnLst/>
            <a:rect l="l" t="t" r="r" b="b"/>
            <a:pathLst>
              <a:path w="2724150" h="952500">
                <a:moveTo>
                  <a:pt x="38100" y="0"/>
                </a:moveTo>
                <a:lnTo>
                  <a:pt x="2647950" y="0"/>
                </a:lnTo>
                <a:cubicBezTo>
                  <a:pt x="2690006" y="0"/>
                  <a:pt x="2724150" y="34144"/>
                  <a:pt x="2724150" y="76200"/>
                </a:cubicBezTo>
                <a:lnTo>
                  <a:pt x="2724150" y="876300"/>
                </a:lnTo>
                <a:cubicBezTo>
                  <a:pt x="2724150" y="918356"/>
                  <a:pt x="2690006" y="952500"/>
                  <a:pt x="2647950" y="952500"/>
                </a:cubicBez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28575" dist="952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5" name="Shape 33"/>
          <p:cNvSpPr/>
          <p:nvPr/>
        </p:nvSpPr>
        <p:spPr>
          <a:xfrm>
            <a:off x="5910605" y="5509568"/>
            <a:ext cx="38100" cy="952500"/>
          </a:xfrm>
          <a:custGeom>
            <a:avLst/>
            <a:gdLst/>
            <a:ahLst/>
            <a:cxnLst/>
            <a:rect l="l" t="t" r="r" b="b"/>
            <a:pathLst>
              <a:path w="38100" h="952500">
                <a:moveTo>
                  <a:pt x="38100" y="0"/>
                </a:moveTo>
                <a:lnTo>
                  <a:pt x="38100" y="0"/>
                </a:lnTo>
                <a:lnTo>
                  <a:pt x="38100" y="952500"/>
                </a:ln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36" name="Text 34"/>
          <p:cNvSpPr/>
          <p:nvPr/>
        </p:nvSpPr>
        <p:spPr>
          <a:xfrm>
            <a:off x="6018788" y="5628681"/>
            <a:ext cx="24765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LED</a:t>
            </a:r>
            <a:endParaRPr lang="en-US" sz="1400" dirty="0"/>
          </a:p>
        </p:txBody>
      </p:sp>
      <p:sp>
        <p:nvSpPr>
          <p:cNvPr id="37" name="Text 35"/>
          <p:cNvSpPr/>
          <p:nvPr/>
        </p:nvSpPr>
        <p:spPr>
          <a:xfrm>
            <a:off x="5978731" y="5911677"/>
            <a:ext cx="2886581" cy="33878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Economic development incentives</a:t>
            </a:r>
            <a:endParaRPr lang="en-US" sz="1400" dirty="0"/>
          </a:p>
        </p:txBody>
      </p:sp>
      <p:sp>
        <p:nvSpPr>
          <p:cNvPr id="38" name="Shape 36"/>
          <p:cNvSpPr/>
          <p:nvPr/>
        </p:nvSpPr>
        <p:spPr>
          <a:xfrm>
            <a:off x="8865212" y="5524500"/>
            <a:ext cx="2724150" cy="952500"/>
          </a:xfrm>
          <a:custGeom>
            <a:avLst/>
            <a:gdLst/>
            <a:ahLst/>
            <a:cxnLst/>
            <a:rect l="l" t="t" r="r" b="b"/>
            <a:pathLst>
              <a:path w="2724150" h="952500">
                <a:moveTo>
                  <a:pt x="38100" y="0"/>
                </a:moveTo>
                <a:lnTo>
                  <a:pt x="2647950" y="0"/>
                </a:lnTo>
                <a:cubicBezTo>
                  <a:pt x="2690006" y="0"/>
                  <a:pt x="2724150" y="34144"/>
                  <a:pt x="2724150" y="76200"/>
                </a:cubicBezTo>
                <a:lnTo>
                  <a:pt x="2724150" y="876300"/>
                </a:lnTo>
                <a:cubicBezTo>
                  <a:pt x="2724150" y="918356"/>
                  <a:pt x="2690006" y="952500"/>
                  <a:pt x="2647950" y="952500"/>
                </a:cubicBez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28575" dist="952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9" name="Shape 37"/>
          <p:cNvSpPr/>
          <p:nvPr/>
        </p:nvSpPr>
        <p:spPr>
          <a:xfrm>
            <a:off x="8856830" y="5524500"/>
            <a:ext cx="38100" cy="952500"/>
          </a:xfrm>
          <a:custGeom>
            <a:avLst/>
            <a:gdLst/>
            <a:ahLst/>
            <a:cxnLst/>
            <a:rect l="l" t="t" r="r" b="b"/>
            <a:pathLst>
              <a:path w="38100" h="952500">
                <a:moveTo>
                  <a:pt x="38100" y="0"/>
                </a:moveTo>
                <a:lnTo>
                  <a:pt x="38100" y="0"/>
                </a:lnTo>
                <a:lnTo>
                  <a:pt x="38100" y="952500"/>
                </a:lnTo>
                <a:lnTo>
                  <a:pt x="38100" y="952500"/>
                </a:lnTo>
                <a:cubicBezTo>
                  <a:pt x="17072" y="952500"/>
                  <a:pt x="0" y="935428"/>
                  <a:pt x="0" y="9144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40" name="Text 38"/>
          <p:cNvSpPr/>
          <p:nvPr/>
        </p:nvSpPr>
        <p:spPr>
          <a:xfrm>
            <a:off x="9011402" y="5612642"/>
            <a:ext cx="24765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DOTD</a:t>
            </a:r>
            <a:endParaRPr lang="en-US" sz="1400" dirty="0"/>
          </a:p>
        </p:txBody>
      </p:sp>
      <p:sp>
        <p:nvSpPr>
          <p:cNvPr id="41" name="Text 39"/>
          <p:cNvSpPr/>
          <p:nvPr/>
        </p:nvSpPr>
        <p:spPr>
          <a:xfrm>
            <a:off x="8993799" y="5985818"/>
            <a:ext cx="24669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State transportation contracts</a:t>
            </a:r>
            <a:endParaRPr lang="en-US" sz="1400" dirty="0"/>
          </a:p>
        </p:txBody>
      </p:sp>
      <p:sp>
        <p:nvSpPr>
          <p:cNvPr id="42" name="Shape 40"/>
          <p:cNvSpPr/>
          <p:nvPr/>
        </p:nvSpPr>
        <p:spPr>
          <a:xfrm>
            <a:off x="5029200" y="2438400"/>
            <a:ext cx="2133600" cy="2133600"/>
          </a:xfrm>
          <a:custGeom>
            <a:avLst/>
            <a:gdLst/>
            <a:ahLst/>
            <a:cxnLst/>
            <a:rect l="l" t="t" r="r" b="b"/>
            <a:pathLst>
              <a:path w="2133600" h="2133600">
                <a:moveTo>
                  <a:pt x="1066800" y="0"/>
                </a:moveTo>
                <a:lnTo>
                  <a:pt x="1066800" y="0"/>
                </a:lnTo>
                <a:cubicBezTo>
                  <a:pt x="1655583" y="0"/>
                  <a:pt x="2133600" y="478017"/>
                  <a:pt x="2133600" y="1066800"/>
                </a:cubicBezTo>
                <a:lnTo>
                  <a:pt x="2133600" y="1066800"/>
                </a:lnTo>
                <a:cubicBezTo>
                  <a:pt x="2133600" y="1655583"/>
                  <a:pt x="1655583" y="2133600"/>
                  <a:pt x="1066800" y="2133600"/>
                </a:cubicBezTo>
                <a:lnTo>
                  <a:pt x="1066800" y="2133600"/>
                </a:lnTo>
                <a:cubicBezTo>
                  <a:pt x="478017" y="2133600"/>
                  <a:pt x="0" y="1655583"/>
                  <a:pt x="0" y="1066800"/>
                </a:cubicBezTo>
                <a:lnTo>
                  <a:pt x="0" y="1066800"/>
                </a:lnTo>
                <a:cubicBezTo>
                  <a:pt x="0" y="478017"/>
                  <a:pt x="478017" y="0"/>
                  <a:pt x="10668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43" name="Shape 41"/>
          <p:cNvSpPr/>
          <p:nvPr/>
        </p:nvSpPr>
        <p:spPr>
          <a:xfrm>
            <a:off x="5838676" y="3067050"/>
            <a:ext cx="514350" cy="457200"/>
          </a:xfrm>
          <a:custGeom>
            <a:avLst/>
            <a:gdLst/>
            <a:ahLst/>
            <a:cxnLst/>
            <a:rect l="l" t="t" r="r" b="b"/>
            <a:pathLst>
              <a:path w="514350" h="457200">
                <a:moveTo>
                  <a:pt x="0" y="85725"/>
                </a:moveTo>
                <a:cubicBezTo>
                  <a:pt x="0" y="54203"/>
                  <a:pt x="25628" y="28575"/>
                  <a:pt x="57150" y="28575"/>
                </a:cubicBezTo>
                <a:lnTo>
                  <a:pt x="314325" y="28575"/>
                </a:lnTo>
                <a:cubicBezTo>
                  <a:pt x="345847" y="28575"/>
                  <a:pt x="371475" y="54203"/>
                  <a:pt x="371475" y="85725"/>
                </a:cubicBezTo>
                <a:lnTo>
                  <a:pt x="371475" y="114300"/>
                </a:lnTo>
                <a:lnTo>
                  <a:pt x="416749" y="114300"/>
                </a:lnTo>
                <a:cubicBezTo>
                  <a:pt x="431929" y="114300"/>
                  <a:pt x="446484" y="120283"/>
                  <a:pt x="457200" y="130999"/>
                </a:cubicBezTo>
                <a:lnTo>
                  <a:pt x="497651" y="171450"/>
                </a:lnTo>
                <a:cubicBezTo>
                  <a:pt x="508367" y="182166"/>
                  <a:pt x="514350" y="196721"/>
                  <a:pt x="514350" y="211901"/>
                </a:cubicBezTo>
                <a:lnTo>
                  <a:pt x="514350" y="342900"/>
                </a:lnTo>
                <a:cubicBezTo>
                  <a:pt x="514350" y="374422"/>
                  <a:pt x="488722" y="400050"/>
                  <a:pt x="457200" y="400050"/>
                </a:cubicBezTo>
                <a:lnTo>
                  <a:pt x="454253" y="400050"/>
                </a:lnTo>
                <a:cubicBezTo>
                  <a:pt x="444966" y="433001"/>
                  <a:pt x="414605" y="457200"/>
                  <a:pt x="378619" y="457200"/>
                </a:cubicBezTo>
                <a:cubicBezTo>
                  <a:pt x="342632" y="457200"/>
                  <a:pt x="312360" y="433001"/>
                  <a:pt x="302984" y="400050"/>
                </a:cubicBezTo>
                <a:lnTo>
                  <a:pt x="211366" y="400050"/>
                </a:lnTo>
                <a:cubicBezTo>
                  <a:pt x="202079" y="433001"/>
                  <a:pt x="171718" y="457200"/>
                  <a:pt x="135731" y="457200"/>
                </a:cubicBezTo>
                <a:cubicBezTo>
                  <a:pt x="99745" y="457200"/>
                  <a:pt x="69473" y="433001"/>
                  <a:pt x="60097" y="400050"/>
                </a:cubicBezTo>
                <a:lnTo>
                  <a:pt x="57150" y="400050"/>
                </a:lnTo>
                <a:cubicBezTo>
                  <a:pt x="25628" y="400050"/>
                  <a:pt x="0" y="374422"/>
                  <a:pt x="0" y="342900"/>
                </a:cubicBezTo>
                <a:lnTo>
                  <a:pt x="0" y="85725"/>
                </a:lnTo>
                <a:close/>
                <a:moveTo>
                  <a:pt x="457200" y="257175"/>
                </a:moveTo>
                <a:lnTo>
                  <a:pt x="457200" y="211901"/>
                </a:lnTo>
                <a:lnTo>
                  <a:pt x="416749" y="171450"/>
                </a:lnTo>
                <a:lnTo>
                  <a:pt x="371475" y="171450"/>
                </a:lnTo>
                <a:lnTo>
                  <a:pt x="371475" y="257175"/>
                </a:lnTo>
                <a:lnTo>
                  <a:pt x="457200" y="257175"/>
                </a:lnTo>
                <a:close/>
                <a:moveTo>
                  <a:pt x="171450" y="378619"/>
                </a:moveTo>
                <a:cubicBezTo>
                  <a:pt x="171450" y="358905"/>
                  <a:pt x="155445" y="342900"/>
                  <a:pt x="135731" y="342900"/>
                </a:cubicBezTo>
                <a:cubicBezTo>
                  <a:pt x="116018" y="342900"/>
                  <a:pt x="100013" y="358905"/>
                  <a:pt x="100013" y="378619"/>
                </a:cubicBezTo>
                <a:cubicBezTo>
                  <a:pt x="100013" y="398332"/>
                  <a:pt x="116018" y="414338"/>
                  <a:pt x="135731" y="414338"/>
                </a:cubicBezTo>
                <a:cubicBezTo>
                  <a:pt x="155445" y="414338"/>
                  <a:pt x="171450" y="398332"/>
                  <a:pt x="171450" y="378619"/>
                </a:cubicBezTo>
                <a:close/>
                <a:moveTo>
                  <a:pt x="378619" y="414338"/>
                </a:moveTo>
                <a:cubicBezTo>
                  <a:pt x="398332" y="414338"/>
                  <a:pt x="414338" y="398332"/>
                  <a:pt x="414338" y="378619"/>
                </a:cubicBezTo>
                <a:cubicBezTo>
                  <a:pt x="414338" y="358905"/>
                  <a:pt x="398332" y="342900"/>
                  <a:pt x="378619" y="342900"/>
                </a:cubicBezTo>
                <a:cubicBezTo>
                  <a:pt x="358905" y="342900"/>
                  <a:pt x="342900" y="358905"/>
                  <a:pt x="342900" y="378619"/>
                </a:cubicBezTo>
                <a:cubicBezTo>
                  <a:pt x="342900" y="398332"/>
                  <a:pt x="358905" y="414338"/>
                  <a:pt x="378619" y="41433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4" name="Text 42"/>
          <p:cNvSpPr/>
          <p:nvPr/>
        </p:nvSpPr>
        <p:spPr>
          <a:xfrm>
            <a:off x="5238452" y="3638550"/>
            <a:ext cx="1714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800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Your Business</a:t>
            </a:r>
            <a:endParaRPr lang="en-US" sz="1600" dirty="0"/>
          </a:p>
        </p:txBody>
      </p:sp>
      <p:sp>
        <p:nvSpPr>
          <p:cNvPr id="45" name="TextBox 44"/>
          <p:cNvSpPr txBox="1"/>
          <p:nvPr/>
        </p:nvSpPr>
        <p:spPr>
          <a:xfrm>
            <a:off x="1668891" y="2636068"/>
            <a:ext cx="53514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solidFill>
                  <a:schemeClr val="bg1"/>
                </a:solidFill>
                <a:latin typeface="Quattrocento Sans" panose="020B0604020202020204" charset="0"/>
              </a:rPr>
              <a:t>LED</a:t>
            </a:r>
            <a:endParaRPr lang="en-US" sz="1200" b="1" dirty="0">
              <a:solidFill>
                <a:schemeClr val="bg1"/>
              </a:solidFill>
              <a:latin typeface="Quattrocento Sans" panose="020B0604020202020204" charset="0"/>
            </a:endParaRPr>
          </a:p>
        </p:txBody>
      </p:sp>
      <p:sp>
        <p:nvSpPr>
          <p:cNvPr id="12" name="Shape 10"/>
          <p:cNvSpPr/>
          <p:nvPr/>
        </p:nvSpPr>
        <p:spPr>
          <a:xfrm>
            <a:off x="1746498" y="2294807"/>
            <a:ext cx="285750" cy="285750"/>
          </a:xfrm>
          <a:custGeom>
            <a:avLst/>
            <a:gdLst/>
            <a:ahLst/>
            <a:cxnLst/>
            <a:rect l="l" t="t" r="r" b="b"/>
            <a:pathLst>
              <a:path w="285750" h="285750">
                <a:moveTo>
                  <a:pt x="35719" y="35719"/>
                </a:moveTo>
                <a:cubicBezTo>
                  <a:pt x="35719" y="25840"/>
                  <a:pt x="27738" y="17859"/>
                  <a:pt x="17859" y="17859"/>
                </a:cubicBezTo>
                <a:cubicBezTo>
                  <a:pt x="7981" y="17859"/>
                  <a:pt x="0" y="25840"/>
                  <a:pt x="0" y="35719"/>
                </a:cubicBezTo>
                <a:lnTo>
                  <a:pt x="0" y="223242"/>
                </a:lnTo>
                <a:cubicBezTo>
                  <a:pt x="0" y="247910"/>
                  <a:pt x="19980" y="267891"/>
                  <a:pt x="44648" y="267891"/>
                </a:cubicBezTo>
                <a:lnTo>
                  <a:pt x="267891" y="267891"/>
                </a:lnTo>
                <a:cubicBezTo>
                  <a:pt x="277769" y="267891"/>
                  <a:pt x="285750" y="259910"/>
                  <a:pt x="285750" y="250031"/>
                </a:cubicBezTo>
                <a:cubicBezTo>
                  <a:pt x="285750" y="240153"/>
                  <a:pt x="277769" y="232172"/>
                  <a:pt x="267891" y="232172"/>
                </a:cubicBezTo>
                <a:lnTo>
                  <a:pt x="44648" y="232172"/>
                </a:lnTo>
                <a:cubicBezTo>
                  <a:pt x="39737" y="232172"/>
                  <a:pt x="35719" y="228154"/>
                  <a:pt x="35719" y="223242"/>
                </a:cubicBezTo>
                <a:lnTo>
                  <a:pt x="35719" y="35719"/>
                </a:lnTo>
                <a:close/>
                <a:moveTo>
                  <a:pt x="262644" y="84051"/>
                </a:moveTo>
                <a:cubicBezTo>
                  <a:pt x="269621" y="77074"/>
                  <a:pt x="269621" y="65745"/>
                  <a:pt x="262644" y="58769"/>
                </a:cubicBezTo>
                <a:cubicBezTo>
                  <a:pt x="255668" y="51792"/>
                  <a:pt x="244339" y="51792"/>
                  <a:pt x="237362" y="58769"/>
                </a:cubicBezTo>
                <a:lnTo>
                  <a:pt x="178594" y="117593"/>
                </a:lnTo>
                <a:lnTo>
                  <a:pt x="146558" y="85613"/>
                </a:lnTo>
                <a:cubicBezTo>
                  <a:pt x="139582" y="78637"/>
                  <a:pt x="128253" y="78637"/>
                  <a:pt x="121276" y="85613"/>
                </a:cubicBezTo>
                <a:lnTo>
                  <a:pt x="67698" y="139192"/>
                </a:lnTo>
                <a:cubicBezTo>
                  <a:pt x="60722" y="146168"/>
                  <a:pt x="60722" y="157497"/>
                  <a:pt x="67698" y="164474"/>
                </a:cubicBezTo>
                <a:cubicBezTo>
                  <a:pt x="74675" y="171450"/>
                  <a:pt x="86004" y="171450"/>
                  <a:pt x="92980" y="164474"/>
                </a:cubicBezTo>
                <a:lnTo>
                  <a:pt x="133945" y="123509"/>
                </a:lnTo>
                <a:lnTo>
                  <a:pt x="165981" y="155544"/>
                </a:lnTo>
                <a:cubicBezTo>
                  <a:pt x="172957" y="162520"/>
                  <a:pt x="184286" y="162520"/>
                  <a:pt x="191263" y="155544"/>
                </a:cubicBezTo>
                <a:lnTo>
                  <a:pt x="262700" y="84106"/>
                </a:lnTo>
                <a:close/>
              </a:path>
            </a:pathLst>
          </a:custGeom>
          <a:solidFill>
            <a:srgbClr val="FFFFFF"/>
          </a:solidFill>
          <a:ln/>
        </p:spPr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2"/>
          <p:cNvSpPr/>
          <p:nvPr/>
        </p:nvSpPr>
        <p:spPr>
          <a:xfrm>
            <a:off x="5245519" y="3408345"/>
            <a:ext cx="1705987" cy="964642"/>
          </a:xfrm>
          <a:custGeom>
            <a:avLst/>
            <a:gdLst/>
            <a:ahLst/>
            <a:cxnLst/>
            <a:rect l="l" t="t" r="r" b="b"/>
            <a:pathLst>
              <a:path w="1705987" h="964642">
                <a:moveTo>
                  <a:pt x="71451" y="0"/>
                </a:moveTo>
                <a:lnTo>
                  <a:pt x="1634536" y="0"/>
                </a:lnTo>
                <a:cubicBezTo>
                  <a:pt x="1673997" y="0"/>
                  <a:pt x="1705987" y="31990"/>
                  <a:pt x="1705987" y="71451"/>
                </a:cubicBezTo>
                <a:lnTo>
                  <a:pt x="1705987" y="893191"/>
                </a:lnTo>
                <a:cubicBezTo>
                  <a:pt x="1705987" y="932652"/>
                  <a:pt x="1673997" y="964642"/>
                  <a:pt x="1634536" y="964642"/>
                </a:cubicBezTo>
                <a:lnTo>
                  <a:pt x="71451" y="964642"/>
                </a:lnTo>
                <a:cubicBezTo>
                  <a:pt x="31990" y="964642"/>
                  <a:pt x="0" y="932652"/>
                  <a:pt x="0" y="893191"/>
                </a:cubicBezTo>
                <a:lnTo>
                  <a:pt x="0" y="71451"/>
                </a:lnTo>
                <a:cubicBezTo>
                  <a:pt x="0" y="31990"/>
                  <a:pt x="31990" y="0"/>
                  <a:pt x="71451" y="0"/>
                </a:cubicBezTo>
                <a:close/>
              </a:path>
            </a:pathLst>
          </a:custGeom>
          <a:solidFill>
            <a:srgbClr val="D95D00"/>
          </a:solidFill>
          <a:ln/>
          <a:effectLst>
            <a:outerShdw blurRad="133978" dist="89319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" name="Text 0"/>
          <p:cNvSpPr/>
          <p:nvPr/>
        </p:nvSpPr>
        <p:spPr>
          <a:xfrm>
            <a:off x="357275" y="357275"/>
            <a:ext cx="11548905" cy="2143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600" b="1" kern="0" spc="56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REAL-WORLD SUCCESS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357275" y="643095"/>
            <a:ext cx="11691815" cy="42873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376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Shreveport Carrier: $2M → $8M in 3 Years</a:t>
            </a:r>
            <a:endParaRPr lang="en-US" sz="1600" dirty="0"/>
          </a:p>
        </p:txBody>
      </p:sp>
      <p:pic>
        <p:nvPicPr>
          <p:cNvPr id="4" name="Image 0" descr="https://kimi-img.moonshot.cn/pub/slides/okc/ceqjdd3dd5skw/truck_yard_start.jpg"/>
          <p:cNvPicPr>
            <a:picLocks noChangeAspect="1"/>
          </p:cNvPicPr>
          <p:nvPr/>
        </p:nvPicPr>
        <p:blipFill>
          <a:blip r:embed="rId3"/>
          <a:srcRect t="21201" b="21201"/>
          <a:stretch/>
        </p:blipFill>
        <p:spPr>
          <a:xfrm>
            <a:off x="357275" y="1214734"/>
            <a:ext cx="5100097" cy="2143648"/>
          </a:xfrm>
          <a:prstGeom prst="roundRect">
            <a:avLst>
              <a:gd name="adj" fmla="val 5000"/>
            </a:avLst>
          </a:prstGeom>
        </p:spPr>
      </p:pic>
      <p:sp>
        <p:nvSpPr>
          <p:cNvPr id="5" name="Shape 2"/>
          <p:cNvSpPr/>
          <p:nvPr/>
        </p:nvSpPr>
        <p:spPr>
          <a:xfrm>
            <a:off x="357275" y="3501292"/>
            <a:ext cx="5100097" cy="2384809"/>
          </a:xfrm>
          <a:custGeom>
            <a:avLst/>
            <a:gdLst/>
            <a:ahLst/>
            <a:cxnLst/>
            <a:rect l="l" t="t" r="r" b="b"/>
            <a:pathLst>
              <a:path w="5100097" h="2384809">
                <a:moveTo>
                  <a:pt x="107173" y="0"/>
                </a:moveTo>
                <a:lnTo>
                  <a:pt x="4992923" y="0"/>
                </a:lnTo>
                <a:cubicBezTo>
                  <a:pt x="5052114" y="0"/>
                  <a:pt x="5100097" y="47983"/>
                  <a:pt x="5100097" y="107173"/>
                </a:cubicBezTo>
                <a:lnTo>
                  <a:pt x="5100097" y="2277635"/>
                </a:lnTo>
                <a:cubicBezTo>
                  <a:pt x="5100097" y="2336826"/>
                  <a:pt x="5052114" y="2384809"/>
                  <a:pt x="4992923" y="2384809"/>
                </a:cubicBezTo>
                <a:lnTo>
                  <a:pt x="107173" y="2384809"/>
                </a:lnTo>
                <a:cubicBezTo>
                  <a:pt x="47983" y="2384809"/>
                  <a:pt x="0" y="2336826"/>
                  <a:pt x="0" y="2277635"/>
                </a:cubicBezTo>
                <a:lnTo>
                  <a:pt x="0" y="107173"/>
                </a:lnTo>
                <a:cubicBezTo>
                  <a:pt x="0" y="48023"/>
                  <a:pt x="48023" y="0"/>
                  <a:pt x="107173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6" name="Text 3"/>
          <p:cNvSpPr/>
          <p:nvPr/>
        </p:nvSpPr>
        <p:spPr>
          <a:xfrm>
            <a:off x="535912" y="3944257"/>
            <a:ext cx="4742822" cy="2143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b="1" kern="0" spc="5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YEAR 0</a:t>
            </a: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491253" y="4158622"/>
            <a:ext cx="4832141" cy="3572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25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$2M Revenue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582804" y="4676670"/>
            <a:ext cx="200967" cy="178637"/>
          </a:xfrm>
          <a:custGeom>
            <a:avLst/>
            <a:gdLst/>
            <a:ahLst/>
            <a:cxnLst/>
            <a:rect l="l" t="t" r="r" b="b"/>
            <a:pathLst>
              <a:path w="200967" h="178637">
                <a:moveTo>
                  <a:pt x="0" y="33495"/>
                </a:moveTo>
                <a:cubicBezTo>
                  <a:pt x="0" y="21178"/>
                  <a:pt x="10013" y="11165"/>
                  <a:pt x="22330" y="11165"/>
                </a:cubicBezTo>
                <a:lnTo>
                  <a:pt x="122813" y="11165"/>
                </a:lnTo>
                <a:cubicBezTo>
                  <a:pt x="135129" y="11165"/>
                  <a:pt x="145143" y="21178"/>
                  <a:pt x="145143" y="33495"/>
                </a:cubicBezTo>
                <a:lnTo>
                  <a:pt x="145143" y="44659"/>
                </a:lnTo>
                <a:lnTo>
                  <a:pt x="162832" y="44659"/>
                </a:lnTo>
                <a:cubicBezTo>
                  <a:pt x="168763" y="44659"/>
                  <a:pt x="174451" y="46997"/>
                  <a:pt x="178637" y="51184"/>
                </a:cubicBezTo>
                <a:lnTo>
                  <a:pt x="194443" y="66989"/>
                </a:lnTo>
                <a:cubicBezTo>
                  <a:pt x="198629" y="71176"/>
                  <a:pt x="200967" y="76863"/>
                  <a:pt x="200967" y="82794"/>
                </a:cubicBezTo>
                <a:lnTo>
                  <a:pt x="200967" y="133978"/>
                </a:lnTo>
                <a:cubicBezTo>
                  <a:pt x="200967" y="146294"/>
                  <a:pt x="190954" y="156308"/>
                  <a:pt x="178637" y="156308"/>
                </a:cubicBezTo>
                <a:lnTo>
                  <a:pt x="177486" y="156308"/>
                </a:lnTo>
                <a:cubicBezTo>
                  <a:pt x="173857" y="169182"/>
                  <a:pt x="161995" y="178637"/>
                  <a:pt x="147934" y="178637"/>
                </a:cubicBezTo>
                <a:cubicBezTo>
                  <a:pt x="133873" y="178637"/>
                  <a:pt x="122046" y="169182"/>
                  <a:pt x="118382" y="156308"/>
                </a:cubicBezTo>
                <a:lnTo>
                  <a:pt x="82585" y="156308"/>
                </a:lnTo>
                <a:cubicBezTo>
                  <a:pt x="78956" y="169182"/>
                  <a:pt x="67094" y="178637"/>
                  <a:pt x="53033" y="178637"/>
                </a:cubicBezTo>
                <a:cubicBezTo>
                  <a:pt x="38972" y="178637"/>
                  <a:pt x="27145" y="169182"/>
                  <a:pt x="23481" y="156308"/>
                </a:cubicBezTo>
                <a:lnTo>
                  <a:pt x="22330" y="156308"/>
                </a:lnTo>
                <a:cubicBezTo>
                  <a:pt x="10013" y="156308"/>
                  <a:pt x="0" y="146294"/>
                  <a:pt x="0" y="133978"/>
                </a:cubicBezTo>
                <a:lnTo>
                  <a:pt x="0" y="33495"/>
                </a:lnTo>
                <a:close/>
                <a:moveTo>
                  <a:pt x="178637" y="100484"/>
                </a:moveTo>
                <a:lnTo>
                  <a:pt x="178637" y="82794"/>
                </a:lnTo>
                <a:lnTo>
                  <a:pt x="162832" y="66989"/>
                </a:lnTo>
                <a:lnTo>
                  <a:pt x="145143" y="66989"/>
                </a:lnTo>
                <a:lnTo>
                  <a:pt x="145143" y="100484"/>
                </a:lnTo>
                <a:lnTo>
                  <a:pt x="178637" y="100484"/>
                </a:lnTo>
                <a:close/>
                <a:moveTo>
                  <a:pt x="66989" y="147934"/>
                </a:moveTo>
                <a:cubicBezTo>
                  <a:pt x="66989" y="140232"/>
                  <a:pt x="60736" y="133978"/>
                  <a:pt x="53033" y="133978"/>
                </a:cubicBezTo>
                <a:cubicBezTo>
                  <a:pt x="45330" y="133978"/>
                  <a:pt x="39077" y="140232"/>
                  <a:pt x="39077" y="147934"/>
                </a:cubicBezTo>
                <a:cubicBezTo>
                  <a:pt x="39077" y="155637"/>
                  <a:pt x="45330" y="161890"/>
                  <a:pt x="53033" y="161890"/>
                </a:cubicBezTo>
                <a:cubicBezTo>
                  <a:pt x="60736" y="161890"/>
                  <a:pt x="66989" y="155637"/>
                  <a:pt x="66989" y="147934"/>
                </a:cubicBezTo>
                <a:close/>
                <a:moveTo>
                  <a:pt x="147934" y="161890"/>
                </a:moveTo>
                <a:cubicBezTo>
                  <a:pt x="155637" y="161890"/>
                  <a:pt x="161890" y="155637"/>
                  <a:pt x="161890" y="147934"/>
                </a:cubicBezTo>
                <a:cubicBezTo>
                  <a:pt x="161890" y="140232"/>
                  <a:pt x="155637" y="133978"/>
                  <a:pt x="147934" y="133978"/>
                </a:cubicBezTo>
                <a:cubicBezTo>
                  <a:pt x="140232" y="133978"/>
                  <a:pt x="133978" y="140232"/>
                  <a:pt x="133978" y="147934"/>
                </a:cubicBezTo>
                <a:cubicBezTo>
                  <a:pt x="133978" y="155637"/>
                  <a:pt x="140232" y="161890"/>
                  <a:pt x="147934" y="16189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9" name="Text 6"/>
          <p:cNvSpPr/>
          <p:nvPr/>
        </p:nvSpPr>
        <p:spPr>
          <a:xfrm>
            <a:off x="928647" y="4658807"/>
            <a:ext cx="3355719" cy="2143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 trucks, local/regional work</a:t>
            </a:r>
            <a:endParaRPr lang="en-US" dirty="0"/>
          </a:p>
        </p:txBody>
      </p:sp>
      <p:sp>
        <p:nvSpPr>
          <p:cNvPr id="10" name="Shape 7"/>
          <p:cNvSpPr/>
          <p:nvPr/>
        </p:nvSpPr>
        <p:spPr>
          <a:xfrm>
            <a:off x="593969" y="5008208"/>
            <a:ext cx="178637" cy="178637"/>
          </a:xfrm>
          <a:custGeom>
            <a:avLst/>
            <a:gdLst/>
            <a:ahLst/>
            <a:cxnLst/>
            <a:rect l="l" t="t" r="r" b="b"/>
            <a:pathLst>
              <a:path w="178637" h="178637">
                <a:moveTo>
                  <a:pt x="22330" y="22330"/>
                </a:moveTo>
                <a:cubicBezTo>
                  <a:pt x="22330" y="16154"/>
                  <a:pt x="17340" y="11165"/>
                  <a:pt x="11165" y="11165"/>
                </a:cubicBezTo>
                <a:cubicBezTo>
                  <a:pt x="4989" y="11165"/>
                  <a:pt x="0" y="16154"/>
                  <a:pt x="0" y="22330"/>
                </a:cubicBezTo>
                <a:lnTo>
                  <a:pt x="0" y="139560"/>
                </a:lnTo>
                <a:cubicBezTo>
                  <a:pt x="0" y="154982"/>
                  <a:pt x="12491" y="167473"/>
                  <a:pt x="27912" y="167473"/>
                </a:cubicBezTo>
                <a:lnTo>
                  <a:pt x="167473" y="167473"/>
                </a:lnTo>
                <a:cubicBezTo>
                  <a:pt x="173648" y="167473"/>
                  <a:pt x="178637" y="162483"/>
                  <a:pt x="178637" y="156308"/>
                </a:cubicBezTo>
                <a:cubicBezTo>
                  <a:pt x="178637" y="150132"/>
                  <a:pt x="173648" y="145143"/>
                  <a:pt x="167473" y="145143"/>
                </a:cubicBezTo>
                <a:lnTo>
                  <a:pt x="27912" y="145143"/>
                </a:lnTo>
                <a:cubicBezTo>
                  <a:pt x="24842" y="145143"/>
                  <a:pt x="22330" y="142631"/>
                  <a:pt x="22330" y="139560"/>
                </a:cubicBezTo>
                <a:lnTo>
                  <a:pt x="22330" y="22330"/>
                </a:lnTo>
                <a:close/>
                <a:moveTo>
                  <a:pt x="164193" y="52545"/>
                </a:moveTo>
                <a:cubicBezTo>
                  <a:pt x="168554" y="48183"/>
                  <a:pt x="168554" y="41101"/>
                  <a:pt x="164193" y="36739"/>
                </a:cubicBezTo>
                <a:cubicBezTo>
                  <a:pt x="159832" y="32378"/>
                  <a:pt x="152749" y="32378"/>
                  <a:pt x="148388" y="36739"/>
                </a:cubicBezTo>
                <a:lnTo>
                  <a:pt x="111648" y="73513"/>
                </a:lnTo>
                <a:lnTo>
                  <a:pt x="91621" y="53521"/>
                </a:lnTo>
                <a:cubicBezTo>
                  <a:pt x="87260" y="49160"/>
                  <a:pt x="80177" y="49160"/>
                  <a:pt x="75816" y="53521"/>
                </a:cubicBezTo>
                <a:lnTo>
                  <a:pt x="42322" y="87016"/>
                </a:lnTo>
                <a:cubicBezTo>
                  <a:pt x="37960" y="91377"/>
                  <a:pt x="37960" y="98460"/>
                  <a:pt x="42322" y="102821"/>
                </a:cubicBezTo>
                <a:cubicBezTo>
                  <a:pt x="46683" y="107182"/>
                  <a:pt x="53766" y="107182"/>
                  <a:pt x="58127" y="102821"/>
                </a:cubicBezTo>
                <a:lnTo>
                  <a:pt x="83736" y="77212"/>
                </a:lnTo>
                <a:lnTo>
                  <a:pt x="103763" y="97239"/>
                </a:lnTo>
                <a:cubicBezTo>
                  <a:pt x="108124" y="101600"/>
                  <a:pt x="115207" y="101600"/>
                  <a:pt x="119568" y="97239"/>
                </a:cubicBezTo>
                <a:lnTo>
                  <a:pt x="164228" y="52579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1" name="Text 8"/>
          <p:cNvSpPr/>
          <p:nvPr/>
        </p:nvSpPr>
        <p:spPr>
          <a:xfrm>
            <a:off x="902119" y="4944626"/>
            <a:ext cx="3382247" cy="3036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Sporadic cash flow, thin margins</a:t>
            </a:r>
            <a:endParaRPr lang="en-US" dirty="0"/>
          </a:p>
        </p:txBody>
      </p:sp>
      <p:sp>
        <p:nvSpPr>
          <p:cNvPr id="12" name="Shape 9"/>
          <p:cNvSpPr/>
          <p:nvPr/>
        </p:nvSpPr>
        <p:spPr>
          <a:xfrm>
            <a:off x="593969" y="5372932"/>
            <a:ext cx="178637" cy="178637"/>
          </a:xfrm>
          <a:custGeom>
            <a:avLst/>
            <a:gdLst/>
            <a:ahLst/>
            <a:cxnLst/>
            <a:rect l="l" t="t" r="r" b="b"/>
            <a:pathLst>
              <a:path w="178637" h="178637">
                <a:moveTo>
                  <a:pt x="89319" y="178637"/>
                </a:moveTo>
                <a:cubicBezTo>
                  <a:pt x="138615" y="178637"/>
                  <a:pt x="178637" y="138615"/>
                  <a:pt x="178637" y="89319"/>
                </a:cubicBezTo>
                <a:cubicBezTo>
                  <a:pt x="178637" y="40022"/>
                  <a:pt x="138615" y="0"/>
                  <a:pt x="89319" y="0"/>
                </a:cubicBezTo>
                <a:cubicBezTo>
                  <a:pt x="40022" y="0"/>
                  <a:pt x="0" y="40022"/>
                  <a:pt x="0" y="89319"/>
                </a:cubicBezTo>
                <a:cubicBezTo>
                  <a:pt x="0" y="138615"/>
                  <a:pt x="40022" y="178637"/>
                  <a:pt x="89319" y="178637"/>
                </a:cubicBezTo>
                <a:close/>
                <a:moveTo>
                  <a:pt x="89319" y="61407"/>
                </a:moveTo>
                <a:cubicBezTo>
                  <a:pt x="83143" y="61407"/>
                  <a:pt x="78154" y="66396"/>
                  <a:pt x="78154" y="72571"/>
                </a:cubicBezTo>
                <a:cubicBezTo>
                  <a:pt x="78154" y="77212"/>
                  <a:pt x="74421" y="80945"/>
                  <a:pt x="69780" y="80945"/>
                </a:cubicBezTo>
                <a:cubicBezTo>
                  <a:pt x="65140" y="80945"/>
                  <a:pt x="61407" y="77212"/>
                  <a:pt x="61407" y="72571"/>
                </a:cubicBezTo>
                <a:cubicBezTo>
                  <a:pt x="61407" y="57150"/>
                  <a:pt x="73897" y="44659"/>
                  <a:pt x="89319" y="44659"/>
                </a:cubicBezTo>
                <a:cubicBezTo>
                  <a:pt x="104740" y="44659"/>
                  <a:pt x="117231" y="57150"/>
                  <a:pt x="117231" y="72571"/>
                </a:cubicBezTo>
                <a:cubicBezTo>
                  <a:pt x="117231" y="89040"/>
                  <a:pt x="104670" y="96018"/>
                  <a:pt x="97692" y="98565"/>
                </a:cubicBezTo>
                <a:lnTo>
                  <a:pt x="97692" y="99890"/>
                </a:lnTo>
                <a:cubicBezTo>
                  <a:pt x="97692" y="104531"/>
                  <a:pt x="93959" y="108264"/>
                  <a:pt x="89319" y="108264"/>
                </a:cubicBezTo>
                <a:cubicBezTo>
                  <a:pt x="84678" y="108264"/>
                  <a:pt x="80945" y="104531"/>
                  <a:pt x="80945" y="99890"/>
                </a:cubicBezTo>
                <a:lnTo>
                  <a:pt x="80945" y="97064"/>
                </a:lnTo>
                <a:cubicBezTo>
                  <a:pt x="80945" y="89912"/>
                  <a:pt x="86109" y="84783"/>
                  <a:pt x="91447" y="83038"/>
                </a:cubicBezTo>
                <a:cubicBezTo>
                  <a:pt x="93680" y="82306"/>
                  <a:pt x="96052" y="81120"/>
                  <a:pt x="97797" y="79445"/>
                </a:cubicBezTo>
                <a:cubicBezTo>
                  <a:pt x="99297" y="77979"/>
                  <a:pt x="100484" y="75956"/>
                  <a:pt x="100484" y="72606"/>
                </a:cubicBezTo>
                <a:cubicBezTo>
                  <a:pt x="100484" y="66431"/>
                  <a:pt x="95494" y="61441"/>
                  <a:pt x="89319" y="61441"/>
                </a:cubicBezTo>
                <a:close/>
                <a:moveTo>
                  <a:pt x="78154" y="128396"/>
                </a:moveTo>
                <a:cubicBezTo>
                  <a:pt x="78154" y="122234"/>
                  <a:pt x="83157" y="117231"/>
                  <a:pt x="89319" y="117231"/>
                </a:cubicBezTo>
                <a:cubicBezTo>
                  <a:pt x="95481" y="117231"/>
                  <a:pt x="100484" y="122234"/>
                  <a:pt x="100484" y="128396"/>
                </a:cubicBezTo>
                <a:cubicBezTo>
                  <a:pt x="100484" y="134558"/>
                  <a:pt x="95481" y="139560"/>
                  <a:pt x="89319" y="139560"/>
                </a:cubicBezTo>
                <a:cubicBezTo>
                  <a:pt x="83157" y="139560"/>
                  <a:pt x="78154" y="134558"/>
                  <a:pt x="78154" y="128396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Text 10"/>
          <p:cNvSpPr/>
          <p:nvPr/>
        </p:nvSpPr>
        <p:spPr>
          <a:xfrm>
            <a:off x="896180" y="5259055"/>
            <a:ext cx="3273484" cy="3357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 government experience</a:t>
            </a:r>
            <a:endParaRPr lang="en-US" dirty="0"/>
          </a:p>
        </p:txBody>
      </p:sp>
      <p:sp>
        <p:nvSpPr>
          <p:cNvPr id="14" name="Shape 11"/>
          <p:cNvSpPr/>
          <p:nvPr/>
        </p:nvSpPr>
        <p:spPr>
          <a:xfrm>
            <a:off x="5829579" y="2729523"/>
            <a:ext cx="535912" cy="535912"/>
          </a:xfrm>
          <a:custGeom>
            <a:avLst/>
            <a:gdLst/>
            <a:ahLst/>
            <a:cxnLst/>
            <a:rect l="l" t="t" r="r" b="b"/>
            <a:pathLst>
              <a:path w="535912" h="535912">
                <a:moveTo>
                  <a:pt x="526073" y="291612"/>
                </a:moveTo>
                <a:cubicBezTo>
                  <a:pt x="539157" y="278528"/>
                  <a:pt x="539157" y="257280"/>
                  <a:pt x="526073" y="244196"/>
                </a:cubicBezTo>
                <a:lnTo>
                  <a:pt x="358601" y="76723"/>
                </a:lnTo>
                <a:cubicBezTo>
                  <a:pt x="345517" y="63640"/>
                  <a:pt x="324269" y="63640"/>
                  <a:pt x="311185" y="76723"/>
                </a:cubicBezTo>
                <a:cubicBezTo>
                  <a:pt x="298101" y="89807"/>
                  <a:pt x="298101" y="111055"/>
                  <a:pt x="311185" y="124139"/>
                </a:cubicBezTo>
                <a:lnTo>
                  <a:pt x="421507" y="234462"/>
                </a:lnTo>
                <a:lnTo>
                  <a:pt x="33495" y="234462"/>
                </a:lnTo>
                <a:cubicBezTo>
                  <a:pt x="14968" y="234462"/>
                  <a:pt x="0" y="249429"/>
                  <a:pt x="0" y="267956"/>
                </a:cubicBezTo>
                <a:cubicBezTo>
                  <a:pt x="0" y="286483"/>
                  <a:pt x="14968" y="301451"/>
                  <a:pt x="33495" y="301451"/>
                </a:cubicBezTo>
                <a:lnTo>
                  <a:pt x="421507" y="301451"/>
                </a:lnTo>
                <a:lnTo>
                  <a:pt x="311185" y="411773"/>
                </a:lnTo>
                <a:cubicBezTo>
                  <a:pt x="298101" y="424857"/>
                  <a:pt x="298101" y="446105"/>
                  <a:pt x="311185" y="459189"/>
                </a:cubicBezTo>
                <a:cubicBezTo>
                  <a:pt x="324269" y="472273"/>
                  <a:pt x="345517" y="472273"/>
                  <a:pt x="358601" y="459189"/>
                </a:cubicBezTo>
                <a:lnTo>
                  <a:pt x="526073" y="291716"/>
                </a:lnTo>
                <a:close/>
              </a:path>
            </a:pathLst>
          </a:custGeom>
          <a:solidFill>
            <a:srgbClr val="D95D00"/>
          </a:solidFill>
          <a:ln/>
        </p:spPr>
      </p:sp>
      <p:pic>
        <p:nvPicPr>
          <p:cNvPr id="18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506" y="1179008"/>
            <a:ext cx="4883220" cy="2179374"/>
          </a:xfrm>
          <a:prstGeom prst="roundRect">
            <a:avLst>
              <a:gd name="adj" fmla="val 5000"/>
            </a:avLst>
          </a:prstGeom>
        </p:spPr>
      </p:pic>
      <p:sp>
        <p:nvSpPr>
          <p:cNvPr id="16" name="Text 13"/>
          <p:cNvSpPr/>
          <p:nvPr/>
        </p:nvSpPr>
        <p:spPr>
          <a:xfrm>
            <a:off x="5428622" y="3515527"/>
            <a:ext cx="1339780" cy="178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985" b="1" kern="0" spc="49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TRANSFORMATION</a:t>
            </a:r>
            <a:endParaRPr lang="en-US" sz="1600" dirty="0"/>
          </a:p>
        </p:txBody>
      </p:sp>
      <p:sp>
        <p:nvSpPr>
          <p:cNvPr id="17" name="Text 14"/>
          <p:cNvSpPr/>
          <p:nvPr/>
        </p:nvSpPr>
        <p:spPr>
          <a:xfrm>
            <a:off x="5406292" y="3694165"/>
            <a:ext cx="1384440" cy="571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688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DOD Contracts</a:t>
            </a:r>
            <a:endParaRPr lang="en-US" sz="1600" dirty="0"/>
          </a:p>
        </p:txBody>
      </p:sp>
      <p:sp>
        <p:nvSpPr>
          <p:cNvPr id="19" name="Shape 15"/>
          <p:cNvSpPr/>
          <p:nvPr/>
        </p:nvSpPr>
        <p:spPr>
          <a:xfrm>
            <a:off x="6740630" y="3501292"/>
            <a:ext cx="5100097" cy="2384809"/>
          </a:xfrm>
          <a:custGeom>
            <a:avLst/>
            <a:gdLst/>
            <a:ahLst/>
            <a:cxnLst/>
            <a:rect l="l" t="t" r="r" b="b"/>
            <a:pathLst>
              <a:path w="5100097" h="2384809">
                <a:moveTo>
                  <a:pt x="107173" y="0"/>
                </a:moveTo>
                <a:lnTo>
                  <a:pt x="4992923" y="0"/>
                </a:lnTo>
                <a:cubicBezTo>
                  <a:pt x="5052114" y="0"/>
                  <a:pt x="5100097" y="47983"/>
                  <a:pt x="5100097" y="107173"/>
                </a:cubicBezTo>
                <a:lnTo>
                  <a:pt x="5100097" y="2277635"/>
                </a:lnTo>
                <a:cubicBezTo>
                  <a:pt x="5100097" y="2336826"/>
                  <a:pt x="5052114" y="2384809"/>
                  <a:pt x="4992923" y="2384809"/>
                </a:cubicBezTo>
                <a:lnTo>
                  <a:pt x="107173" y="2384809"/>
                </a:lnTo>
                <a:cubicBezTo>
                  <a:pt x="47983" y="2384809"/>
                  <a:pt x="0" y="2336826"/>
                  <a:pt x="0" y="2277635"/>
                </a:cubicBezTo>
                <a:lnTo>
                  <a:pt x="0" y="107173"/>
                </a:lnTo>
                <a:cubicBezTo>
                  <a:pt x="0" y="48023"/>
                  <a:pt x="48023" y="0"/>
                  <a:pt x="107173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0" name="Text 16"/>
          <p:cNvSpPr/>
          <p:nvPr/>
        </p:nvSpPr>
        <p:spPr>
          <a:xfrm>
            <a:off x="6919267" y="3944257"/>
            <a:ext cx="4742822" cy="2143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b="1" kern="0" spc="56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YEAR 3</a:t>
            </a:r>
            <a:endParaRPr lang="en-US" sz="1400" dirty="0"/>
          </a:p>
        </p:txBody>
      </p:sp>
      <p:sp>
        <p:nvSpPr>
          <p:cNvPr id="21" name="Text 17"/>
          <p:cNvSpPr/>
          <p:nvPr/>
        </p:nvSpPr>
        <p:spPr>
          <a:xfrm>
            <a:off x="6874608" y="4158622"/>
            <a:ext cx="4832141" cy="3572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90000"/>
              </a:lnSpc>
            </a:pPr>
            <a:r>
              <a:rPr lang="en-US" sz="2532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$8M Revenue</a:t>
            </a:r>
            <a:endParaRPr lang="en-US" sz="1600" dirty="0"/>
          </a:p>
        </p:txBody>
      </p:sp>
      <p:sp>
        <p:nvSpPr>
          <p:cNvPr id="22" name="Shape 18"/>
          <p:cNvSpPr/>
          <p:nvPr/>
        </p:nvSpPr>
        <p:spPr>
          <a:xfrm>
            <a:off x="6966159" y="4676670"/>
            <a:ext cx="200967" cy="178637"/>
          </a:xfrm>
          <a:custGeom>
            <a:avLst/>
            <a:gdLst/>
            <a:ahLst/>
            <a:cxnLst/>
            <a:rect l="l" t="t" r="r" b="b"/>
            <a:pathLst>
              <a:path w="200967" h="178637">
                <a:moveTo>
                  <a:pt x="0" y="33495"/>
                </a:moveTo>
                <a:cubicBezTo>
                  <a:pt x="0" y="21178"/>
                  <a:pt x="10013" y="11165"/>
                  <a:pt x="22330" y="11165"/>
                </a:cubicBezTo>
                <a:lnTo>
                  <a:pt x="122813" y="11165"/>
                </a:lnTo>
                <a:cubicBezTo>
                  <a:pt x="135129" y="11165"/>
                  <a:pt x="145143" y="21178"/>
                  <a:pt x="145143" y="33495"/>
                </a:cubicBezTo>
                <a:lnTo>
                  <a:pt x="145143" y="44659"/>
                </a:lnTo>
                <a:lnTo>
                  <a:pt x="162832" y="44659"/>
                </a:lnTo>
                <a:cubicBezTo>
                  <a:pt x="168763" y="44659"/>
                  <a:pt x="174451" y="46997"/>
                  <a:pt x="178637" y="51184"/>
                </a:cubicBezTo>
                <a:lnTo>
                  <a:pt x="194443" y="66989"/>
                </a:lnTo>
                <a:cubicBezTo>
                  <a:pt x="198629" y="71176"/>
                  <a:pt x="200967" y="76863"/>
                  <a:pt x="200967" y="82794"/>
                </a:cubicBezTo>
                <a:lnTo>
                  <a:pt x="200967" y="133978"/>
                </a:lnTo>
                <a:cubicBezTo>
                  <a:pt x="200967" y="146294"/>
                  <a:pt x="190954" y="156308"/>
                  <a:pt x="178637" y="156308"/>
                </a:cubicBezTo>
                <a:lnTo>
                  <a:pt x="177486" y="156308"/>
                </a:lnTo>
                <a:cubicBezTo>
                  <a:pt x="173857" y="169182"/>
                  <a:pt x="161995" y="178637"/>
                  <a:pt x="147934" y="178637"/>
                </a:cubicBezTo>
                <a:cubicBezTo>
                  <a:pt x="133873" y="178637"/>
                  <a:pt x="122046" y="169182"/>
                  <a:pt x="118382" y="156308"/>
                </a:cubicBezTo>
                <a:lnTo>
                  <a:pt x="82585" y="156308"/>
                </a:lnTo>
                <a:cubicBezTo>
                  <a:pt x="78956" y="169182"/>
                  <a:pt x="67094" y="178637"/>
                  <a:pt x="53033" y="178637"/>
                </a:cubicBezTo>
                <a:cubicBezTo>
                  <a:pt x="38972" y="178637"/>
                  <a:pt x="27145" y="169182"/>
                  <a:pt x="23481" y="156308"/>
                </a:cubicBezTo>
                <a:lnTo>
                  <a:pt x="22330" y="156308"/>
                </a:lnTo>
                <a:cubicBezTo>
                  <a:pt x="10013" y="156308"/>
                  <a:pt x="0" y="146294"/>
                  <a:pt x="0" y="133978"/>
                </a:cubicBezTo>
                <a:lnTo>
                  <a:pt x="0" y="33495"/>
                </a:lnTo>
                <a:close/>
                <a:moveTo>
                  <a:pt x="178637" y="100484"/>
                </a:moveTo>
                <a:lnTo>
                  <a:pt x="178637" y="82794"/>
                </a:lnTo>
                <a:lnTo>
                  <a:pt x="162832" y="66989"/>
                </a:lnTo>
                <a:lnTo>
                  <a:pt x="145143" y="66989"/>
                </a:lnTo>
                <a:lnTo>
                  <a:pt x="145143" y="100484"/>
                </a:lnTo>
                <a:lnTo>
                  <a:pt x="178637" y="100484"/>
                </a:lnTo>
                <a:close/>
                <a:moveTo>
                  <a:pt x="66989" y="147934"/>
                </a:moveTo>
                <a:cubicBezTo>
                  <a:pt x="66989" y="140232"/>
                  <a:pt x="60736" y="133978"/>
                  <a:pt x="53033" y="133978"/>
                </a:cubicBezTo>
                <a:cubicBezTo>
                  <a:pt x="45330" y="133978"/>
                  <a:pt x="39077" y="140232"/>
                  <a:pt x="39077" y="147934"/>
                </a:cubicBezTo>
                <a:cubicBezTo>
                  <a:pt x="39077" y="155637"/>
                  <a:pt x="45330" y="161890"/>
                  <a:pt x="53033" y="161890"/>
                </a:cubicBezTo>
                <a:cubicBezTo>
                  <a:pt x="60736" y="161890"/>
                  <a:pt x="66989" y="155637"/>
                  <a:pt x="66989" y="147934"/>
                </a:cubicBezTo>
                <a:close/>
                <a:moveTo>
                  <a:pt x="147934" y="161890"/>
                </a:moveTo>
                <a:cubicBezTo>
                  <a:pt x="155637" y="161890"/>
                  <a:pt x="161890" y="155637"/>
                  <a:pt x="161890" y="147934"/>
                </a:cubicBezTo>
                <a:cubicBezTo>
                  <a:pt x="161890" y="140232"/>
                  <a:pt x="155637" y="133978"/>
                  <a:pt x="147934" y="133978"/>
                </a:cubicBezTo>
                <a:cubicBezTo>
                  <a:pt x="140232" y="133978"/>
                  <a:pt x="133978" y="140232"/>
                  <a:pt x="133978" y="147934"/>
                </a:cubicBezTo>
                <a:cubicBezTo>
                  <a:pt x="133978" y="155637"/>
                  <a:pt x="140232" y="161890"/>
                  <a:pt x="147934" y="16189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3" name="Text 19"/>
          <p:cNvSpPr/>
          <p:nvPr/>
        </p:nvSpPr>
        <p:spPr>
          <a:xfrm>
            <a:off x="7285474" y="4658807"/>
            <a:ext cx="3321566" cy="2143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22 trucks, multi-state operations</a:t>
            </a:r>
            <a:endParaRPr lang="en-US" dirty="0"/>
          </a:p>
        </p:txBody>
      </p:sp>
      <p:sp>
        <p:nvSpPr>
          <p:cNvPr id="24" name="Shape 20"/>
          <p:cNvSpPr/>
          <p:nvPr/>
        </p:nvSpPr>
        <p:spPr>
          <a:xfrm>
            <a:off x="6977324" y="4962490"/>
            <a:ext cx="178637" cy="178637"/>
          </a:xfrm>
          <a:custGeom>
            <a:avLst/>
            <a:gdLst/>
            <a:ahLst/>
            <a:cxnLst/>
            <a:rect l="l" t="t" r="r" b="b"/>
            <a:pathLst>
              <a:path w="178637" h="178637">
                <a:moveTo>
                  <a:pt x="22330" y="22330"/>
                </a:moveTo>
                <a:cubicBezTo>
                  <a:pt x="22330" y="16154"/>
                  <a:pt x="17340" y="11165"/>
                  <a:pt x="11165" y="11165"/>
                </a:cubicBezTo>
                <a:cubicBezTo>
                  <a:pt x="4989" y="11165"/>
                  <a:pt x="0" y="16154"/>
                  <a:pt x="0" y="22330"/>
                </a:cubicBezTo>
                <a:lnTo>
                  <a:pt x="0" y="139560"/>
                </a:lnTo>
                <a:cubicBezTo>
                  <a:pt x="0" y="154982"/>
                  <a:pt x="12491" y="167473"/>
                  <a:pt x="27912" y="167473"/>
                </a:cubicBezTo>
                <a:lnTo>
                  <a:pt x="167473" y="167473"/>
                </a:lnTo>
                <a:cubicBezTo>
                  <a:pt x="173648" y="167473"/>
                  <a:pt x="178637" y="162483"/>
                  <a:pt x="178637" y="156308"/>
                </a:cubicBezTo>
                <a:cubicBezTo>
                  <a:pt x="178637" y="150132"/>
                  <a:pt x="173648" y="145143"/>
                  <a:pt x="167473" y="145143"/>
                </a:cubicBezTo>
                <a:lnTo>
                  <a:pt x="27912" y="145143"/>
                </a:lnTo>
                <a:cubicBezTo>
                  <a:pt x="24842" y="145143"/>
                  <a:pt x="22330" y="142631"/>
                  <a:pt x="22330" y="139560"/>
                </a:cubicBezTo>
                <a:lnTo>
                  <a:pt x="22330" y="22330"/>
                </a:lnTo>
                <a:close/>
                <a:moveTo>
                  <a:pt x="164193" y="52545"/>
                </a:moveTo>
                <a:cubicBezTo>
                  <a:pt x="168554" y="48183"/>
                  <a:pt x="168554" y="41101"/>
                  <a:pt x="164193" y="36739"/>
                </a:cubicBezTo>
                <a:cubicBezTo>
                  <a:pt x="159832" y="32378"/>
                  <a:pt x="152749" y="32378"/>
                  <a:pt x="148388" y="36739"/>
                </a:cubicBezTo>
                <a:lnTo>
                  <a:pt x="111648" y="73513"/>
                </a:lnTo>
                <a:lnTo>
                  <a:pt x="91621" y="53521"/>
                </a:lnTo>
                <a:cubicBezTo>
                  <a:pt x="87260" y="49160"/>
                  <a:pt x="80177" y="49160"/>
                  <a:pt x="75816" y="53521"/>
                </a:cubicBezTo>
                <a:lnTo>
                  <a:pt x="42322" y="87016"/>
                </a:lnTo>
                <a:cubicBezTo>
                  <a:pt x="37960" y="91377"/>
                  <a:pt x="37960" y="98460"/>
                  <a:pt x="42322" y="102821"/>
                </a:cubicBezTo>
                <a:cubicBezTo>
                  <a:pt x="46683" y="107182"/>
                  <a:pt x="53766" y="107182"/>
                  <a:pt x="58127" y="102821"/>
                </a:cubicBezTo>
                <a:lnTo>
                  <a:pt x="83736" y="77212"/>
                </a:lnTo>
                <a:lnTo>
                  <a:pt x="103763" y="97239"/>
                </a:lnTo>
                <a:cubicBezTo>
                  <a:pt x="108124" y="101600"/>
                  <a:pt x="115207" y="101600"/>
                  <a:pt x="119568" y="97239"/>
                </a:cubicBezTo>
                <a:lnTo>
                  <a:pt x="164228" y="52579"/>
                </a:ln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5" name="Text 21"/>
          <p:cNvSpPr/>
          <p:nvPr/>
        </p:nvSpPr>
        <p:spPr>
          <a:xfrm>
            <a:off x="7285474" y="4944626"/>
            <a:ext cx="3321566" cy="2422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dirty="0" smtClean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Predictable revenue, 18% margins</a:t>
            </a:r>
            <a:endParaRPr lang="en-US" dirty="0"/>
          </a:p>
        </p:txBody>
      </p:sp>
      <p:sp>
        <p:nvSpPr>
          <p:cNvPr id="26" name="Shape 22"/>
          <p:cNvSpPr/>
          <p:nvPr/>
        </p:nvSpPr>
        <p:spPr>
          <a:xfrm>
            <a:off x="6988489" y="5248310"/>
            <a:ext cx="156308" cy="178637"/>
          </a:xfrm>
          <a:custGeom>
            <a:avLst/>
            <a:gdLst/>
            <a:ahLst/>
            <a:cxnLst/>
            <a:rect l="l" t="t" r="r" b="b"/>
            <a:pathLst>
              <a:path w="156308" h="178637">
                <a:moveTo>
                  <a:pt x="11165" y="0"/>
                </a:moveTo>
                <a:cubicBezTo>
                  <a:pt x="17340" y="0"/>
                  <a:pt x="22330" y="4989"/>
                  <a:pt x="22330" y="11165"/>
                </a:cubicBezTo>
                <a:lnTo>
                  <a:pt x="22330" y="16747"/>
                </a:lnTo>
                <a:lnTo>
                  <a:pt x="46404" y="10746"/>
                </a:lnTo>
                <a:cubicBezTo>
                  <a:pt x="59697" y="7432"/>
                  <a:pt x="73723" y="8967"/>
                  <a:pt x="86004" y="15107"/>
                </a:cubicBezTo>
                <a:cubicBezTo>
                  <a:pt x="102158" y="23202"/>
                  <a:pt x="121173" y="23202"/>
                  <a:pt x="137327" y="15107"/>
                </a:cubicBezTo>
                <a:lnTo>
                  <a:pt x="140677" y="13433"/>
                </a:lnTo>
                <a:cubicBezTo>
                  <a:pt x="147864" y="9804"/>
                  <a:pt x="156308" y="15038"/>
                  <a:pt x="156308" y="23062"/>
                </a:cubicBezTo>
                <a:lnTo>
                  <a:pt x="156308" y="35658"/>
                </a:lnTo>
                <a:lnTo>
                  <a:pt x="140712" y="41310"/>
                </a:lnTo>
                <a:cubicBezTo>
                  <a:pt x="125779" y="46753"/>
                  <a:pt x="109311" y="46160"/>
                  <a:pt x="94796" y="39705"/>
                </a:cubicBezTo>
                <a:lnTo>
                  <a:pt x="89179" y="37193"/>
                </a:lnTo>
                <a:cubicBezTo>
                  <a:pt x="82096" y="34053"/>
                  <a:pt x="74595" y="32064"/>
                  <a:pt x="66989" y="31296"/>
                </a:cubicBezTo>
                <a:lnTo>
                  <a:pt x="66989" y="42531"/>
                </a:lnTo>
                <a:cubicBezTo>
                  <a:pt x="73060" y="43264"/>
                  <a:pt x="78991" y="44869"/>
                  <a:pt x="84643" y="47381"/>
                </a:cubicBezTo>
                <a:lnTo>
                  <a:pt x="90261" y="49893"/>
                </a:lnTo>
                <a:cubicBezTo>
                  <a:pt x="107427" y="57534"/>
                  <a:pt x="126895" y="58197"/>
                  <a:pt x="144550" y="51777"/>
                </a:cubicBezTo>
                <a:lnTo>
                  <a:pt x="156308" y="47485"/>
                </a:lnTo>
                <a:lnTo>
                  <a:pt x="156308" y="69117"/>
                </a:lnTo>
                <a:lnTo>
                  <a:pt x="140712" y="74770"/>
                </a:lnTo>
                <a:cubicBezTo>
                  <a:pt x="125779" y="80212"/>
                  <a:pt x="109311" y="79619"/>
                  <a:pt x="94796" y="73165"/>
                </a:cubicBezTo>
                <a:lnTo>
                  <a:pt x="89179" y="70652"/>
                </a:lnTo>
                <a:cubicBezTo>
                  <a:pt x="75153" y="64407"/>
                  <a:pt x="59523" y="62802"/>
                  <a:pt x="44485" y="66012"/>
                </a:cubicBezTo>
                <a:lnTo>
                  <a:pt x="22330" y="70757"/>
                </a:lnTo>
                <a:lnTo>
                  <a:pt x="22330" y="82166"/>
                </a:lnTo>
                <a:lnTo>
                  <a:pt x="46823" y="76898"/>
                </a:lnTo>
                <a:cubicBezTo>
                  <a:pt x="59523" y="74176"/>
                  <a:pt x="72746" y="75537"/>
                  <a:pt x="84643" y="80840"/>
                </a:cubicBezTo>
                <a:lnTo>
                  <a:pt x="90261" y="83352"/>
                </a:lnTo>
                <a:cubicBezTo>
                  <a:pt x="107427" y="90993"/>
                  <a:pt x="126895" y="91656"/>
                  <a:pt x="144550" y="85237"/>
                </a:cubicBezTo>
                <a:lnTo>
                  <a:pt x="156308" y="80945"/>
                </a:lnTo>
                <a:lnTo>
                  <a:pt x="156308" y="102542"/>
                </a:lnTo>
                <a:lnTo>
                  <a:pt x="140712" y="108194"/>
                </a:lnTo>
                <a:cubicBezTo>
                  <a:pt x="125779" y="113637"/>
                  <a:pt x="109311" y="113044"/>
                  <a:pt x="94796" y="106589"/>
                </a:cubicBezTo>
                <a:lnTo>
                  <a:pt x="89179" y="104077"/>
                </a:lnTo>
                <a:cubicBezTo>
                  <a:pt x="75153" y="97832"/>
                  <a:pt x="59523" y="96227"/>
                  <a:pt x="44485" y="99437"/>
                </a:cubicBezTo>
                <a:lnTo>
                  <a:pt x="22330" y="104182"/>
                </a:lnTo>
                <a:lnTo>
                  <a:pt x="22330" y="115591"/>
                </a:lnTo>
                <a:lnTo>
                  <a:pt x="46823" y="110323"/>
                </a:lnTo>
                <a:cubicBezTo>
                  <a:pt x="59523" y="107601"/>
                  <a:pt x="72746" y="108962"/>
                  <a:pt x="84643" y="114265"/>
                </a:cubicBezTo>
                <a:lnTo>
                  <a:pt x="90261" y="116777"/>
                </a:lnTo>
                <a:cubicBezTo>
                  <a:pt x="107427" y="124418"/>
                  <a:pt x="126895" y="125081"/>
                  <a:pt x="144550" y="118661"/>
                </a:cubicBezTo>
                <a:lnTo>
                  <a:pt x="156308" y="114370"/>
                </a:lnTo>
                <a:lnTo>
                  <a:pt x="156308" y="126058"/>
                </a:lnTo>
                <a:cubicBezTo>
                  <a:pt x="156308" y="130698"/>
                  <a:pt x="153412" y="134885"/>
                  <a:pt x="149051" y="136525"/>
                </a:cubicBezTo>
                <a:lnTo>
                  <a:pt x="136944" y="141061"/>
                </a:lnTo>
                <a:cubicBezTo>
                  <a:pt x="120824" y="147097"/>
                  <a:pt x="102891" y="146155"/>
                  <a:pt x="87504" y="138479"/>
                </a:cubicBezTo>
                <a:cubicBezTo>
                  <a:pt x="74281" y="131850"/>
                  <a:pt x="59104" y="130210"/>
                  <a:pt x="44764" y="133804"/>
                </a:cubicBezTo>
                <a:lnTo>
                  <a:pt x="22330" y="139560"/>
                </a:lnTo>
                <a:lnTo>
                  <a:pt x="22330" y="167473"/>
                </a:lnTo>
                <a:cubicBezTo>
                  <a:pt x="22330" y="173648"/>
                  <a:pt x="17340" y="178637"/>
                  <a:pt x="11165" y="178637"/>
                </a:cubicBezTo>
                <a:cubicBezTo>
                  <a:pt x="4989" y="178637"/>
                  <a:pt x="0" y="173648"/>
                  <a:pt x="0" y="167473"/>
                </a:cubicBezTo>
                <a:lnTo>
                  <a:pt x="0" y="11165"/>
                </a:lnTo>
                <a:cubicBezTo>
                  <a:pt x="0" y="4989"/>
                  <a:pt x="4989" y="0"/>
                  <a:pt x="11165" y="0"/>
                </a:cubicBezTo>
                <a:close/>
                <a:moveTo>
                  <a:pt x="39077" y="33495"/>
                </a:moveTo>
                <a:cubicBezTo>
                  <a:pt x="39077" y="30413"/>
                  <a:pt x="36576" y="27912"/>
                  <a:pt x="33495" y="27912"/>
                </a:cubicBezTo>
                <a:cubicBezTo>
                  <a:pt x="30413" y="27912"/>
                  <a:pt x="27912" y="30413"/>
                  <a:pt x="27912" y="33495"/>
                </a:cubicBezTo>
                <a:cubicBezTo>
                  <a:pt x="27912" y="36576"/>
                  <a:pt x="30413" y="39077"/>
                  <a:pt x="33495" y="39077"/>
                </a:cubicBezTo>
                <a:cubicBezTo>
                  <a:pt x="36576" y="39077"/>
                  <a:pt x="39077" y="36576"/>
                  <a:pt x="39077" y="33495"/>
                </a:cubicBezTo>
                <a:close/>
                <a:moveTo>
                  <a:pt x="50242" y="33495"/>
                </a:moveTo>
                <a:cubicBezTo>
                  <a:pt x="53323" y="33495"/>
                  <a:pt x="55824" y="30993"/>
                  <a:pt x="55824" y="27912"/>
                </a:cubicBezTo>
                <a:cubicBezTo>
                  <a:pt x="55824" y="24831"/>
                  <a:pt x="53323" y="22330"/>
                  <a:pt x="50242" y="22330"/>
                </a:cubicBezTo>
                <a:cubicBezTo>
                  <a:pt x="47161" y="22330"/>
                  <a:pt x="44659" y="24831"/>
                  <a:pt x="44659" y="27912"/>
                </a:cubicBezTo>
                <a:cubicBezTo>
                  <a:pt x="44659" y="30993"/>
                  <a:pt x="47161" y="33495"/>
                  <a:pt x="50242" y="33495"/>
                </a:cubicBezTo>
                <a:close/>
                <a:moveTo>
                  <a:pt x="39077" y="50242"/>
                </a:moveTo>
                <a:cubicBezTo>
                  <a:pt x="39077" y="47161"/>
                  <a:pt x="36576" y="44659"/>
                  <a:pt x="33495" y="44659"/>
                </a:cubicBezTo>
                <a:cubicBezTo>
                  <a:pt x="30413" y="44659"/>
                  <a:pt x="27912" y="47161"/>
                  <a:pt x="27912" y="50242"/>
                </a:cubicBezTo>
                <a:cubicBezTo>
                  <a:pt x="27912" y="53323"/>
                  <a:pt x="30413" y="55824"/>
                  <a:pt x="33495" y="55824"/>
                </a:cubicBezTo>
                <a:cubicBezTo>
                  <a:pt x="36576" y="55824"/>
                  <a:pt x="39077" y="53323"/>
                  <a:pt x="39077" y="50242"/>
                </a:cubicBezTo>
                <a:close/>
                <a:moveTo>
                  <a:pt x="50242" y="50242"/>
                </a:moveTo>
                <a:cubicBezTo>
                  <a:pt x="53323" y="50242"/>
                  <a:pt x="55824" y="47740"/>
                  <a:pt x="55824" y="44659"/>
                </a:cubicBezTo>
                <a:cubicBezTo>
                  <a:pt x="55824" y="41578"/>
                  <a:pt x="53323" y="39077"/>
                  <a:pt x="50242" y="39077"/>
                </a:cubicBezTo>
                <a:cubicBezTo>
                  <a:pt x="47161" y="39077"/>
                  <a:pt x="44659" y="41578"/>
                  <a:pt x="44659" y="44659"/>
                </a:cubicBezTo>
                <a:cubicBezTo>
                  <a:pt x="44659" y="47740"/>
                  <a:pt x="47161" y="50242"/>
                  <a:pt x="50242" y="50242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7" name="Text 23"/>
          <p:cNvSpPr/>
          <p:nvPr/>
        </p:nvSpPr>
        <p:spPr>
          <a:xfrm>
            <a:off x="7285474" y="5230446"/>
            <a:ext cx="3650750" cy="3643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60% revenue from DOD contracts</a:t>
            </a:r>
            <a:endParaRPr lang="en-US" dirty="0"/>
          </a:p>
        </p:txBody>
      </p:sp>
      <p:sp>
        <p:nvSpPr>
          <p:cNvPr id="28" name="Shape 24"/>
          <p:cNvSpPr/>
          <p:nvPr/>
        </p:nvSpPr>
        <p:spPr>
          <a:xfrm>
            <a:off x="393001" y="5952112"/>
            <a:ext cx="11477451" cy="828851"/>
          </a:xfrm>
          <a:custGeom>
            <a:avLst/>
            <a:gdLst/>
            <a:ahLst/>
            <a:cxnLst/>
            <a:rect l="l" t="t" r="r" b="b"/>
            <a:pathLst>
              <a:path w="11477451" h="928914">
                <a:moveTo>
                  <a:pt x="107178" y="0"/>
                </a:moveTo>
                <a:lnTo>
                  <a:pt x="11370272" y="0"/>
                </a:lnTo>
                <a:cubicBezTo>
                  <a:pt x="11429465" y="0"/>
                  <a:pt x="11477451" y="47985"/>
                  <a:pt x="11477451" y="107178"/>
                </a:cubicBezTo>
                <a:lnTo>
                  <a:pt x="11477451" y="821736"/>
                </a:lnTo>
                <a:cubicBezTo>
                  <a:pt x="11477451" y="880929"/>
                  <a:pt x="11429465" y="928914"/>
                  <a:pt x="11370272" y="928914"/>
                </a:cubicBezTo>
                <a:lnTo>
                  <a:pt x="107178" y="928914"/>
                </a:lnTo>
                <a:cubicBezTo>
                  <a:pt x="47985" y="928914"/>
                  <a:pt x="0" y="880929"/>
                  <a:pt x="0" y="821736"/>
                </a:cubicBezTo>
                <a:lnTo>
                  <a:pt x="0" y="107178"/>
                </a:lnTo>
                <a:cubicBezTo>
                  <a:pt x="0" y="48025"/>
                  <a:pt x="48025" y="0"/>
                  <a:pt x="107178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9" name="Text 25"/>
          <p:cNvSpPr/>
          <p:nvPr/>
        </p:nvSpPr>
        <p:spPr>
          <a:xfrm>
            <a:off x="482321" y="6084256"/>
            <a:ext cx="11227358" cy="2858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"Start small, deliver perfectly, scale fast."</a:t>
            </a:r>
            <a:endParaRPr lang="en-US" dirty="0"/>
          </a:p>
        </p:txBody>
      </p:sp>
      <p:sp>
        <p:nvSpPr>
          <p:cNvPr id="30" name="Text 26"/>
          <p:cNvSpPr/>
          <p:nvPr/>
        </p:nvSpPr>
        <p:spPr>
          <a:xfrm>
            <a:off x="491253" y="6414894"/>
            <a:ext cx="11191631" cy="2143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600" dirty="0">
                <a:solidFill>
                  <a:srgbClr val="FFFFFF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— Shreveport Carrier Owner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81000" y="381000"/>
            <a:ext cx="11506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600" b="1" kern="0" spc="6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CASE STUDY</a:t>
            </a:r>
            <a:endParaRPr lang="en-US" sz="1600" dirty="0"/>
          </a:p>
        </p:txBody>
      </p:sp>
      <p:sp>
        <p:nvSpPr>
          <p:cNvPr id="3" name="Text 1"/>
          <p:cNvSpPr/>
          <p:nvPr/>
        </p:nvSpPr>
        <p:spPr>
          <a:xfrm>
            <a:off x="381000" y="685800"/>
            <a:ext cx="11658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12-Truck </a:t>
            </a:r>
            <a:r>
              <a:rPr lang="en-US" sz="3600" b="1" dirty="0" smtClean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Carrier's Government Contracting </a:t>
            </a:r>
            <a:r>
              <a:rPr lang="en-US" sz="360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Entry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81000" y="1219200"/>
            <a:ext cx="115157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Six milestones from registration to 32% revenue growth</a:t>
            </a:r>
            <a:endParaRPr lang="en-US" dirty="0"/>
          </a:p>
        </p:txBody>
      </p:sp>
      <p:sp>
        <p:nvSpPr>
          <p:cNvPr id="5" name="Shape 3"/>
          <p:cNvSpPr/>
          <p:nvPr/>
        </p:nvSpPr>
        <p:spPr>
          <a:xfrm>
            <a:off x="381000" y="3505200"/>
            <a:ext cx="11430000" cy="76200"/>
          </a:xfrm>
          <a:custGeom>
            <a:avLst/>
            <a:gdLst/>
            <a:ahLst/>
            <a:cxnLst/>
            <a:rect l="l" t="t" r="r" b="b"/>
            <a:pathLst>
              <a:path w="11430000" h="76200">
                <a:moveTo>
                  <a:pt x="0" y="0"/>
                </a:moveTo>
                <a:lnTo>
                  <a:pt x="11430000" y="0"/>
                </a:lnTo>
                <a:lnTo>
                  <a:pt x="11430000" y="76200"/>
                </a:lnTo>
                <a:lnTo>
                  <a:pt x="0" y="76200"/>
                </a:lnTo>
                <a:lnTo>
                  <a:pt x="0" y="0"/>
                </a:lnTo>
                <a:close/>
              </a:path>
            </a:pathLst>
          </a:custGeom>
          <a:solidFill>
            <a:srgbClr val="5A7D9A">
              <a:alpha val="30196"/>
            </a:srgbClr>
          </a:solidFill>
          <a:ln/>
        </p:spPr>
      </p:sp>
      <p:sp>
        <p:nvSpPr>
          <p:cNvPr id="6" name="Shape 4"/>
          <p:cNvSpPr/>
          <p:nvPr/>
        </p:nvSpPr>
        <p:spPr>
          <a:xfrm>
            <a:off x="381000" y="3028950"/>
            <a:ext cx="1781175" cy="1924050"/>
          </a:xfrm>
          <a:custGeom>
            <a:avLst/>
            <a:gdLst/>
            <a:ahLst/>
            <a:cxnLst/>
            <a:rect l="l" t="t" r="r" b="b"/>
            <a:pathLst>
              <a:path w="1781175" h="173355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1619257"/>
                </a:lnTo>
                <a:cubicBezTo>
                  <a:pt x="1781175" y="1682379"/>
                  <a:pt x="1730004" y="1733550"/>
                  <a:pt x="1666882" y="1733550"/>
                </a:cubicBezTo>
                <a:lnTo>
                  <a:pt x="114293" y="1733550"/>
                </a:lnTo>
                <a:cubicBezTo>
                  <a:pt x="51171" y="1733550"/>
                  <a:pt x="0" y="1682379"/>
                  <a:pt x="0" y="1619257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381000" y="3028950"/>
            <a:ext cx="1781175" cy="38100"/>
          </a:xfrm>
          <a:custGeom>
            <a:avLst/>
            <a:gdLst/>
            <a:ahLst/>
            <a:cxnLst/>
            <a:rect l="l" t="t" r="r" b="b"/>
            <a:pathLst>
              <a:path w="1781175" h="3810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38100"/>
                </a:lnTo>
                <a:lnTo>
                  <a:pt x="0" y="38100"/>
                </a:ln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8" name="Text 6"/>
          <p:cNvSpPr/>
          <p:nvPr/>
        </p:nvSpPr>
        <p:spPr>
          <a:xfrm>
            <a:off x="490538" y="3200400"/>
            <a:ext cx="15621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Month 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377875" y="3429000"/>
            <a:ext cx="1674763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SAM.gov Registration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500063" y="4038600"/>
            <a:ext cx="154305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Completed profile, selected NAICS codes, obtained </a:t>
            </a:r>
            <a: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/>
            </a:r>
            <a:b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</a:br>
            <a: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UEI </a:t>
            </a: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number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2311301" y="3028950"/>
            <a:ext cx="1781175" cy="1924050"/>
          </a:xfrm>
          <a:custGeom>
            <a:avLst/>
            <a:gdLst/>
            <a:ahLst/>
            <a:cxnLst/>
            <a:rect l="l" t="t" r="r" b="b"/>
            <a:pathLst>
              <a:path w="1781175" h="192405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1809752"/>
                </a:lnTo>
                <a:cubicBezTo>
                  <a:pt x="1781175" y="1872835"/>
                  <a:pt x="1729960" y="1924050"/>
                  <a:pt x="1666877" y="1924050"/>
                </a:cubicBezTo>
                <a:lnTo>
                  <a:pt x="114298" y="1924050"/>
                </a:lnTo>
                <a:cubicBezTo>
                  <a:pt x="51215" y="1924050"/>
                  <a:pt x="0" y="1872835"/>
                  <a:pt x="0" y="1809752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2311301" y="3028950"/>
            <a:ext cx="1781175" cy="38100"/>
          </a:xfrm>
          <a:custGeom>
            <a:avLst/>
            <a:gdLst/>
            <a:ahLst/>
            <a:cxnLst/>
            <a:rect l="l" t="t" r="r" b="b"/>
            <a:pathLst>
              <a:path w="1781175" h="3810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38100"/>
                </a:lnTo>
                <a:lnTo>
                  <a:pt x="0" y="38100"/>
                </a:ln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Text 11"/>
          <p:cNvSpPr/>
          <p:nvPr/>
        </p:nvSpPr>
        <p:spPr>
          <a:xfrm>
            <a:off x="2420838" y="3200400"/>
            <a:ext cx="15621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Month 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2317625" y="3438144"/>
            <a:ext cx="16668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Capability Statement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2311301" y="4011930"/>
            <a:ext cx="1662112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Created professional capability statement highlighting </a:t>
            </a:r>
            <a: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/>
            </a:r>
            <a:b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</a:br>
            <a: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12-truck </a:t>
            </a: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fleet</a:t>
            </a:r>
            <a:endParaRPr lang="en-US" sz="1400" dirty="0"/>
          </a:p>
        </p:txBody>
      </p:sp>
      <p:sp>
        <p:nvSpPr>
          <p:cNvPr id="16" name="Shape 14"/>
          <p:cNvSpPr/>
          <p:nvPr/>
        </p:nvSpPr>
        <p:spPr>
          <a:xfrm>
            <a:off x="4241750" y="3028950"/>
            <a:ext cx="1781175" cy="1885950"/>
          </a:xfrm>
          <a:custGeom>
            <a:avLst/>
            <a:gdLst/>
            <a:ahLst/>
            <a:cxnLst/>
            <a:rect l="l" t="t" r="r" b="b"/>
            <a:pathLst>
              <a:path w="1781175" h="150495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1390649"/>
                </a:lnTo>
                <a:cubicBezTo>
                  <a:pt x="1781175" y="1453776"/>
                  <a:pt x="1730001" y="1504950"/>
                  <a:pt x="1666874" y="1504950"/>
                </a:cubicBezTo>
                <a:lnTo>
                  <a:pt x="114301" y="1504950"/>
                </a:lnTo>
                <a:cubicBezTo>
                  <a:pt x="51174" y="1504950"/>
                  <a:pt x="0" y="1453776"/>
                  <a:pt x="0" y="1390649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7" name="Shape 15"/>
          <p:cNvSpPr/>
          <p:nvPr/>
        </p:nvSpPr>
        <p:spPr>
          <a:xfrm>
            <a:off x="4241750" y="3028950"/>
            <a:ext cx="1781175" cy="38100"/>
          </a:xfrm>
          <a:custGeom>
            <a:avLst/>
            <a:gdLst/>
            <a:ahLst/>
            <a:cxnLst/>
            <a:rect l="l" t="t" r="r" b="b"/>
            <a:pathLst>
              <a:path w="1781175" h="3810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38100"/>
                </a:lnTo>
                <a:lnTo>
                  <a:pt x="0" y="38100"/>
                </a:ln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18" name="Text 16"/>
          <p:cNvSpPr/>
          <p:nvPr/>
        </p:nvSpPr>
        <p:spPr>
          <a:xfrm>
            <a:off x="4351288" y="3200400"/>
            <a:ext cx="15621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Month 4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356050" y="3543300"/>
            <a:ext cx="15525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GSA Schedule Win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4360813" y="4086606"/>
            <a:ext cx="154305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Awarded first GSA contract for regional freight services</a:t>
            </a:r>
            <a:endParaRPr lang="en-US" sz="1400" dirty="0"/>
          </a:p>
        </p:txBody>
      </p:sp>
      <p:sp>
        <p:nvSpPr>
          <p:cNvPr id="21" name="Shape 19"/>
          <p:cNvSpPr/>
          <p:nvPr/>
        </p:nvSpPr>
        <p:spPr>
          <a:xfrm>
            <a:off x="6172200" y="3028950"/>
            <a:ext cx="1781175" cy="1885950"/>
          </a:xfrm>
          <a:custGeom>
            <a:avLst/>
            <a:gdLst/>
            <a:ahLst/>
            <a:cxnLst/>
            <a:rect l="l" t="t" r="r" b="b"/>
            <a:pathLst>
              <a:path w="1781175" h="169545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1581143"/>
                </a:lnTo>
                <a:cubicBezTo>
                  <a:pt x="1781175" y="1644273"/>
                  <a:pt x="1729998" y="1695450"/>
                  <a:pt x="1666868" y="1695450"/>
                </a:cubicBezTo>
                <a:lnTo>
                  <a:pt x="114307" y="1695450"/>
                </a:lnTo>
                <a:cubicBezTo>
                  <a:pt x="51177" y="1695450"/>
                  <a:pt x="0" y="1644273"/>
                  <a:pt x="0" y="1581143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2" name="Shape 20"/>
          <p:cNvSpPr/>
          <p:nvPr/>
        </p:nvSpPr>
        <p:spPr>
          <a:xfrm>
            <a:off x="6172200" y="3028950"/>
            <a:ext cx="1781175" cy="38100"/>
          </a:xfrm>
          <a:custGeom>
            <a:avLst/>
            <a:gdLst/>
            <a:ahLst/>
            <a:cxnLst/>
            <a:rect l="l" t="t" r="r" b="b"/>
            <a:pathLst>
              <a:path w="1781175" h="3810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38100"/>
                </a:lnTo>
                <a:lnTo>
                  <a:pt x="0" y="38100"/>
                </a:ln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23" name="Text 21"/>
          <p:cNvSpPr/>
          <p:nvPr/>
        </p:nvSpPr>
        <p:spPr>
          <a:xfrm>
            <a:off x="6281738" y="3200400"/>
            <a:ext cx="15621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Month 8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6286500" y="3543300"/>
            <a:ext cx="15525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FEMA Subcontract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6172051" y="3981069"/>
            <a:ext cx="1774775" cy="762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Partnered with prime on disaster response contract during hurricane season</a:t>
            </a:r>
            <a:endParaRPr lang="en-US" sz="1400" dirty="0"/>
          </a:p>
        </p:txBody>
      </p:sp>
      <p:sp>
        <p:nvSpPr>
          <p:cNvPr id="26" name="Shape 24"/>
          <p:cNvSpPr/>
          <p:nvPr/>
        </p:nvSpPr>
        <p:spPr>
          <a:xfrm>
            <a:off x="8102501" y="3028950"/>
            <a:ext cx="1781175" cy="1885950"/>
          </a:xfrm>
          <a:custGeom>
            <a:avLst/>
            <a:gdLst/>
            <a:ahLst/>
            <a:cxnLst/>
            <a:rect l="l" t="t" r="r" b="b"/>
            <a:pathLst>
              <a:path w="1781175" h="150495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1390649"/>
                </a:lnTo>
                <a:cubicBezTo>
                  <a:pt x="1781175" y="1453776"/>
                  <a:pt x="1730001" y="1504950"/>
                  <a:pt x="1666874" y="1504950"/>
                </a:cubicBezTo>
                <a:lnTo>
                  <a:pt x="114301" y="1504950"/>
                </a:lnTo>
                <a:cubicBezTo>
                  <a:pt x="51174" y="1504950"/>
                  <a:pt x="0" y="1453776"/>
                  <a:pt x="0" y="1390649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8102501" y="3028950"/>
            <a:ext cx="1781175" cy="38100"/>
          </a:xfrm>
          <a:custGeom>
            <a:avLst/>
            <a:gdLst/>
            <a:ahLst/>
            <a:cxnLst/>
            <a:rect l="l" t="t" r="r" b="b"/>
            <a:pathLst>
              <a:path w="1781175" h="3810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38100"/>
                </a:lnTo>
                <a:lnTo>
                  <a:pt x="0" y="38100"/>
                </a:ln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8" name="Text 26"/>
          <p:cNvSpPr/>
          <p:nvPr/>
        </p:nvSpPr>
        <p:spPr>
          <a:xfrm>
            <a:off x="8212038" y="3200400"/>
            <a:ext cx="15621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Month 12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8216801" y="3543300"/>
            <a:ext cx="15525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Add 2 Trucks</a:t>
            </a:r>
            <a:endParaRPr lang="en-US" sz="1400" dirty="0"/>
          </a:p>
        </p:txBody>
      </p:sp>
      <p:sp>
        <p:nvSpPr>
          <p:cNvPr id="30" name="Text 28"/>
          <p:cNvSpPr/>
          <p:nvPr/>
        </p:nvSpPr>
        <p:spPr>
          <a:xfrm>
            <a:off x="8209222" y="4076700"/>
            <a:ext cx="1543050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Revenue growth enabled fleet expansion to </a:t>
            </a:r>
            <a: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/>
            </a:r>
            <a:b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</a:br>
            <a:r>
              <a:rPr lang="en-US" sz="1400" dirty="0" smtClean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14 </a:t>
            </a: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trucks</a:t>
            </a:r>
            <a:endParaRPr lang="en-US" sz="1400" dirty="0"/>
          </a:p>
        </p:txBody>
      </p:sp>
      <p:sp>
        <p:nvSpPr>
          <p:cNvPr id="31" name="Shape 29"/>
          <p:cNvSpPr/>
          <p:nvPr/>
        </p:nvSpPr>
        <p:spPr>
          <a:xfrm>
            <a:off x="10032950" y="3028950"/>
            <a:ext cx="1781175" cy="1885950"/>
          </a:xfrm>
          <a:custGeom>
            <a:avLst/>
            <a:gdLst/>
            <a:ahLst/>
            <a:cxnLst/>
            <a:rect l="l" t="t" r="r" b="b"/>
            <a:pathLst>
              <a:path w="1781175" h="131445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1200145"/>
                </a:lnTo>
                <a:cubicBezTo>
                  <a:pt x="1781175" y="1263274"/>
                  <a:pt x="1729999" y="1314450"/>
                  <a:pt x="1666870" y="1314450"/>
                </a:cubicBezTo>
                <a:lnTo>
                  <a:pt x="114305" y="1314450"/>
                </a:lnTo>
                <a:cubicBezTo>
                  <a:pt x="51176" y="1314450"/>
                  <a:pt x="0" y="1263274"/>
                  <a:pt x="0" y="1200145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2" name="Shape 30"/>
          <p:cNvSpPr/>
          <p:nvPr/>
        </p:nvSpPr>
        <p:spPr>
          <a:xfrm>
            <a:off x="10032950" y="3028950"/>
            <a:ext cx="1781175" cy="38100"/>
          </a:xfrm>
          <a:custGeom>
            <a:avLst/>
            <a:gdLst/>
            <a:ahLst/>
            <a:cxnLst/>
            <a:rect l="l" t="t" r="r" b="b"/>
            <a:pathLst>
              <a:path w="1781175" h="38100">
                <a:moveTo>
                  <a:pt x="38100" y="0"/>
                </a:moveTo>
                <a:lnTo>
                  <a:pt x="1743075" y="0"/>
                </a:lnTo>
                <a:cubicBezTo>
                  <a:pt x="1764103" y="0"/>
                  <a:pt x="1781175" y="17072"/>
                  <a:pt x="1781175" y="38100"/>
                </a:cubicBezTo>
                <a:lnTo>
                  <a:pt x="1781175" y="38100"/>
                </a:lnTo>
                <a:lnTo>
                  <a:pt x="0" y="38100"/>
                </a:ln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33" name="Text 31"/>
          <p:cNvSpPr/>
          <p:nvPr/>
        </p:nvSpPr>
        <p:spPr>
          <a:xfrm>
            <a:off x="10142488" y="3200400"/>
            <a:ext cx="15621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Year 2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10147250" y="3543300"/>
            <a:ext cx="15525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32% Revenue ↑</a:t>
            </a:r>
            <a:endParaRPr lang="en-US" sz="1400" dirty="0"/>
          </a:p>
        </p:txBody>
      </p:sp>
      <p:sp>
        <p:nvSpPr>
          <p:cNvPr id="35" name="Text 33"/>
          <p:cNvSpPr/>
          <p:nvPr/>
        </p:nvSpPr>
        <p:spPr>
          <a:xfrm>
            <a:off x="10161538" y="4086606"/>
            <a:ext cx="154305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400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Federal contracts drove $1.2M revenue increase</a:t>
            </a:r>
            <a:endParaRPr lang="en-US" sz="1400" dirty="0"/>
          </a:p>
        </p:txBody>
      </p:sp>
      <p:sp>
        <p:nvSpPr>
          <p:cNvPr id="36" name="Shape 34"/>
          <p:cNvSpPr/>
          <p:nvPr/>
        </p:nvSpPr>
        <p:spPr>
          <a:xfrm>
            <a:off x="381000" y="5600700"/>
            <a:ext cx="3705225" cy="876300"/>
          </a:xfrm>
          <a:custGeom>
            <a:avLst/>
            <a:gdLst/>
            <a:ahLst/>
            <a:cxnLst/>
            <a:rect l="l" t="t" r="r" b="b"/>
            <a:pathLst>
              <a:path w="3705225" h="876300">
                <a:moveTo>
                  <a:pt x="76203" y="0"/>
                </a:moveTo>
                <a:lnTo>
                  <a:pt x="3629022" y="0"/>
                </a:lnTo>
                <a:cubicBezTo>
                  <a:pt x="3671108" y="0"/>
                  <a:pt x="3705225" y="34117"/>
                  <a:pt x="3705225" y="76203"/>
                </a:cubicBezTo>
                <a:lnTo>
                  <a:pt x="3705225" y="800097"/>
                </a:lnTo>
                <a:cubicBezTo>
                  <a:pt x="3705225" y="842183"/>
                  <a:pt x="3671108" y="876300"/>
                  <a:pt x="3629022" y="876300"/>
                </a:cubicBezTo>
                <a:lnTo>
                  <a:pt x="76203" y="876300"/>
                </a:lnTo>
                <a:cubicBezTo>
                  <a:pt x="34117" y="876300"/>
                  <a:pt x="0" y="842183"/>
                  <a:pt x="0" y="800097"/>
                </a:cubicBezTo>
                <a:lnTo>
                  <a:pt x="0" y="76203"/>
                </a:lnTo>
                <a:cubicBezTo>
                  <a:pt x="0" y="34145"/>
                  <a:pt x="34145" y="0"/>
                  <a:pt x="76203" y="0"/>
                </a:cubicBezTo>
                <a:close/>
              </a:path>
            </a:pathLst>
          </a:custGeom>
          <a:solidFill>
            <a:srgbClr val="003366">
              <a:alpha val="10196"/>
            </a:srgbClr>
          </a:solidFill>
          <a:ln/>
        </p:spPr>
      </p:sp>
      <p:sp>
        <p:nvSpPr>
          <p:cNvPr id="37" name="Text 35"/>
          <p:cNvSpPr/>
          <p:nvPr/>
        </p:nvSpPr>
        <p:spPr>
          <a:xfrm>
            <a:off x="461963" y="5753100"/>
            <a:ext cx="35433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12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495300" y="6096000"/>
            <a:ext cx="34766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Starting Fleet Size</a:t>
            </a:r>
            <a:endParaRPr lang="en-US" sz="1400" dirty="0"/>
          </a:p>
        </p:txBody>
      </p:sp>
      <p:sp>
        <p:nvSpPr>
          <p:cNvPr id="39" name="Shape 37"/>
          <p:cNvSpPr/>
          <p:nvPr/>
        </p:nvSpPr>
        <p:spPr>
          <a:xfrm>
            <a:off x="4241750" y="5600700"/>
            <a:ext cx="3705225" cy="876300"/>
          </a:xfrm>
          <a:custGeom>
            <a:avLst/>
            <a:gdLst/>
            <a:ahLst/>
            <a:cxnLst/>
            <a:rect l="l" t="t" r="r" b="b"/>
            <a:pathLst>
              <a:path w="3705225" h="876300">
                <a:moveTo>
                  <a:pt x="76203" y="0"/>
                </a:moveTo>
                <a:lnTo>
                  <a:pt x="3629022" y="0"/>
                </a:lnTo>
                <a:cubicBezTo>
                  <a:pt x="3671108" y="0"/>
                  <a:pt x="3705225" y="34117"/>
                  <a:pt x="3705225" y="76203"/>
                </a:cubicBezTo>
                <a:lnTo>
                  <a:pt x="3705225" y="800097"/>
                </a:lnTo>
                <a:cubicBezTo>
                  <a:pt x="3705225" y="842183"/>
                  <a:pt x="3671108" y="876300"/>
                  <a:pt x="3629022" y="876300"/>
                </a:cubicBezTo>
                <a:lnTo>
                  <a:pt x="76203" y="876300"/>
                </a:lnTo>
                <a:cubicBezTo>
                  <a:pt x="34117" y="876300"/>
                  <a:pt x="0" y="842183"/>
                  <a:pt x="0" y="800097"/>
                </a:cubicBezTo>
                <a:lnTo>
                  <a:pt x="0" y="76203"/>
                </a:lnTo>
                <a:cubicBezTo>
                  <a:pt x="0" y="34145"/>
                  <a:pt x="34145" y="0"/>
                  <a:pt x="76203" y="0"/>
                </a:cubicBezTo>
                <a:close/>
              </a:path>
            </a:pathLst>
          </a:custGeom>
          <a:solidFill>
            <a:srgbClr val="D95D00">
              <a:alpha val="10196"/>
            </a:srgbClr>
          </a:solidFill>
          <a:ln/>
        </p:spPr>
      </p:sp>
      <p:sp>
        <p:nvSpPr>
          <p:cNvPr id="40" name="Text 38"/>
          <p:cNvSpPr/>
          <p:nvPr/>
        </p:nvSpPr>
        <p:spPr>
          <a:xfrm>
            <a:off x="4322713" y="5753100"/>
            <a:ext cx="35433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D95D00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14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4356050" y="6096000"/>
            <a:ext cx="34766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Fleet After Year 1</a:t>
            </a:r>
            <a:endParaRPr lang="en-US" sz="1400" dirty="0"/>
          </a:p>
        </p:txBody>
      </p:sp>
      <p:sp>
        <p:nvSpPr>
          <p:cNvPr id="42" name="Shape 40"/>
          <p:cNvSpPr/>
          <p:nvPr/>
        </p:nvSpPr>
        <p:spPr>
          <a:xfrm>
            <a:off x="8102501" y="5600700"/>
            <a:ext cx="3705225" cy="876300"/>
          </a:xfrm>
          <a:custGeom>
            <a:avLst/>
            <a:gdLst/>
            <a:ahLst/>
            <a:cxnLst/>
            <a:rect l="l" t="t" r="r" b="b"/>
            <a:pathLst>
              <a:path w="3705225" h="876300">
                <a:moveTo>
                  <a:pt x="76203" y="0"/>
                </a:moveTo>
                <a:lnTo>
                  <a:pt x="3629022" y="0"/>
                </a:lnTo>
                <a:cubicBezTo>
                  <a:pt x="3671108" y="0"/>
                  <a:pt x="3705225" y="34117"/>
                  <a:pt x="3705225" y="76203"/>
                </a:cubicBezTo>
                <a:lnTo>
                  <a:pt x="3705225" y="800097"/>
                </a:lnTo>
                <a:cubicBezTo>
                  <a:pt x="3705225" y="842183"/>
                  <a:pt x="3671108" y="876300"/>
                  <a:pt x="3629022" y="876300"/>
                </a:cubicBezTo>
                <a:lnTo>
                  <a:pt x="76203" y="876300"/>
                </a:lnTo>
                <a:cubicBezTo>
                  <a:pt x="34117" y="876300"/>
                  <a:pt x="0" y="842183"/>
                  <a:pt x="0" y="800097"/>
                </a:cubicBezTo>
                <a:lnTo>
                  <a:pt x="0" y="76203"/>
                </a:lnTo>
                <a:cubicBezTo>
                  <a:pt x="0" y="34145"/>
                  <a:pt x="34145" y="0"/>
                  <a:pt x="76203" y="0"/>
                </a:cubicBezTo>
                <a:close/>
              </a:path>
            </a:pathLst>
          </a:custGeom>
          <a:solidFill>
            <a:srgbClr val="5A7D9A">
              <a:alpha val="10196"/>
            </a:srgbClr>
          </a:solidFill>
          <a:ln/>
        </p:spPr>
      </p:sp>
      <p:sp>
        <p:nvSpPr>
          <p:cNvPr id="43" name="Text 41"/>
          <p:cNvSpPr/>
          <p:nvPr/>
        </p:nvSpPr>
        <p:spPr>
          <a:xfrm>
            <a:off x="8183463" y="5753100"/>
            <a:ext cx="354330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5A7D9A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32%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8216801" y="6096000"/>
            <a:ext cx="34766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Revenue Growth</a:t>
            </a:r>
            <a:endParaRPr lang="en-US" sz="1400" dirty="0"/>
          </a:p>
        </p:txBody>
      </p:sp>
      <p:sp>
        <p:nvSpPr>
          <p:cNvPr id="45" name="Shape 43"/>
          <p:cNvSpPr/>
          <p:nvPr/>
        </p:nvSpPr>
        <p:spPr>
          <a:xfrm>
            <a:off x="888950" y="21336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46" name="Shape 44"/>
          <p:cNvSpPr/>
          <p:nvPr/>
        </p:nvSpPr>
        <p:spPr>
          <a:xfrm>
            <a:off x="1155650" y="24003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210562" y="9689"/>
                </a:moveTo>
                <a:cubicBezTo>
                  <a:pt x="200784" y="-89"/>
                  <a:pt x="184978" y="-89"/>
                  <a:pt x="175200" y="9689"/>
                </a:cubicBezTo>
                <a:lnTo>
                  <a:pt x="164306" y="20583"/>
                </a:lnTo>
                <a:lnTo>
                  <a:pt x="208017" y="64294"/>
                </a:lnTo>
                <a:lnTo>
                  <a:pt x="218911" y="53400"/>
                </a:lnTo>
                <a:cubicBezTo>
                  <a:pt x="228689" y="43622"/>
                  <a:pt x="228689" y="27816"/>
                  <a:pt x="218911" y="18038"/>
                </a:cubicBezTo>
                <a:lnTo>
                  <a:pt x="210562" y="9689"/>
                </a:lnTo>
                <a:close/>
                <a:moveTo>
                  <a:pt x="76974" y="107915"/>
                </a:moveTo>
                <a:cubicBezTo>
                  <a:pt x="74250" y="110639"/>
                  <a:pt x="72152" y="113987"/>
                  <a:pt x="70946" y="117693"/>
                </a:cubicBezTo>
                <a:lnTo>
                  <a:pt x="57730" y="157341"/>
                </a:lnTo>
                <a:cubicBezTo>
                  <a:pt x="56436" y="161181"/>
                  <a:pt x="57463" y="165422"/>
                  <a:pt x="60320" y="168325"/>
                </a:cubicBezTo>
                <a:cubicBezTo>
                  <a:pt x="63178" y="171227"/>
                  <a:pt x="67419" y="172209"/>
                  <a:pt x="71304" y="170914"/>
                </a:cubicBezTo>
                <a:lnTo>
                  <a:pt x="110951" y="157698"/>
                </a:lnTo>
                <a:cubicBezTo>
                  <a:pt x="114613" y="156493"/>
                  <a:pt x="117961" y="154394"/>
                  <a:pt x="120729" y="151671"/>
                </a:cubicBezTo>
                <a:lnTo>
                  <a:pt x="192881" y="79430"/>
                </a:lnTo>
                <a:lnTo>
                  <a:pt x="149170" y="35719"/>
                </a:lnTo>
                <a:lnTo>
                  <a:pt x="76974" y="107915"/>
                </a:lnTo>
                <a:close/>
                <a:moveTo>
                  <a:pt x="42863" y="28575"/>
                </a:moveTo>
                <a:cubicBezTo>
                  <a:pt x="19199" y="28575"/>
                  <a:pt x="0" y="47774"/>
                  <a:pt x="0" y="71438"/>
                </a:cubicBezTo>
                <a:lnTo>
                  <a:pt x="0" y="185738"/>
                </a:lnTo>
                <a:cubicBezTo>
                  <a:pt x="0" y="209401"/>
                  <a:pt x="19199" y="228600"/>
                  <a:pt x="42863" y="228600"/>
                </a:cubicBezTo>
                <a:lnTo>
                  <a:pt x="157163" y="228600"/>
                </a:lnTo>
                <a:cubicBezTo>
                  <a:pt x="180826" y="228600"/>
                  <a:pt x="200025" y="209401"/>
                  <a:pt x="200025" y="185738"/>
                </a:cubicBezTo>
                <a:lnTo>
                  <a:pt x="200025" y="142875"/>
                </a:lnTo>
                <a:cubicBezTo>
                  <a:pt x="200025" y="134972"/>
                  <a:pt x="193640" y="128588"/>
                  <a:pt x="185738" y="128588"/>
                </a:cubicBezTo>
                <a:cubicBezTo>
                  <a:pt x="177835" y="128588"/>
                  <a:pt x="171450" y="134972"/>
                  <a:pt x="171450" y="142875"/>
                </a:cubicBezTo>
                <a:lnTo>
                  <a:pt x="171450" y="185738"/>
                </a:lnTo>
                <a:cubicBezTo>
                  <a:pt x="171450" y="193640"/>
                  <a:pt x="165065" y="200025"/>
                  <a:pt x="157163" y="200025"/>
                </a:cubicBezTo>
                <a:lnTo>
                  <a:pt x="42863" y="200025"/>
                </a:lnTo>
                <a:cubicBezTo>
                  <a:pt x="34960" y="200025"/>
                  <a:pt x="28575" y="193640"/>
                  <a:pt x="28575" y="185738"/>
                </a:cubicBezTo>
                <a:lnTo>
                  <a:pt x="28575" y="71438"/>
                </a:lnTo>
                <a:cubicBezTo>
                  <a:pt x="28575" y="63535"/>
                  <a:pt x="34960" y="57150"/>
                  <a:pt x="42863" y="57150"/>
                </a:cubicBezTo>
                <a:lnTo>
                  <a:pt x="85725" y="57150"/>
                </a:lnTo>
                <a:cubicBezTo>
                  <a:pt x="93628" y="57150"/>
                  <a:pt x="100013" y="50765"/>
                  <a:pt x="100013" y="42863"/>
                </a:cubicBezTo>
                <a:cubicBezTo>
                  <a:pt x="100013" y="34960"/>
                  <a:pt x="93628" y="28575"/>
                  <a:pt x="85725" y="28575"/>
                </a:cubicBezTo>
                <a:lnTo>
                  <a:pt x="42863" y="28575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7" name="Shape 45"/>
          <p:cNvSpPr/>
          <p:nvPr/>
        </p:nvSpPr>
        <p:spPr>
          <a:xfrm>
            <a:off x="2819251" y="21336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48" name="Shape 46"/>
          <p:cNvSpPr/>
          <p:nvPr/>
        </p:nvSpPr>
        <p:spPr>
          <a:xfrm>
            <a:off x="3114526" y="2400300"/>
            <a:ext cx="171450" cy="228600"/>
          </a:xfrm>
          <a:custGeom>
            <a:avLst/>
            <a:gdLst/>
            <a:ahLst/>
            <a:cxnLst/>
            <a:rect l="l" t="t" r="r" b="b"/>
            <a:pathLst>
              <a:path w="171450" h="228600">
                <a:moveTo>
                  <a:pt x="0" y="28575"/>
                </a:moveTo>
                <a:cubicBezTo>
                  <a:pt x="0" y="12814"/>
                  <a:pt x="12814" y="0"/>
                  <a:pt x="28575" y="0"/>
                </a:cubicBezTo>
                <a:lnTo>
                  <a:pt x="95324" y="0"/>
                </a:lnTo>
                <a:cubicBezTo>
                  <a:pt x="102915" y="0"/>
                  <a:pt x="110192" y="2991"/>
                  <a:pt x="115550" y="8349"/>
                </a:cubicBezTo>
                <a:lnTo>
                  <a:pt x="163101" y="55944"/>
                </a:lnTo>
                <a:cubicBezTo>
                  <a:pt x="168459" y="61302"/>
                  <a:pt x="171450" y="68580"/>
                  <a:pt x="171450" y="76170"/>
                </a:cubicBezTo>
                <a:lnTo>
                  <a:pt x="171450" y="200025"/>
                </a:lnTo>
                <a:cubicBezTo>
                  <a:pt x="171450" y="215786"/>
                  <a:pt x="158636" y="228600"/>
                  <a:pt x="142875" y="228600"/>
                </a:cubicBezTo>
                <a:lnTo>
                  <a:pt x="28575" y="228600"/>
                </a:lnTo>
                <a:cubicBezTo>
                  <a:pt x="12814" y="228600"/>
                  <a:pt x="0" y="215786"/>
                  <a:pt x="0" y="200025"/>
                </a:cubicBezTo>
                <a:lnTo>
                  <a:pt x="0" y="28575"/>
                </a:lnTo>
                <a:close/>
                <a:moveTo>
                  <a:pt x="92869" y="26119"/>
                </a:moveTo>
                <a:lnTo>
                  <a:pt x="92869" y="67866"/>
                </a:lnTo>
                <a:cubicBezTo>
                  <a:pt x="92869" y="73804"/>
                  <a:pt x="97646" y="78581"/>
                  <a:pt x="103584" y="78581"/>
                </a:cubicBezTo>
                <a:lnTo>
                  <a:pt x="145331" y="78581"/>
                </a:lnTo>
                <a:lnTo>
                  <a:pt x="92869" y="26119"/>
                </a:lnTo>
                <a:close/>
                <a:moveTo>
                  <a:pt x="53578" y="114300"/>
                </a:moveTo>
                <a:cubicBezTo>
                  <a:pt x="47640" y="114300"/>
                  <a:pt x="42863" y="119077"/>
                  <a:pt x="42863" y="125016"/>
                </a:cubicBezTo>
                <a:cubicBezTo>
                  <a:pt x="42863" y="130954"/>
                  <a:pt x="47640" y="135731"/>
                  <a:pt x="53578" y="135731"/>
                </a:cubicBezTo>
                <a:lnTo>
                  <a:pt x="117872" y="135731"/>
                </a:lnTo>
                <a:cubicBezTo>
                  <a:pt x="123810" y="135731"/>
                  <a:pt x="128588" y="130954"/>
                  <a:pt x="128588" y="125016"/>
                </a:cubicBezTo>
                <a:cubicBezTo>
                  <a:pt x="128588" y="119077"/>
                  <a:pt x="123810" y="114300"/>
                  <a:pt x="117872" y="114300"/>
                </a:cubicBezTo>
                <a:lnTo>
                  <a:pt x="53578" y="114300"/>
                </a:lnTo>
                <a:close/>
                <a:moveTo>
                  <a:pt x="53578" y="157163"/>
                </a:moveTo>
                <a:cubicBezTo>
                  <a:pt x="47640" y="157163"/>
                  <a:pt x="42863" y="161940"/>
                  <a:pt x="42863" y="167878"/>
                </a:cubicBezTo>
                <a:cubicBezTo>
                  <a:pt x="42863" y="173816"/>
                  <a:pt x="47640" y="178594"/>
                  <a:pt x="53578" y="178594"/>
                </a:cubicBezTo>
                <a:lnTo>
                  <a:pt x="117872" y="178594"/>
                </a:lnTo>
                <a:cubicBezTo>
                  <a:pt x="123810" y="178594"/>
                  <a:pt x="128588" y="173816"/>
                  <a:pt x="128588" y="167878"/>
                </a:cubicBezTo>
                <a:cubicBezTo>
                  <a:pt x="128588" y="161940"/>
                  <a:pt x="123810" y="157163"/>
                  <a:pt x="117872" y="157163"/>
                </a:cubicBezTo>
                <a:lnTo>
                  <a:pt x="53578" y="157163"/>
                </a:ln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49" name="Shape 47"/>
          <p:cNvSpPr/>
          <p:nvPr/>
        </p:nvSpPr>
        <p:spPr>
          <a:xfrm>
            <a:off x="4749701" y="21336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50" name="Shape 48"/>
          <p:cNvSpPr/>
          <p:nvPr/>
        </p:nvSpPr>
        <p:spPr>
          <a:xfrm>
            <a:off x="5002113" y="2400300"/>
            <a:ext cx="257175" cy="228600"/>
          </a:xfrm>
          <a:custGeom>
            <a:avLst/>
            <a:gdLst/>
            <a:ahLst/>
            <a:cxnLst/>
            <a:rect l="l" t="t" r="r" b="b"/>
            <a:pathLst>
              <a:path w="257175" h="228600">
                <a:moveTo>
                  <a:pt x="120060" y="38040"/>
                </a:moveTo>
                <a:lnTo>
                  <a:pt x="68000" y="95905"/>
                </a:lnTo>
                <a:cubicBezTo>
                  <a:pt x="65946" y="98182"/>
                  <a:pt x="66035" y="101709"/>
                  <a:pt x="68223" y="103897"/>
                </a:cubicBezTo>
                <a:cubicBezTo>
                  <a:pt x="81841" y="117515"/>
                  <a:pt x="103942" y="117515"/>
                  <a:pt x="117559" y="103897"/>
                </a:cubicBezTo>
                <a:lnTo>
                  <a:pt x="131758" y="89699"/>
                </a:lnTo>
                <a:cubicBezTo>
                  <a:pt x="133633" y="87823"/>
                  <a:pt x="135999" y="86797"/>
                  <a:pt x="138410" y="86618"/>
                </a:cubicBezTo>
                <a:cubicBezTo>
                  <a:pt x="141446" y="86350"/>
                  <a:pt x="144572" y="87377"/>
                  <a:pt x="146893" y="89699"/>
                </a:cubicBezTo>
                <a:lnTo>
                  <a:pt x="225743" y="167878"/>
                </a:lnTo>
                <a:lnTo>
                  <a:pt x="257175" y="142875"/>
                </a:lnTo>
                <a:lnTo>
                  <a:pt x="257175" y="14288"/>
                </a:lnTo>
                <a:lnTo>
                  <a:pt x="207169" y="42863"/>
                </a:lnTo>
                <a:lnTo>
                  <a:pt x="196542" y="35763"/>
                </a:lnTo>
                <a:cubicBezTo>
                  <a:pt x="189488" y="31075"/>
                  <a:pt x="181228" y="28575"/>
                  <a:pt x="172745" y="28575"/>
                </a:cubicBezTo>
                <a:lnTo>
                  <a:pt x="141312" y="28575"/>
                </a:lnTo>
                <a:cubicBezTo>
                  <a:pt x="140821" y="28575"/>
                  <a:pt x="140285" y="28575"/>
                  <a:pt x="139794" y="28620"/>
                </a:cubicBezTo>
                <a:cubicBezTo>
                  <a:pt x="132249" y="29021"/>
                  <a:pt x="125150" y="32415"/>
                  <a:pt x="120060" y="38040"/>
                </a:cubicBezTo>
                <a:close/>
                <a:moveTo>
                  <a:pt x="52060" y="81573"/>
                </a:moveTo>
                <a:lnTo>
                  <a:pt x="99745" y="28575"/>
                </a:lnTo>
                <a:lnTo>
                  <a:pt x="82064" y="28575"/>
                </a:lnTo>
                <a:cubicBezTo>
                  <a:pt x="70678" y="28575"/>
                  <a:pt x="59784" y="33084"/>
                  <a:pt x="51748" y="41121"/>
                </a:cubicBezTo>
                <a:lnTo>
                  <a:pt x="50006" y="42863"/>
                </a:lnTo>
                <a:lnTo>
                  <a:pt x="0" y="14288"/>
                </a:lnTo>
                <a:lnTo>
                  <a:pt x="0" y="142875"/>
                </a:lnTo>
                <a:lnTo>
                  <a:pt x="69830" y="201052"/>
                </a:lnTo>
                <a:cubicBezTo>
                  <a:pt x="80099" y="209624"/>
                  <a:pt x="93047" y="214313"/>
                  <a:pt x="106397" y="214313"/>
                </a:cubicBezTo>
                <a:lnTo>
                  <a:pt x="113407" y="214313"/>
                </a:lnTo>
                <a:lnTo>
                  <a:pt x="110282" y="211187"/>
                </a:lnTo>
                <a:cubicBezTo>
                  <a:pt x="106085" y="206990"/>
                  <a:pt x="106085" y="200204"/>
                  <a:pt x="110282" y="196051"/>
                </a:cubicBezTo>
                <a:cubicBezTo>
                  <a:pt x="114479" y="191899"/>
                  <a:pt x="121265" y="191854"/>
                  <a:pt x="125417" y="196051"/>
                </a:cubicBezTo>
                <a:lnTo>
                  <a:pt x="143723" y="214357"/>
                </a:lnTo>
                <a:lnTo>
                  <a:pt x="147742" y="214357"/>
                </a:lnTo>
                <a:cubicBezTo>
                  <a:pt x="156270" y="214357"/>
                  <a:pt x="164619" y="212437"/>
                  <a:pt x="172209" y="208865"/>
                </a:cubicBezTo>
                <a:lnTo>
                  <a:pt x="160288" y="196900"/>
                </a:lnTo>
                <a:cubicBezTo>
                  <a:pt x="156091" y="192703"/>
                  <a:pt x="156091" y="185916"/>
                  <a:pt x="160288" y="181764"/>
                </a:cubicBezTo>
                <a:cubicBezTo>
                  <a:pt x="164485" y="177611"/>
                  <a:pt x="171271" y="177567"/>
                  <a:pt x="175424" y="181764"/>
                </a:cubicBezTo>
                <a:lnTo>
                  <a:pt x="189711" y="196051"/>
                </a:lnTo>
                <a:lnTo>
                  <a:pt x="197525" y="188238"/>
                </a:lnTo>
                <a:cubicBezTo>
                  <a:pt x="201498" y="184264"/>
                  <a:pt x="202659" y="178504"/>
                  <a:pt x="200918" y="173459"/>
                </a:cubicBezTo>
                <a:lnTo>
                  <a:pt x="139348" y="112380"/>
                </a:lnTo>
                <a:lnTo>
                  <a:pt x="132695" y="119033"/>
                </a:lnTo>
                <a:cubicBezTo>
                  <a:pt x="110683" y="141044"/>
                  <a:pt x="75054" y="141044"/>
                  <a:pt x="53042" y="119033"/>
                </a:cubicBezTo>
                <a:cubicBezTo>
                  <a:pt x="42773" y="108764"/>
                  <a:pt x="42371" y="92288"/>
                  <a:pt x="52060" y="81528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1" name="Shape 49"/>
          <p:cNvSpPr/>
          <p:nvPr/>
        </p:nvSpPr>
        <p:spPr>
          <a:xfrm>
            <a:off x="6680150" y="21336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52" name="Shape 50"/>
          <p:cNvSpPr/>
          <p:nvPr/>
        </p:nvSpPr>
        <p:spPr>
          <a:xfrm>
            <a:off x="6975425" y="2400300"/>
            <a:ext cx="171450" cy="228600"/>
          </a:xfrm>
          <a:custGeom>
            <a:avLst/>
            <a:gdLst/>
            <a:ahLst/>
            <a:cxnLst/>
            <a:rect l="l" t="t" r="r" b="b"/>
            <a:pathLst>
              <a:path w="171450" h="228600">
                <a:moveTo>
                  <a:pt x="0" y="92869"/>
                </a:moveTo>
                <a:cubicBezTo>
                  <a:pt x="0" y="46613"/>
                  <a:pt x="33799" y="8260"/>
                  <a:pt x="78090" y="1161"/>
                </a:cubicBezTo>
                <a:cubicBezTo>
                  <a:pt x="82153" y="536"/>
                  <a:pt x="85725" y="3840"/>
                  <a:pt x="85725" y="7992"/>
                </a:cubicBezTo>
                <a:lnTo>
                  <a:pt x="85725" y="36255"/>
                </a:lnTo>
                <a:cubicBezTo>
                  <a:pt x="85725" y="40005"/>
                  <a:pt x="88627" y="43086"/>
                  <a:pt x="92288" y="43622"/>
                </a:cubicBezTo>
                <a:cubicBezTo>
                  <a:pt x="137071" y="50274"/>
                  <a:pt x="171450" y="88850"/>
                  <a:pt x="171450" y="135463"/>
                </a:cubicBezTo>
                <a:cubicBezTo>
                  <a:pt x="171450" y="181719"/>
                  <a:pt x="137651" y="220072"/>
                  <a:pt x="93360" y="227171"/>
                </a:cubicBezTo>
                <a:cubicBezTo>
                  <a:pt x="89252" y="227841"/>
                  <a:pt x="85725" y="224537"/>
                  <a:pt x="85725" y="220385"/>
                </a:cubicBezTo>
                <a:lnTo>
                  <a:pt x="85725" y="192122"/>
                </a:lnTo>
                <a:cubicBezTo>
                  <a:pt x="85725" y="188372"/>
                  <a:pt x="82823" y="185291"/>
                  <a:pt x="79162" y="184711"/>
                </a:cubicBezTo>
                <a:cubicBezTo>
                  <a:pt x="34379" y="178103"/>
                  <a:pt x="0" y="139482"/>
                  <a:pt x="0" y="92869"/>
                </a:cubicBezTo>
                <a:close/>
                <a:moveTo>
                  <a:pt x="128588" y="114300"/>
                </a:moveTo>
                <a:cubicBezTo>
                  <a:pt x="128588" y="90644"/>
                  <a:pt x="109381" y="71438"/>
                  <a:pt x="85725" y="71438"/>
                </a:cubicBezTo>
                <a:cubicBezTo>
                  <a:pt x="62069" y="71438"/>
                  <a:pt x="42863" y="90644"/>
                  <a:pt x="42863" y="114300"/>
                </a:cubicBezTo>
                <a:cubicBezTo>
                  <a:pt x="42863" y="137956"/>
                  <a:pt x="62069" y="157163"/>
                  <a:pt x="85725" y="157163"/>
                </a:cubicBezTo>
                <a:cubicBezTo>
                  <a:pt x="109381" y="157163"/>
                  <a:pt x="128588" y="137956"/>
                  <a:pt x="128588" y="114300"/>
                </a:cubicBezTo>
                <a:close/>
                <a:moveTo>
                  <a:pt x="85725" y="100013"/>
                </a:moveTo>
                <a:cubicBezTo>
                  <a:pt x="93610" y="100013"/>
                  <a:pt x="100013" y="106415"/>
                  <a:pt x="100013" y="114300"/>
                </a:cubicBezTo>
                <a:cubicBezTo>
                  <a:pt x="100013" y="122185"/>
                  <a:pt x="93610" y="128588"/>
                  <a:pt x="85725" y="128588"/>
                </a:cubicBezTo>
                <a:cubicBezTo>
                  <a:pt x="77840" y="128588"/>
                  <a:pt x="71438" y="122185"/>
                  <a:pt x="71438" y="114300"/>
                </a:cubicBezTo>
                <a:cubicBezTo>
                  <a:pt x="71438" y="106415"/>
                  <a:pt x="77840" y="100013"/>
                  <a:pt x="85725" y="10001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3" name="Shape 51"/>
          <p:cNvSpPr/>
          <p:nvPr/>
        </p:nvSpPr>
        <p:spPr>
          <a:xfrm>
            <a:off x="8610451" y="21336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54" name="Shape 52"/>
          <p:cNvSpPr/>
          <p:nvPr/>
        </p:nvSpPr>
        <p:spPr>
          <a:xfrm>
            <a:off x="8877151" y="24003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114300" y="228600"/>
                </a:moveTo>
                <a:cubicBezTo>
                  <a:pt x="177384" y="228600"/>
                  <a:pt x="228600" y="177384"/>
                  <a:pt x="228600" y="114300"/>
                </a:cubicBezTo>
                <a:cubicBezTo>
                  <a:pt x="228600" y="51216"/>
                  <a:pt x="177384" y="0"/>
                  <a:pt x="114300" y="0"/>
                </a:cubicBezTo>
                <a:cubicBezTo>
                  <a:pt x="51216" y="0"/>
                  <a:pt x="0" y="51216"/>
                  <a:pt x="0" y="114300"/>
                </a:cubicBezTo>
                <a:cubicBezTo>
                  <a:pt x="0" y="177384"/>
                  <a:pt x="51216" y="228600"/>
                  <a:pt x="114300" y="228600"/>
                </a:cubicBezTo>
                <a:close/>
                <a:moveTo>
                  <a:pt x="103584" y="153591"/>
                </a:moveTo>
                <a:lnTo>
                  <a:pt x="103584" y="125016"/>
                </a:lnTo>
                <a:lnTo>
                  <a:pt x="75009" y="125016"/>
                </a:lnTo>
                <a:cubicBezTo>
                  <a:pt x="69071" y="125016"/>
                  <a:pt x="64294" y="120238"/>
                  <a:pt x="64294" y="114300"/>
                </a:cubicBezTo>
                <a:cubicBezTo>
                  <a:pt x="64294" y="108362"/>
                  <a:pt x="69071" y="103584"/>
                  <a:pt x="75009" y="103584"/>
                </a:cubicBezTo>
                <a:lnTo>
                  <a:pt x="103584" y="103584"/>
                </a:lnTo>
                <a:lnTo>
                  <a:pt x="103584" y="75009"/>
                </a:lnTo>
                <a:cubicBezTo>
                  <a:pt x="103584" y="69071"/>
                  <a:pt x="108362" y="64294"/>
                  <a:pt x="114300" y="64294"/>
                </a:cubicBezTo>
                <a:cubicBezTo>
                  <a:pt x="120238" y="64294"/>
                  <a:pt x="125016" y="69071"/>
                  <a:pt x="125016" y="75009"/>
                </a:cubicBezTo>
                <a:lnTo>
                  <a:pt x="125016" y="103584"/>
                </a:lnTo>
                <a:lnTo>
                  <a:pt x="153591" y="103584"/>
                </a:lnTo>
                <a:cubicBezTo>
                  <a:pt x="159529" y="103584"/>
                  <a:pt x="164306" y="108362"/>
                  <a:pt x="164306" y="114300"/>
                </a:cubicBezTo>
                <a:cubicBezTo>
                  <a:pt x="164306" y="120238"/>
                  <a:pt x="159529" y="125016"/>
                  <a:pt x="153591" y="125016"/>
                </a:cubicBezTo>
                <a:lnTo>
                  <a:pt x="125016" y="125016"/>
                </a:lnTo>
                <a:lnTo>
                  <a:pt x="125016" y="153591"/>
                </a:lnTo>
                <a:cubicBezTo>
                  <a:pt x="125016" y="159529"/>
                  <a:pt x="120238" y="164306"/>
                  <a:pt x="114300" y="164306"/>
                </a:cubicBezTo>
                <a:cubicBezTo>
                  <a:pt x="108362" y="164306"/>
                  <a:pt x="103584" y="159529"/>
                  <a:pt x="103584" y="15359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55" name="Shape 53"/>
          <p:cNvSpPr/>
          <p:nvPr/>
        </p:nvSpPr>
        <p:spPr>
          <a:xfrm>
            <a:off x="10540901" y="21336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56" name="Shape 54"/>
          <p:cNvSpPr/>
          <p:nvPr/>
        </p:nvSpPr>
        <p:spPr>
          <a:xfrm>
            <a:off x="10807601" y="2400300"/>
            <a:ext cx="228600" cy="228600"/>
          </a:xfrm>
          <a:custGeom>
            <a:avLst/>
            <a:gdLst/>
            <a:ahLst/>
            <a:cxnLst/>
            <a:rect l="l" t="t" r="r" b="b"/>
            <a:pathLst>
              <a:path w="228600" h="228600">
                <a:moveTo>
                  <a:pt x="28575" y="28575"/>
                </a:moveTo>
                <a:cubicBezTo>
                  <a:pt x="28575" y="20672"/>
                  <a:pt x="22190" y="14288"/>
                  <a:pt x="14288" y="14288"/>
                </a:cubicBezTo>
                <a:cubicBezTo>
                  <a:pt x="6385" y="14288"/>
                  <a:pt x="0" y="20672"/>
                  <a:pt x="0" y="28575"/>
                </a:cubicBezTo>
                <a:lnTo>
                  <a:pt x="0" y="178594"/>
                </a:lnTo>
                <a:cubicBezTo>
                  <a:pt x="0" y="198328"/>
                  <a:pt x="15984" y="214313"/>
                  <a:pt x="35719" y="214313"/>
                </a:cubicBezTo>
                <a:lnTo>
                  <a:pt x="214313" y="214313"/>
                </a:lnTo>
                <a:cubicBezTo>
                  <a:pt x="222215" y="214313"/>
                  <a:pt x="228600" y="207928"/>
                  <a:pt x="228600" y="200025"/>
                </a:cubicBezTo>
                <a:cubicBezTo>
                  <a:pt x="228600" y="192122"/>
                  <a:pt x="222215" y="185738"/>
                  <a:pt x="214313" y="185738"/>
                </a:cubicBezTo>
                <a:lnTo>
                  <a:pt x="35719" y="185738"/>
                </a:lnTo>
                <a:cubicBezTo>
                  <a:pt x="31790" y="185738"/>
                  <a:pt x="28575" y="182523"/>
                  <a:pt x="28575" y="178594"/>
                </a:cubicBezTo>
                <a:lnTo>
                  <a:pt x="28575" y="28575"/>
                </a:lnTo>
                <a:close/>
                <a:moveTo>
                  <a:pt x="210116" y="67241"/>
                </a:moveTo>
                <a:cubicBezTo>
                  <a:pt x="215697" y="61659"/>
                  <a:pt x="215697" y="52596"/>
                  <a:pt x="210116" y="47015"/>
                </a:cubicBezTo>
                <a:cubicBezTo>
                  <a:pt x="204534" y="41434"/>
                  <a:pt x="195471" y="41434"/>
                  <a:pt x="189890" y="47015"/>
                </a:cubicBezTo>
                <a:lnTo>
                  <a:pt x="142875" y="94074"/>
                </a:lnTo>
                <a:lnTo>
                  <a:pt x="117247" y="68491"/>
                </a:lnTo>
                <a:cubicBezTo>
                  <a:pt x="111666" y="62910"/>
                  <a:pt x="102602" y="62910"/>
                  <a:pt x="97021" y="68491"/>
                </a:cubicBezTo>
                <a:lnTo>
                  <a:pt x="54159" y="111353"/>
                </a:lnTo>
                <a:cubicBezTo>
                  <a:pt x="48578" y="116934"/>
                  <a:pt x="48578" y="125998"/>
                  <a:pt x="54159" y="131579"/>
                </a:cubicBezTo>
                <a:cubicBezTo>
                  <a:pt x="59740" y="137160"/>
                  <a:pt x="68803" y="137160"/>
                  <a:pt x="74384" y="131579"/>
                </a:cubicBezTo>
                <a:lnTo>
                  <a:pt x="107156" y="98807"/>
                </a:lnTo>
                <a:lnTo>
                  <a:pt x="132784" y="124435"/>
                </a:lnTo>
                <a:cubicBezTo>
                  <a:pt x="138366" y="130016"/>
                  <a:pt x="147429" y="130016"/>
                  <a:pt x="153010" y="124435"/>
                </a:cubicBezTo>
                <a:lnTo>
                  <a:pt x="210160" y="67285"/>
                </a:lnTo>
                <a:close/>
              </a:path>
            </a:pathLst>
          </a:custGeom>
          <a:solidFill>
            <a:srgbClr val="FFFFFF"/>
          </a:solidFill>
          <a:ln/>
        </p:spPr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32434" y="332434"/>
            <a:ext cx="11593620" cy="199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52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LEARN FROM MISTAKES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265947" y="651714"/>
            <a:ext cx="11726593" cy="398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141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Pitfalls to Avoid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32434" y="1063787"/>
            <a:ext cx="11601930" cy="23270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Common mistakes that derail trucking companies entering government work</a:t>
            </a:r>
            <a:endParaRPr lang="en-US" dirty="0"/>
          </a:p>
        </p:txBody>
      </p:sp>
      <p:sp>
        <p:nvSpPr>
          <p:cNvPr id="5" name="Shape 3"/>
          <p:cNvSpPr/>
          <p:nvPr/>
        </p:nvSpPr>
        <p:spPr>
          <a:xfrm>
            <a:off x="349055" y="1960059"/>
            <a:ext cx="5643059" cy="1462708"/>
          </a:xfrm>
          <a:custGeom>
            <a:avLst/>
            <a:gdLst/>
            <a:ahLst/>
            <a:cxnLst/>
            <a:rect l="l" t="t" r="r" b="b"/>
            <a:pathLst>
              <a:path w="5643059" h="1462708">
                <a:moveTo>
                  <a:pt x="33243" y="0"/>
                </a:moveTo>
                <a:lnTo>
                  <a:pt x="5543332" y="0"/>
                </a:lnTo>
                <a:cubicBezTo>
                  <a:pt x="5598410" y="0"/>
                  <a:pt x="5643059" y="44649"/>
                  <a:pt x="5643059" y="99727"/>
                </a:cubicBezTo>
                <a:lnTo>
                  <a:pt x="5643059" y="1362980"/>
                </a:lnTo>
                <a:cubicBezTo>
                  <a:pt x="5643059" y="1418058"/>
                  <a:pt x="5598410" y="1462708"/>
                  <a:pt x="5543332" y="1462708"/>
                </a:cubicBez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24663" dist="83108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49055" y="1960059"/>
            <a:ext cx="33243" cy="1462708"/>
          </a:xfrm>
          <a:custGeom>
            <a:avLst/>
            <a:gdLst/>
            <a:ahLst/>
            <a:cxnLst/>
            <a:rect l="l" t="t" r="r" b="b"/>
            <a:pathLst>
              <a:path w="33243" h="1462708">
                <a:moveTo>
                  <a:pt x="33243" y="0"/>
                </a:moveTo>
                <a:lnTo>
                  <a:pt x="33243" y="0"/>
                </a:lnTo>
                <a:lnTo>
                  <a:pt x="33243" y="1462708"/>
                </a:ln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7" name="Shape 5"/>
          <p:cNvSpPr/>
          <p:nvPr/>
        </p:nvSpPr>
        <p:spPr>
          <a:xfrm>
            <a:off x="565137" y="2159519"/>
            <a:ext cx="531894" cy="531894"/>
          </a:xfrm>
          <a:custGeom>
            <a:avLst/>
            <a:gdLst/>
            <a:ahLst/>
            <a:cxnLst/>
            <a:rect l="l" t="t" r="r" b="b"/>
            <a:pathLst>
              <a:path w="531894" h="531894">
                <a:moveTo>
                  <a:pt x="265947" y="0"/>
                </a:moveTo>
                <a:lnTo>
                  <a:pt x="265947" y="0"/>
                </a:lnTo>
                <a:cubicBezTo>
                  <a:pt x="412727" y="0"/>
                  <a:pt x="531894" y="119167"/>
                  <a:pt x="531894" y="265947"/>
                </a:cubicBezTo>
                <a:lnTo>
                  <a:pt x="531894" y="265947"/>
                </a:lnTo>
                <a:cubicBezTo>
                  <a:pt x="531894" y="412727"/>
                  <a:pt x="412727" y="531894"/>
                  <a:pt x="265947" y="531894"/>
                </a:cubicBezTo>
                <a:lnTo>
                  <a:pt x="265947" y="531894"/>
                </a:lnTo>
                <a:cubicBezTo>
                  <a:pt x="119167" y="531894"/>
                  <a:pt x="0" y="412727"/>
                  <a:pt x="0" y="265947"/>
                </a:cubicBezTo>
                <a:lnTo>
                  <a:pt x="0" y="265947"/>
                </a:lnTo>
                <a:cubicBezTo>
                  <a:pt x="0" y="119167"/>
                  <a:pt x="119167" y="0"/>
                  <a:pt x="2659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8" name="Shape 6"/>
          <p:cNvSpPr/>
          <p:nvPr/>
        </p:nvSpPr>
        <p:spPr>
          <a:xfrm>
            <a:off x="731354" y="2325736"/>
            <a:ext cx="199460" cy="199460"/>
          </a:xfrm>
          <a:custGeom>
            <a:avLst/>
            <a:gdLst/>
            <a:ahLst/>
            <a:cxnLst/>
            <a:rect l="l" t="t" r="r" b="b"/>
            <a:pathLst>
              <a:path w="199460" h="199460">
                <a:moveTo>
                  <a:pt x="99730" y="0"/>
                </a:moveTo>
                <a:cubicBezTo>
                  <a:pt x="105457" y="0"/>
                  <a:pt x="110716" y="3156"/>
                  <a:pt x="113443" y="8181"/>
                </a:cubicBezTo>
                <a:lnTo>
                  <a:pt x="197590" y="164009"/>
                </a:lnTo>
                <a:cubicBezTo>
                  <a:pt x="200200" y="168840"/>
                  <a:pt x="200083" y="174683"/>
                  <a:pt x="197279" y="179397"/>
                </a:cubicBezTo>
                <a:cubicBezTo>
                  <a:pt x="194474" y="184111"/>
                  <a:pt x="189370" y="186994"/>
                  <a:pt x="183877" y="186994"/>
                </a:cubicBezTo>
                <a:lnTo>
                  <a:pt x="15583" y="186994"/>
                </a:lnTo>
                <a:cubicBezTo>
                  <a:pt x="10090" y="186994"/>
                  <a:pt x="5025" y="184111"/>
                  <a:pt x="2182" y="179397"/>
                </a:cubicBezTo>
                <a:cubicBezTo>
                  <a:pt x="-662" y="174683"/>
                  <a:pt x="-740" y="168840"/>
                  <a:pt x="1870" y="164009"/>
                </a:cubicBezTo>
                <a:lnTo>
                  <a:pt x="86017" y="8181"/>
                </a:lnTo>
                <a:cubicBezTo>
                  <a:pt x="88744" y="3156"/>
                  <a:pt x="94003" y="0"/>
                  <a:pt x="99730" y="0"/>
                </a:cubicBezTo>
                <a:close/>
                <a:moveTo>
                  <a:pt x="99730" y="65448"/>
                </a:moveTo>
                <a:cubicBezTo>
                  <a:pt x="94549" y="65448"/>
                  <a:pt x="90380" y="69616"/>
                  <a:pt x="90380" y="74798"/>
                </a:cubicBezTo>
                <a:lnTo>
                  <a:pt x="90380" y="118429"/>
                </a:lnTo>
                <a:cubicBezTo>
                  <a:pt x="90380" y="123611"/>
                  <a:pt x="94549" y="127779"/>
                  <a:pt x="99730" y="127779"/>
                </a:cubicBezTo>
                <a:cubicBezTo>
                  <a:pt x="104911" y="127779"/>
                  <a:pt x="109080" y="123611"/>
                  <a:pt x="109080" y="118429"/>
                </a:cubicBezTo>
                <a:lnTo>
                  <a:pt x="109080" y="74798"/>
                </a:lnTo>
                <a:cubicBezTo>
                  <a:pt x="109080" y="69616"/>
                  <a:pt x="104911" y="65448"/>
                  <a:pt x="99730" y="65448"/>
                </a:cubicBezTo>
                <a:close/>
                <a:moveTo>
                  <a:pt x="110132" y="149595"/>
                </a:moveTo>
                <a:cubicBezTo>
                  <a:pt x="110368" y="145734"/>
                  <a:pt x="108443" y="142061"/>
                  <a:pt x="105133" y="140059"/>
                </a:cubicBezTo>
                <a:cubicBezTo>
                  <a:pt x="101823" y="138057"/>
                  <a:pt x="97676" y="138057"/>
                  <a:pt x="94366" y="140059"/>
                </a:cubicBezTo>
                <a:cubicBezTo>
                  <a:pt x="91056" y="142061"/>
                  <a:pt x="89131" y="145734"/>
                  <a:pt x="89367" y="149595"/>
                </a:cubicBezTo>
                <a:cubicBezTo>
                  <a:pt x="89131" y="153456"/>
                  <a:pt x="91056" y="157129"/>
                  <a:pt x="94366" y="159131"/>
                </a:cubicBezTo>
                <a:cubicBezTo>
                  <a:pt x="97676" y="161133"/>
                  <a:pt x="101823" y="161133"/>
                  <a:pt x="105133" y="159131"/>
                </a:cubicBezTo>
                <a:cubicBezTo>
                  <a:pt x="108443" y="157129"/>
                  <a:pt x="110368" y="153456"/>
                  <a:pt x="110132" y="14959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9" name="Text 7"/>
          <p:cNvSpPr/>
          <p:nvPr/>
        </p:nvSpPr>
        <p:spPr>
          <a:xfrm>
            <a:off x="1230004" y="2059789"/>
            <a:ext cx="4662380" cy="2659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71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Chasing Every Bid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230004" y="2491953"/>
            <a:ext cx="4637448" cy="731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Don't scattershot bid on everything.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Focus on lanes where you have competitive advantage and can deliver profitably. Quality over quantity wins in government contracting</a:t>
            </a:r>
            <a:r>
              <a:rPr lang="en-US" sz="1178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210923" y="1960059"/>
            <a:ext cx="5643059" cy="1462708"/>
          </a:xfrm>
          <a:custGeom>
            <a:avLst/>
            <a:gdLst/>
            <a:ahLst/>
            <a:cxnLst/>
            <a:rect l="l" t="t" r="r" b="b"/>
            <a:pathLst>
              <a:path w="5643059" h="1462708">
                <a:moveTo>
                  <a:pt x="33243" y="0"/>
                </a:moveTo>
                <a:lnTo>
                  <a:pt x="5543332" y="0"/>
                </a:lnTo>
                <a:cubicBezTo>
                  <a:pt x="5598410" y="0"/>
                  <a:pt x="5643059" y="44649"/>
                  <a:pt x="5643059" y="99727"/>
                </a:cubicBezTo>
                <a:lnTo>
                  <a:pt x="5643059" y="1362980"/>
                </a:lnTo>
                <a:cubicBezTo>
                  <a:pt x="5643059" y="1418058"/>
                  <a:pt x="5598410" y="1462708"/>
                  <a:pt x="5543332" y="1462708"/>
                </a:cubicBez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24663" dist="83108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2" name="Shape 10"/>
          <p:cNvSpPr/>
          <p:nvPr/>
        </p:nvSpPr>
        <p:spPr>
          <a:xfrm>
            <a:off x="6210923" y="1960059"/>
            <a:ext cx="33243" cy="1462708"/>
          </a:xfrm>
          <a:custGeom>
            <a:avLst/>
            <a:gdLst/>
            <a:ahLst/>
            <a:cxnLst/>
            <a:rect l="l" t="t" r="r" b="b"/>
            <a:pathLst>
              <a:path w="33243" h="1462708">
                <a:moveTo>
                  <a:pt x="33243" y="0"/>
                </a:moveTo>
                <a:lnTo>
                  <a:pt x="33243" y="0"/>
                </a:lnTo>
                <a:lnTo>
                  <a:pt x="33243" y="1462708"/>
                </a:ln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3" name="Shape 11"/>
          <p:cNvSpPr/>
          <p:nvPr/>
        </p:nvSpPr>
        <p:spPr>
          <a:xfrm>
            <a:off x="6427005" y="2159519"/>
            <a:ext cx="531894" cy="531894"/>
          </a:xfrm>
          <a:custGeom>
            <a:avLst/>
            <a:gdLst/>
            <a:ahLst/>
            <a:cxnLst/>
            <a:rect l="l" t="t" r="r" b="b"/>
            <a:pathLst>
              <a:path w="531894" h="531894">
                <a:moveTo>
                  <a:pt x="265947" y="0"/>
                </a:moveTo>
                <a:lnTo>
                  <a:pt x="265947" y="0"/>
                </a:lnTo>
                <a:cubicBezTo>
                  <a:pt x="412727" y="0"/>
                  <a:pt x="531894" y="119167"/>
                  <a:pt x="531894" y="265947"/>
                </a:cubicBezTo>
                <a:lnTo>
                  <a:pt x="531894" y="265947"/>
                </a:lnTo>
                <a:cubicBezTo>
                  <a:pt x="531894" y="412727"/>
                  <a:pt x="412727" y="531894"/>
                  <a:pt x="265947" y="531894"/>
                </a:cubicBezTo>
                <a:lnTo>
                  <a:pt x="265947" y="531894"/>
                </a:lnTo>
                <a:cubicBezTo>
                  <a:pt x="119167" y="531894"/>
                  <a:pt x="0" y="412727"/>
                  <a:pt x="0" y="265947"/>
                </a:cubicBezTo>
                <a:lnTo>
                  <a:pt x="0" y="265947"/>
                </a:lnTo>
                <a:cubicBezTo>
                  <a:pt x="0" y="119167"/>
                  <a:pt x="119167" y="0"/>
                  <a:pt x="2659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4" name="Shape 12"/>
          <p:cNvSpPr/>
          <p:nvPr/>
        </p:nvSpPr>
        <p:spPr>
          <a:xfrm>
            <a:off x="6593222" y="2325736"/>
            <a:ext cx="199460" cy="199460"/>
          </a:xfrm>
          <a:custGeom>
            <a:avLst/>
            <a:gdLst/>
            <a:ahLst/>
            <a:cxnLst/>
            <a:rect l="l" t="t" r="r" b="b"/>
            <a:pathLst>
              <a:path w="199460" h="199460">
                <a:moveTo>
                  <a:pt x="0" y="163464"/>
                </a:moveTo>
                <a:lnTo>
                  <a:pt x="0" y="42658"/>
                </a:lnTo>
                <a:cubicBezTo>
                  <a:pt x="0" y="33620"/>
                  <a:pt x="9389" y="27621"/>
                  <a:pt x="18037" y="30192"/>
                </a:cubicBezTo>
                <a:cubicBezTo>
                  <a:pt x="52202" y="40398"/>
                  <a:pt x="76356" y="32334"/>
                  <a:pt x="100665" y="24231"/>
                </a:cubicBezTo>
                <a:cubicBezTo>
                  <a:pt x="125792" y="15856"/>
                  <a:pt x="151075" y="7441"/>
                  <a:pt x="187656" y="19128"/>
                </a:cubicBezTo>
                <a:cubicBezTo>
                  <a:pt x="194863" y="21426"/>
                  <a:pt x="199460" y="28400"/>
                  <a:pt x="199460" y="35996"/>
                </a:cubicBezTo>
                <a:lnTo>
                  <a:pt x="199460" y="156802"/>
                </a:lnTo>
                <a:cubicBezTo>
                  <a:pt x="199460" y="165840"/>
                  <a:pt x="190071" y="171840"/>
                  <a:pt x="181462" y="169268"/>
                </a:cubicBezTo>
                <a:cubicBezTo>
                  <a:pt x="147297" y="159062"/>
                  <a:pt x="123104" y="167126"/>
                  <a:pt x="98834" y="175229"/>
                </a:cubicBezTo>
                <a:cubicBezTo>
                  <a:pt x="73707" y="183605"/>
                  <a:pt x="48424" y="192019"/>
                  <a:pt x="11843" y="180332"/>
                </a:cubicBezTo>
                <a:cubicBezTo>
                  <a:pt x="4636" y="178034"/>
                  <a:pt x="39" y="171060"/>
                  <a:pt x="39" y="163464"/>
                </a:cubicBezTo>
                <a:close/>
                <a:moveTo>
                  <a:pt x="130896" y="99730"/>
                </a:moveTo>
                <a:cubicBezTo>
                  <a:pt x="130896" y="79083"/>
                  <a:pt x="116949" y="62331"/>
                  <a:pt x="99730" y="62331"/>
                </a:cubicBezTo>
                <a:cubicBezTo>
                  <a:pt x="82511" y="62331"/>
                  <a:pt x="68564" y="79083"/>
                  <a:pt x="68564" y="99730"/>
                </a:cubicBezTo>
                <a:cubicBezTo>
                  <a:pt x="68564" y="120377"/>
                  <a:pt x="82511" y="137129"/>
                  <a:pt x="99730" y="137129"/>
                </a:cubicBezTo>
                <a:cubicBezTo>
                  <a:pt x="116949" y="137129"/>
                  <a:pt x="130896" y="120377"/>
                  <a:pt x="130896" y="99730"/>
                </a:cubicBezTo>
                <a:close/>
                <a:moveTo>
                  <a:pt x="46748" y="161126"/>
                </a:moveTo>
                <a:cubicBezTo>
                  <a:pt x="48463" y="161126"/>
                  <a:pt x="49826" y="159646"/>
                  <a:pt x="49553" y="157971"/>
                </a:cubicBezTo>
                <a:cubicBezTo>
                  <a:pt x="47761" y="147141"/>
                  <a:pt x="39035" y="138687"/>
                  <a:pt x="28049" y="137324"/>
                </a:cubicBezTo>
                <a:cubicBezTo>
                  <a:pt x="26335" y="137129"/>
                  <a:pt x="24933" y="138531"/>
                  <a:pt x="24933" y="140245"/>
                </a:cubicBezTo>
                <a:lnTo>
                  <a:pt x="24933" y="155789"/>
                </a:lnTo>
                <a:cubicBezTo>
                  <a:pt x="24933" y="157192"/>
                  <a:pt x="25867" y="158438"/>
                  <a:pt x="27270" y="158789"/>
                </a:cubicBezTo>
                <a:cubicBezTo>
                  <a:pt x="34243" y="160425"/>
                  <a:pt x="40632" y="161165"/>
                  <a:pt x="46748" y="161165"/>
                </a:cubicBezTo>
                <a:close/>
                <a:moveTo>
                  <a:pt x="170827" y="141219"/>
                </a:moveTo>
                <a:cubicBezTo>
                  <a:pt x="172775" y="141531"/>
                  <a:pt x="174528" y="140051"/>
                  <a:pt x="174528" y="138103"/>
                </a:cubicBezTo>
                <a:lnTo>
                  <a:pt x="174528" y="121507"/>
                </a:lnTo>
                <a:cubicBezTo>
                  <a:pt x="174528" y="119793"/>
                  <a:pt x="173125" y="118352"/>
                  <a:pt x="171411" y="118585"/>
                </a:cubicBezTo>
                <a:cubicBezTo>
                  <a:pt x="161594" y="119793"/>
                  <a:pt x="153530" y="126727"/>
                  <a:pt x="150686" y="135960"/>
                </a:cubicBezTo>
                <a:cubicBezTo>
                  <a:pt x="150140" y="137791"/>
                  <a:pt x="151582" y="139505"/>
                  <a:pt x="153491" y="139544"/>
                </a:cubicBezTo>
                <a:cubicBezTo>
                  <a:pt x="159023" y="139700"/>
                  <a:pt x="164788" y="140206"/>
                  <a:pt x="170788" y="141219"/>
                </a:cubicBezTo>
                <a:close/>
                <a:moveTo>
                  <a:pt x="174528" y="59215"/>
                </a:moveTo>
                <a:lnTo>
                  <a:pt x="174528" y="43671"/>
                </a:lnTo>
                <a:cubicBezTo>
                  <a:pt x="174528" y="42268"/>
                  <a:pt x="173554" y="41022"/>
                  <a:pt x="172190" y="40671"/>
                </a:cubicBezTo>
                <a:cubicBezTo>
                  <a:pt x="165217" y="39035"/>
                  <a:pt x="158828" y="38295"/>
                  <a:pt x="152712" y="38295"/>
                </a:cubicBezTo>
                <a:cubicBezTo>
                  <a:pt x="150998" y="38295"/>
                  <a:pt x="149634" y="39775"/>
                  <a:pt x="149907" y="41450"/>
                </a:cubicBezTo>
                <a:cubicBezTo>
                  <a:pt x="151699" y="52280"/>
                  <a:pt x="160425" y="60734"/>
                  <a:pt x="171411" y="62098"/>
                </a:cubicBezTo>
                <a:cubicBezTo>
                  <a:pt x="173125" y="62292"/>
                  <a:pt x="174528" y="60890"/>
                  <a:pt x="174528" y="59176"/>
                </a:cubicBezTo>
                <a:close/>
                <a:moveTo>
                  <a:pt x="48774" y="63461"/>
                </a:moveTo>
                <a:cubicBezTo>
                  <a:pt x="49320" y="61630"/>
                  <a:pt x="47878" y="59916"/>
                  <a:pt x="45969" y="59877"/>
                </a:cubicBezTo>
                <a:cubicBezTo>
                  <a:pt x="40437" y="59721"/>
                  <a:pt x="34672" y="59215"/>
                  <a:pt x="28672" y="58202"/>
                </a:cubicBezTo>
                <a:cubicBezTo>
                  <a:pt x="26725" y="57890"/>
                  <a:pt x="24971" y="59371"/>
                  <a:pt x="24971" y="61318"/>
                </a:cubicBezTo>
                <a:lnTo>
                  <a:pt x="24933" y="77914"/>
                </a:lnTo>
                <a:cubicBezTo>
                  <a:pt x="24933" y="79628"/>
                  <a:pt x="26335" y="81070"/>
                  <a:pt x="28049" y="80836"/>
                </a:cubicBezTo>
                <a:cubicBezTo>
                  <a:pt x="37866" y="79628"/>
                  <a:pt x="45930" y="72694"/>
                  <a:pt x="48774" y="63461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15" name="Text 13"/>
          <p:cNvSpPr/>
          <p:nvPr/>
        </p:nvSpPr>
        <p:spPr>
          <a:xfrm>
            <a:off x="7097456" y="2059789"/>
            <a:ext cx="4662380" cy="2659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71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Ignoring Cash Flow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7091872" y="2491953"/>
            <a:ext cx="4637448" cy="731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Growing broke is worse than not growing.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Many carriers win contracts then can't cover fuel and payroll. Build your financial bridge before you bid, not after.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349055" y="3620149"/>
            <a:ext cx="5643059" cy="1462708"/>
          </a:xfrm>
          <a:custGeom>
            <a:avLst/>
            <a:gdLst/>
            <a:ahLst/>
            <a:cxnLst/>
            <a:rect l="l" t="t" r="r" b="b"/>
            <a:pathLst>
              <a:path w="5643059" h="1462708">
                <a:moveTo>
                  <a:pt x="33243" y="0"/>
                </a:moveTo>
                <a:lnTo>
                  <a:pt x="5543332" y="0"/>
                </a:lnTo>
                <a:cubicBezTo>
                  <a:pt x="5598410" y="0"/>
                  <a:pt x="5643059" y="44649"/>
                  <a:pt x="5643059" y="99727"/>
                </a:cubicBezTo>
                <a:lnTo>
                  <a:pt x="5643059" y="1362980"/>
                </a:lnTo>
                <a:cubicBezTo>
                  <a:pt x="5643059" y="1418058"/>
                  <a:pt x="5598410" y="1462708"/>
                  <a:pt x="5543332" y="1462708"/>
                </a:cubicBez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24663" dist="83108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8" name="Shape 16"/>
          <p:cNvSpPr/>
          <p:nvPr/>
        </p:nvSpPr>
        <p:spPr>
          <a:xfrm>
            <a:off x="349055" y="3620149"/>
            <a:ext cx="33243" cy="1462708"/>
          </a:xfrm>
          <a:custGeom>
            <a:avLst/>
            <a:gdLst/>
            <a:ahLst/>
            <a:cxnLst/>
            <a:rect l="l" t="t" r="r" b="b"/>
            <a:pathLst>
              <a:path w="33243" h="1462708">
                <a:moveTo>
                  <a:pt x="33243" y="0"/>
                </a:moveTo>
                <a:lnTo>
                  <a:pt x="33243" y="0"/>
                </a:lnTo>
                <a:lnTo>
                  <a:pt x="33243" y="1462708"/>
                </a:ln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19" name="Shape 17"/>
          <p:cNvSpPr/>
          <p:nvPr/>
        </p:nvSpPr>
        <p:spPr>
          <a:xfrm>
            <a:off x="565137" y="3819609"/>
            <a:ext cx="531894" cy="531894"/>
          </a:xfrm>
          <a:custGeom>
            <a:avLst/>
            <a:gdLst/>
            <a:ahLst/>
            <a:cxnLst/>
            <a:rect l="l" t="t" r="r" b="b"/>
            <a:pathLst>
              <a:path w="531894" h="531894">
                <a:moveTo>
                  <a:pt x="265947" y="0"/>
                </a:moveTo>
                <a:lnTo>
                  <a:pt x="265947" y="0"/>
                </a:lnTo>
                <a:cubicBezTo>
                  <a:pt x="412727" y="0"/>
                  <a:pt x="531894" y="119167"/>
                  <a:pt x="531894" y="265947"/>
                </a:cubicBezTo>
                <a:lnTo>
                  <a:pt x="531894" y="265947"/>
                </a:lnTo>
                <a:cubicBezTo>
                  <a:pt x="531894" y="412727"/>
                  <a:pt x="412727" y="531894"/>
                  <a:pt x="265947" y="531894"/>
                </a:cubicBezTo>
                <a:lnTo>
                  <a:pt x="265947" y="531894"/>
                </a:lnTo>
                <a:cubicBezTo>
                  <a:pt x="119167" y="531894"/>
                  <a:pt x="0" y="412727"/>
                  <a:pt x="0" y="265947"/>
                </a:cubicBezTo>
                <a:lnTo>
                  <a:pt x="0" y="265947"/>
                </a:lnTo>
                <a:cubicBezTo>
                  <a:pt x="0" y="119167"/>
                  <a:pt x="119167" y="0"/>
                  <a:pt x="2659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0" name="Shape 18"/>
          <p:cNvSpPr/>
          <p:nvPr/>
        </p:nvSpPr>
        <p:spPr>
          <a:xfrm>
            <a:off x="731354" y="3985826"/>
            <a:ext cx="199460" cy="199460"/>
          </a:xfrm>
          <a:custGeom>
            <a:avLst/>
            <a:gdLst/>
            <a:ahLst/>
            <a:cxnLst/>
            <a:rect l="l" t="t" r="r" b="b"/>
            <a:pathLst>
              <a:path w="199460" h="199460">
                <a:moveTo>
                  <a:pt x="25673" y="89017"/>
                </a:moveTo>
                <a:cubicBezTo>
                  <a:pt x="30854" y="52787"/>
                  <a:pt x="62059" y="24933"/>
                  <a:pt x="99730" y="24933"/>
                </a:cubicBezTo>
                <a:cubicBezTo>
                  <a:pt x="120377" y="24933"/>
                  <a:pt x="139077" y="33308"/>
                  <a:pt x="152634" y="46826"/>
                </a:cubicBezTo>
                <a:cubicBezTo>
                  <a:pt x="152712" y="46904"/>
                  <a:pt x="152790" y="46982"/>
                  <a:pt x="152867" y="47060"/>
                </a:cubicBezTo>
                <a:lnTo>
                  <a:pt x="155828" y="49865"/>
                </a:lnTo>
                <a:lnTo>
                  <a:pt x="137168" y="49865"/>
                </a:lnTo>
                <a:cubicBezTo>
                  <a:pt x="130272" y="49865"/>
                  <a:pt x="124702" y="55436"/>
                  <a:pt x="124702" y="62331"/>
                </a:cubicBezTo>
                <a:cubicBezTo>
                  <a:pt x="124702" y="69227"/>
                  <a:pt x="130272" y="74798"/>
                  <a:pt x="137168" y="74798"/>
                </a:cubicBezTo>
                <a:lnTo>
                  <a:pt x="187033" y="74798"/>
                </a:lnTo>
                <a:cubicBezTo>
                  <a:pt x="193928" y="74798"/>
                  <a:pt x="199499" y="69227"/>
                  <a:pt x="199499" y="62331"/>
                </a:cubicBezTo>
                <a:lnTo>
                  <a:pt x="199499" y="12466"/>
                </a:lnTo>
                <a:cubicBezTo>
                  <a:pt x="199499" y="5571"/>
                  <a:pt x="193928" y="0"/>
                  <a:pt x="187033" y="0"/>
                </a:cubicBezTo>
                <a:cubicBezTo>
                  <a:pt x="180137" y="0"/>
                  <a:pt x="174567" y="5571"/>
                  <a:pt x="174567" y="12466"/>
                </a:cubicBezTo>
                <a:lnTo>
                  <a:pt x="174567" y="33269"/>
                </a:lnTo>
                <a:lnTo>
                  <a:pt x="170164" y="29101"/>
                </a:lnTo>
                <a:cubicBezTo>
                  <a:pt x="152127" y="11142"/>
                  <a:pt x="127195" y="0"/>
                  <a:pt x="99730" y="0"/>
                </a:cubicBezTo>
                <a:cubicBezTo>
                  <a:pt x="49475" y="0"/>
                  <a:pt x="7908" y="37165"/>
                  <a:pt x="1013" y="85511"/>
                </a:cubicBezTo>
                <a:cubicBezTo>
                  <a:pt x="39" y="92328"/>
                  <a:pt x="4753" y="98639"/>
                  <a:pt x="11570" y="99613"/>
                </a:cubicBezTo>
                <a:cubicBezTo>
                  <a:pt x="18388" y="100587"/>
                  <a:pt x="24699" y="95834"/>
                  <a:pt x="25673" y="89056"/>
                </a:cubicBezTo>
                <a:close/>
                <a:moveTo>
                  <a:pt x="198447" y="113949"/>
                </a:moveTo>
                <a:cubicBezTo>
                  <a:pt x="199421" y="107132"/>
                  <a:pt x="194668" y="100821"/>
                  <a:pt x="187890" y="99847"/>
                </a:cubicBezTo>
                <a:cubicBezTo>
                  <a:pt x="181111" y="98873"/>
                  <a:pt x="174761" y="103626"/>
                  <a:pt x="173787" y="110404"/>
                </a:cubicBezTo>
                <a:cubicBezTo>
                  <a:pt x="168606" y="146634"/>
                  <a:pt x="137402" y="174489"/>
                  <a:pt x="99730" y="174489"/>
                </a:cubicBezTo>
                <a:cubicBezTo>
                  <a:pt x="79083" y="174489"/>
                  <a:pt x="60383" y="166113"/>
                  <a:pt x="46826" y="152595"/>
                </a:cubicBezTo>
                <a:cubicBezTo>
                  <a:pt x="46748" y="152517"/>
                  <a:pt x="46671" y="152439"/>
                  <a:pt x="46593" y="152361"/>
                </a:cubicBezTo>
                <a:lnTo>
                  <a:pt x="43632" y="149556"/>
                </a:lnTo>
                <a:lnTo>
                  <a:pt x="62292" y="149556"/>
                </a:lnTo>
                <a:cubicBezTo>
                  <a:pt x="69188" y="149556"/>
                  <a:pt x="74759" y="143985"/>
                  <a:pt x="74759" y="137090"/>
                </a:cubicBezTo>
                <a:cubicBezTo>
                  <a:pt x="74759" y="130194"/>
                  <a:pt x="69188" y="124624"/>
                  <a:pt x="62292" y="124624"/>
                </a:cubicBezTo>
                <a:lnTo>
                  <a:pt x="12466" y="124663"/>
                </a:lnTo>
                <a:cubicBezTo>
                  <a:pt x="9155" y="124663"/>
                  <a:pt x="5960" y="125987"/>
                  <a:pt x="3623" y="128363"/>
                </a:cubicBezTo>
                <a:cubicBezTo>
                  <a:pt x="1286" y="130740"/>
                  <a:pt x="-39" y="133895"/>
                  <a:pt x="0" y="137246"/>
                </a:cubicBezTo>
                <a:lnTo>
                  <a:pt x="390" y="186721"/>
                </a:lnTo>
                <a:cubicBezTo>
                  <a:pt x="429" y="193617"/>
                  <a:pt x="6077" y="199148"/>
                  <a:pt x="12973" y="199071"/>
                </a:cubicBezTo>
                <a:cubicBezTo>
                  <a:pt x="19868" y="198993"/>
                  <a:pt x="25400" y="193383"/>
                  <a:pt x="25322" y="186487"/>
                </a:cubicBezTo>
                <a:lnTo>
                  <a:pt x="25166" y="166425"/>
                </a:lnTo>
                <a:lnTo>
                  <a:pt x="29335" y="170359"/>
                </a:lnTo>
                <a:cubicBezTo>
                  <a:pt x="47372" y="188318"/>
                  <a:pt x="72265" y="199460"/>
                  <a:pt x="99730" y="199460"/>
                </a:cubicBezTo>
                <a:cubicBezTo>
                  <a:pt x="149985" y="199460"/>
                  <a:pt x="191552" y="162295"/>
                  <a:pt x="198447" y="113949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1" name="Text 19"/>
          <p:cNvSpPr/>
          <p:nvPr/>
        </p:nvSpPr>
        <p:spPr>
          <a:xfrm>
            <a:off x="1217538" y="3684702"/>
            <a:ext cx="4662380" cy="2659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71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Missing Documents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217538" y="4081479"/>
            <a:ext cx="4637448" cy="731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One missing certificate kills your bid.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Keep your Contract Binder current with insurance certs, FMCSA ratings, authority documents, and financial statements.</a:t>
            </a:r>
            <a:endParaRPr lang="en-US" sz="1400" dirty="0"/>
          </a:p>
        </p:txBody>
      </p:sp>
      <p:sp>
        <p:nvSpPr>
          <p:cNvPr id="23" name="Shape 21"/>
          <p:cNvSpPr/>
          <p:nvPr/>
        </p:nvSpPr>
        <p:spPr>
          <a:xfrm>
            <a:off x="6210923" y="3620149"/>
            <a:ext cx="5643059" cy="1462708"/>
          </a:xfrm>
          <a:custGeom>
            <a:avLst/>
            <a:gdLst/>
            <a:ahLst/>
            <a:cxnLst/>
            <a:rect l="l" t="t" r="r" b="b"/>
            <a:pathLst>
              <a:path w="5643059" h="1462708">
                <a:moveTo>
                  <a:pt x="33243" y="0"/>
                </a:moveTo>
                <a:lnTo>
                  <a:pt x="5543332" y="0"/>
                </a:lnTo>
                <a:cubicBezTo>
                  <a:pt x="5598410" y="0"/>
                  <a:pt x="5643059" y="44649"/>
                  <a:pt x="5643059" y="99727"/>
                </a:cubicBezTo>
                <a:lnTo>
                  <a:pt x="5643059" y="1362980"/>
                </a:lnTo>
                <a:cubicBezTo>
                  <a:pt x="5643059" y="1418058"/>
                  <a:pt x="5598410" y="1462708"/>
                  <a:pt x="5543332" y="1462708"/>
                </a:cubicBez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24663" dist="83108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4" name="Shape 22"/>
          <p:cNvSpPr/>
          <p:nvPr/>
        </p:nvSpPr>
        <p:spPr>
          <a:xfrm>
            <a:off x="6210923" y="3620149"/>
            <a:ext cx="33243" cy="1462708"/>
          </a:xfrm>
          <a:custGeom>
            <a:avLst/>
            <a:gdLst/>
            <a:ahLst/>
            <a:cxnLst/>
            <a:rect l="l" t="t" r="r" b="b"/>
            <a:pathLst>
              <a:path w="33243" h="1462708">
                <a:moveTo>
                  <a:pt x="33243" y="0"/>
                </a:moveTo>
                <a:lnTo>
                  <a:pt x="33243" y="0"/>
                </a:lnTo>
                <a:lnTo>
                  <a:pt x="33243" y="1462708"/>
                </a:lnTo>
                <a:lnTo>
                  <a:pt x="33243" y="1462708"/>
                </a:lnTo>
                <a:cubicBezTo>
                  <a:pt x="14884" y="1462708"/>
                  <a:pt x="0" y="1447824"/>
                  <a:pt x="0" y="1429464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5" name="Shape 23"/>
          <p:cNvSpPr/>
          <p:nvPr/>
        </p:nvSpPr>
        <p:spPr>
          <a:xfrm>
            <a:off x="6427005" y="3819609"/>
            <a:ext cx="531894" cy="531894"/>
          </a:xfrm>
          <a:custGeom>
            <a:avLst/>
            <a:gdLst/>
            <a:ahLst/>
            <a:cxnLst/>
            <a:rect l="l" t="t" r="r" b="b"/>
            <a:pathLst>
              <a:path w="531894" h="531894">
                <a:moveTo>
                  <a:pt x="265947" y="0"/>
                </a:moveTo>
                <a:lnTo>
                  <a:pt x="265947" y="0"/>
                </a:lnTo>
                <a:cubicBezTo>
                  <a:pt x="412727" y="0"/>
                  <a:pt x="531894" y="119167"/>
                  <a:pt x="531894" y="265947"/>
                </a:cubicBezTo>
                <a:lnTo>
                  <a:pt x="531894" y="265947"/>
                </a:lnTo>
                <a:cubicBezTo>
                  <a:pt x="531894" y="412727"/>
                  <a:pt x="412727" y="531894"/>
                  <a:pt x="265947" y="531894"/>
                </a:cubicBezTo>
                <a:lnTo>
                  <a:pt x="265947" y="531894"/>
                </a:lnTo>
                <a:cubicBezTo>
                  <a:pt x="119167" y="531894"/>
                  <a:pt x="0" y="412727"/>
                  <a:pt x="0" y="265947"/>
                </a:cubicBezTo>
                <a:lnTo>
                  <a:pt x="0" y="265947"/>
                </a:lnTo>
                <a:cubicBezTo>
                  <a:pt x="0" y="119167"/>
                  <a:pt x="119167" y="0"/>
                  <a:pt x="2659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6" name="Shape 24"/>
          <p:cNvSpPr/>
          <p:nvPr/>
        </p:nvSpPr>
        <p:spPr>
          <a:xfrm>
            <a:off x="6568289" y="3985826"/>
            <a:ext cx="249325" cy="199460"/>
          </a:xfrm>
          <a:custGeom>
            <a:avLst/>
            <a:gdLst/>
            <a:ahLst/>
            <a:cxnLst/>
            <a:rect l="l" t="t" r="r" b="b"/>
            <a:pathLst>
              <a:path w="249325" h="199460">
                <a:moveTo>
                  <a:pt x="24933" y="12466"/>
                </a:moveTo>
                <a:cubicBezTo>
                  <a:pt x="11181" y="12466"/>
                  <a:pt x="0" y="23647"/>
                  <a:pt x="0" y="37399"/>
                </a:cubicBezTo>
                <a:lnTo>
                  <a:pt x="0" y="165178"/>
                </a:lnTo>
                <a:cubicBezTo>
                  <a:pt x="0" y="184111"/>
                  <a:pt x="15349" y="199460"/>
                  <a:pt x="34282" y="199460"/>
                </a:cubicBezTo>
                <a:cubicBezTo>
                  <a:pt x="44099" y="199460"/>
                  <a:pt x="52982" y="195331"/>
                  <a:pt x="59215" y="188708"/>
                </a:cubicBezTo>
                <a:cubicBezTo>
                  <a:pt x="65448" y="195331"/>
                  <a:pt x="74330" y="199460"/>
                  <a:pt x="84147" y="199460"/>
                </a:cubicBezTo>
                <a:cubicBezTo>
                  <a:pt x="99847" y="199460"/>
                  <a:pt x="113053" y="188903"/>
                  <a:pt x="117144" y="174528"/>
                </a:cubicBezTo>
                <a:lnTo>
                  <a:pt x="169580" y="174528"/>
                </a:lnTo>
                <a:cubicBezTo>
                  <a:pt x="173632" y="188903"/>
                  <a:pt x="186877" y="199460"/>
                  <a:pt x="202577" y="199460"/>
                </a:cubicBezTo>
                <a:cubicBezTo>
                  <a:pt x="219328" y="199460"/>
                  <a:pt x="233314" y="187422"/>
                  <a:pt x="236275" y="171528"/>
                </a:cubicBezTo>
                <a:cubicBezTo>
                  <a:pt x="244066" y="167321"/>
                  <a:pt x="249325" y="159062"/>
                  <a:pt x="249325" y="149595"/>
                </a:cubicBezTo>
                <a:lnTo>
                  <a:pt x="249325" y="92445"/>
                </a:lnTo>
                <a:cubicBezTo>
                  <a:pt x="249325" y="85822"/>
                  <a:pt x="246715" y="79472"/>
                  <a:pt x="242040" y="74798"/>
                </a:cubicBezTo>
                <a:lnTo>
                  <a:pt x="224393" y="57150"/>
                </a:lnTo>
                <a:cubicBezTo>
                  <a:pt x="219718" y="52475"/>
                  <a:pt x="213368" y="49865"/>
                  <a:pt x="206745" y="49865"/>
                </a:cubicBezTo>
                <a:lnTo>
                  <a:pt x="186994" y="49865"/>
                </a:lnTo>
                <a:lnTo>
                  <a:pt x="186994" y="37399"/>
                </a:lnTo>
                <a:cubicBezTo>
                  <a:pt x="186994" y="23647"/>
                  <a:pt x="175813" y="12466"/>
                  <a:pt x="162061" y="12466"/>
                </a:cubicBezTo>
                <a:lnTo>
                  <a:pt x="24933" y="12466"/>
                </a:lnTo>
                <a:close/>
                <a:moveTo>
                  <a:pt x="186994" y="74798"/>
                </a:moveTo>
                <a:lnTo>
                  <a:pt x="206745" y="74798"/>
                </a:lnTo>
                <a:lnTo>
                  <a:pt x="224393" y="92445"/>
                </a:lnTo>
                <a:lnTo>
                  <a:pt x="224393" y="112196"/>
                </a:lnTo>
                <a:lnTo>
                  <a:pt x="186994" y="112196"/>
                </a:lnTo>
                <a:lnTo>
                  <a:pt x="186994" y="74798"/>
                </a:lnTo>
                <a:close/>
                <a:moveTo>
                  <a:pt x="34282" y="149595"/>
                </a:moveTo>
                <a:cubicBezTo>
                  <a:pt x="42883" y="149595"/>
                  <a:pt x="49865" y="156578"/>
                  <a:pt x="49865" y="165178"/>
                </a:cubicBezTo>
                <a:cubicBezTo>
                  <a:pt x="49865" y="173778"/>
                  <a:pt x="42883" y="180761"/>
                  <a:pt x="34282" y="180761"/>
                </a:cubicBezTo>
                <a:cubicBezTo>
                  <a:pt x="25682" y="180761"/>
                  <a:pt x="18699" y="173778"/>
                  <a:pt x="18699" y="165178"/>
                </a:cubicBezTo>
                <a:cubicBezTo>
                  <a:pt x="18699" y="156578"/>
                  <a:pt x="25682" y="149595"/>
                  <a:pt x="34282" y="149595"/>
                </a:cubicBezTo>
                <a:close/>
                <a:moveTo>
                  <a:pt x="186994" y="165178"/>
                </a:moveTo>
                <a:cubicBezTo>
                  <a:pt x="186994" y="156578"/>
                  <a:pt x="193976" y="149595"/>
                  <a:pt x="202577" y="149595"/>
                </a:cubicBezTo>
                <a:cubicBezTo>
                  <a:pt x="211177" y="149595"/>
                  <a:pt x="218160" y="156578"/>
                  <a:pt x="218160" y="165178"/>
                </a:cubicBezTo>
                <a:cubicBezTo>
                  <a:pt x="218160" y="173778"/>
                  <a:pt x="211177" y="180761"/>
                  <a:pt x="202577" y="180761"/>
                </a:cubicBezTo>
                <a:cubicBezTo>
                  <a:pt x="193976" y="180761"/>
                  <a:pt x="186994" y="173778"/>
                  <a:pt x="186994" y="165178"/>
                </a:cubicBezTo>
                <a:close/>
                <a:moveTo>
                  <a:pt x="84147" y="149595"/>
                </a:moveTo>
                <a:cubicBezTo>
                  <a:pt x="92748" y="149595"/>
                  <a:pt x="99730" y="156578"/>
                  <a:pt x="99730" y="165178"/>
                </a:cubicBezTo>
                <a:cubicBezTo>
                  <a:pt x="99730" y="173778"/>
                  <a:pt x="92748" y="180761"/>
                  <a:pt x="84147" y="180761"/>
                </a:cubicBezTo>
                <a:cubicBezTo>
                  <a:pt x="75547" y="180761"/>
                  <a:pt x="68564" y="173778"/>
                  <a:pt x="68564" y="165178"/>
                </a:cubicBezTo>
                <a:cubicBezTo>
                  <a:pt x="68564" y="156578"/>
                  <a:pt x="75547" y="149595"/>
                  <a:pt x="84147" y="149595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27" name="Text 25"/>
          <p:cNvSpPr/>
          <p:nvPr/>
        </p:nvSpPr>
        <p:spPr>
          <a:xfrm>
            <a:off x="7066940" y="3667164"/>
            <a:ext cx="4662380" cy="2659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71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Overstretching Fleet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7091872" y="4152043"/>
            <a:ext cx="4637448" cy="7313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Don't promise 10 trucks when you have 6.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Government contracts have strict capacity requirements. Bid what you can deliver, then scale up after you prove performance.</a:t>
            </a:r>
            <a:endParaRPr lang="en-US" sz="1400" dirty="0"/>
          </a:p>
        </p:txBody>
      </p:sp>
      <p:sp>
        <p:nvSpPr>
          <p:cNvPr id="29" name="Shape 27"/>
          <p:cNvSpPr/>
          <p:nvPr/>
        </p:nvSpPr>
        <p:spPr>
          <a:xfrm>
            <a:off x="349055" y="5280239"/>
            <a:ext cx="11510511" cy="1221693"/>
          </a:xfrm>
          <a:custGeom>
            <a:avLst/>
            <a:gdLst/>
            <a:ahLst/>
            <a:cxnLst/>
            <a:rect l="l" t="t" r="r" b="b"/>
            <a:pathLst>
              <a:path w="11510511" h="1221693">
                <a:moveTo>
                  <a:pt x="33243" y="0"/>
                </a:moveTo>
                <a:lnTo>
                  <a:pt x="11410784" y="0"/>
                </a:lnTo>
                <a:cubicBezTo>
                  <a:pt x="11465862" y="0"/>
                  <a:pt x="11510511" y="44649"/>
                  <a:pt x="11510511" y="99727"/>
                </a:cubicBezTo>
                <a:lnTo>
                  <a:pt x="11510511" y="1121966"/>
                </a:lnTo>
                <a:cubicBezTo>
                  <a:pt x="11510511" y="1177044"/>
                  <a:pt x="11465862" y="1221693"/>
                  <a:pt x="11410784" y="1221693"/>
                </a:cubicBezTo>
                <a:lnTo>
                  <a:pt x="33243" y="1221693"/>
                </a:lnTo>
                <a:cubicBezTo>
                  <a:pt x="14884" y="1221693"/>
                  <a:pt x="0" y="1206810"/>
                  <a:pt x="0" y="1188450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24663" dist="83108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0" name="Shape 28"/>
          <p:cNvSpPr/>
          <p:nvPr/>
        </p:nvSpPr>
        <p:spPr>
          <a:xfrm>
            <a:off x="349055" y="5280239"/>
            <a:ext cx="33243" cy="1221693"/>
          </a:xfrm>
          <a:custGeom>
            <a:avLst/>
            <a:gdLst/>
            <a:ahLst/>
            <a:cxnLst/>
            <a:rect l="l" t="t" r="r" b="b"/>
            <a:pathLst>
              <a:path w="33243" h="1221693">
                <a:moveTo>
                  <a:pt x="33243" y="0"/>
                </a:moveTo>
                <a:lnTo>
                  <a:pt x="33243" y="0"/>
                </a:lnTo>
                <a:lnTo>
                  <a:pt x="33243" y="1221693"/>
                </a:lnTo>
                <a:lnTo>
                  <a:pt x="33243" y="1221693"/>
                </a:lnTo>
                <a:cubicBezTo>
                  <a:pt x="14884" y="1221693"/>
                  <a:pt x="0" y="1206810"/>
                  <a:pt x="0" y="1188450"/>
                </a:cubicBezTo>
                <a:lnTo>
                  <a:pt x="0" y="33243"/>
                </a:lnTo>
                <a:cubicBezTo>
                  <a:pt x="0" y="14896"/>
                  <a:pt x="14896" y="0"/>
                  <a:pt x="33243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1" name="Shape 29"/>
          <p:cNvSpPr/>
          <p:nvPr/>
        </p:nvSpPr>
        <p:spPr>
          <a:xfrm>
            <a:off x="565137" y="5479699"/>
            <a:ext cx="531894" cy="531894"/>
          </a:xfrm>
          <a:custGeom>
            <a:avLst/>
            <a:gdLst/>
            <a:ahLst/>
            <a:cxnLst/>
            <a:rect l="l" t="t" r="r" b="b"/>
            <a:pathLst>
              <a:path w="531894" h="531894">
                <a:moveTo>
                  <a:pt x="265947" y="0"/>
                </a:moveTo>
                <a:lnTo>
                  <a:pt x="265947" y="0"/>
                </a:lnTo>
                <a:cubicBezTo>
                  <a:pt x="412727" y="0"/>
                  <a:pt x="531894" y="119167"/>
                  <a:pt x="531894" y="265947"/>
                </a:cubicBezTo>
                <a:lnTo>
                  <a:pt x="531894" y="265947"/>
                </a:lnTo>
                <a:cubicBezTo>
                  <a:pt x="531894" y="412727"/>
                  <a:pt x="412727" y="531894"/>
                  <a:pt x="265947" y="531894"/>
                </a:cubicBezTo>
                <a:lnTo>
                  <a:pt x="265947" y="531894"/>
                </a:lnTo>
                <a:cubicBezTo>
                  <a:pt x="119167" y="531894"/>
                  <a:pt x="0" y="412727"/>
                  <a:pt x="0" y="265947"/>
                </a:cubicBezTo>
                <a:lnTo>
                  <a:pt x="0" y="265947"/>
                </a:lnTo>
                <a:cubicBezTo>
                  <a:pt x="0" y="119167"/>
                  <a:pt x="119167" y="0"/>
                  <a:pt x="265947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32" name="Shape 30"/>
          <p:cNvSpPr/>
          <p:nvPr/>
        </p:nvSpPr>
        <p:spPr>
          <a:xfrm>
            <a:off x="743820" y="5645916"/>
            <a:ext cx="174528" cy="199460"/>
          </a:xfrm>
          <a:custGeom>
            <a:avLst/>
            <a:gdLst/>
            <a:ahLst/>
            <a:cxnLst/>
            <a:rect l="l" t="t" r="r" b="b"/>
            <a:pathLst>
              <a:path w="174528" h="199460">
                <a:moveTo>
                  <a:pt x="49865" y="0"/>
                </a:moveTo>
                <a:cubicBezTo>
                  <a:pt x="56760" y="0"/>
                  <a:pt x="62331" y="5571"/>
                  <a:pt x="62331" y="12466"/>
                </a:cubicBezTo>
                <a:lnTo>
                  <a:pt x="62331" y="24933"/>
                </a:lnTo>
                <a:lnTo>
                  <a:pt x="112196" y="24933"/>
                </a:lnTo>
                <a:lnTo>
                  <a:pt x="112196" y="12466"/>
                </a:lnTo>
                <a:cubicBezTo>
                  <a:pt x="112196" y="5571"/>
                  <a:pt x="117767" y="0"/>
                  <a:pt x="124663" y="0"/>
                </a:cubicBezTo>
                <a:cubicBezTo>
                  <a:pt x="131558" y="0"/>
                  <a:pt x="137129" y="5571"/>
                  <a:pt x="137129" y="12466"/>
                </a:cubicBezTo>
                <a:lnTo>
                  <a:pt x="137129" y="24933"/>
                </a:lnTo>
                <a:lnTo>
                  <a:pt x="149595" y="24933"/>
                </a:lnTo>
                <a:cubicBezTo>
                  <a:pt x="163347" y="24933"/>
                  <a:pt x="174528" y="36113"/>
                  <a:pt x="174528" y="49865"/>
                </a:cubicBezTo>
                <a:lnTo>
                  <a:pt x="174528" y="162061"/>
                </a:lnTo>
                <a:cubicBezTo>
                  <a:pt x="174528" y="175813"/>
                  <a:pt x="163347" y="186994"/>
                  <a:pt x="149595" y="186994"/>
                </a:cubicBezTo>
                <a:lnTo>
                  <a:pt x="24933" y="186994"/>
                </a:lnTo>
                <a:cubicBezTo>
                  <a:pt x="11181" y="186994"/>
                  <a:pt x="0" y="175813"/>
                  <a:pt x="0" y="162061"/>
                </a:cubicBezTo>
                <a:lnTo>
                  <a:pt x="0" y="49865"/>
                </a:lnTo>
                <a:cubicBezTo>
                  <a:pt x="0" y="36113"/>
                  <a:pt x="11181" y="24933"/>
                  <a:pt x="24933" y="24933"/>
                </a:cubicBezTo>
                <a:lnTo>
                  <a:pt x="37399" y="24933"/>
                </a:lnTo>
                <a:lnTo>
                  <a:pt x="37399" y="12466"/>
                </a:lnTo>
                <a:cubicBezTo>
                  <a:pt x="37399" y="5571"/>
                  <a:pt x="42970" y="0"/>
                  <a:pt x="49865" y="0"/>
                </a:cubicBezTo>
                <a:close/>
                <a:moveTo>
                  <a:pt x="113716" y="85744"/>
                </a:moveTo>
                <a:cubicBezTo>
                  <a:pt x="110054" y="82083"/>
                  <a:pt x="104132" y="82083"/>
                  <a:pt x="100509" y="85744"/>
                </a:cubicBezTo>
                <a:lnTo>
                  <a:pt x="87303" y="98951"/>
                </a:lnTo>
                <a:lnTo>
                  <a:pt x="74096" y="85744"/>
                </a:lnTo>
                <a:cubicBezTo>
                  <a:pt x="70434" y="82083"/>
                  <a:pt x="64513" y="82083"/>
                  <a:pt x="60890" y="85744"/>
                </a:cubicBezTo>
                <a:cubicBezTo>
                  <a:pt x="57267" y="89406"/>
                  <a:pt x="57228" y="95328"/>
                  <a:pt x="60890" y="98951"/>
                </a:cubicBezTo>
                <a:lnTo>
                  <a:pt x="74096" y="112157"/>
                </a:lnTo>
                <a:lnTo>
                  <a:pt x="60890" y="125364"/>
                </a:lnTo>
                <a:cubicBezTo>
                  <a:pt x="57228" y="129026"/>
                  <a:pt x="57228" y="134947"/>
                  <a:pt x="60890" y="138570"/>
                </a:cubicBezTo>
                <a:cubicBezTo>
                  <a:pt x="64552" y="142193"/>
                  <a:pt x="70473" y="142232"/>
                  <a:pt x="74096" y="138570"/>
                </a:cubicBezTo>
                <a:lnTo>
                  <a:pt x="87303" y="125364"/>
                </a:lnTo>
                <a:lnTo>
                  <a:pt x="100509" y="138570"/>
                </a:lnTo>
                <a:cubicBezTo>
                  <a:pt x="104171" y="142232"/>
                  <a:pt x="110093" y="142232"/>
                  <a:pt x="113716" y="138570"/>
                </a:cubicBezTo>
                <a:cubicBezTo>
                  <a:pt x="117339" y="134908"/>
                  <a:pt x="117378" y="128987"/>
                  <a:pt x="113716" y="125364"/>
                </a:cubicBezTo>
                <a:lnTo>
                  <a:pt x="100509" y="112157"/>
                </a:lnTo>
                <a:lnTo>
                  <a:pt x="113716" y="98951"/>
                </a:lnTo>
                <a:cubicBezTo>
                  <a:pt x="117378" y="95289"/>
                  <a:pt x="117378" y="89367"/>
                  <a:pt x="113716" y="85744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33" name="Text 31"/>
          <p:cNvSpPr/>
          <p:nvPr/>
        </p:nvSpPr>
        <p:spPr>
          <a:xfrm>
            <a:off x="1230004" y="5413213"/>
            <a:ext cx="10529832" cy="2659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71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Forgetting Renewals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1230004" y="5812133"/>
            <a:ext cx="10504900" cy="4903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00" b="1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SAM.gov, insurance, authority—all expire.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Set calendar reminders 60 days before deadlines. Nothing kills momentum like losing active status right before a big bid.</a:t>
            </a:r>
            <a:endParaRPr lang="en-US" sz="1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355452" y="355452"/>
            <a:ext cx="11552187" cy="2132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kern="0" spc="56" dirty="0">
                <a:solidFill>
                  <a:srgbClr val="5A7D9A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GET STARTED TODAY</a:t>
            </a:r>
            <a:endParaRPr lang="en-US" sz="1400" dirty="0"/>
          </a:p>
        </p:txBody>
      </p:sp>
      <p:sp>
        <p:nvSpPr>
          <p:cNvPr id="3" name="Text 1"/>
          <p:cNvSpPr/>
          <p:nvPr/>
        </p:nvSpPr>
        <p:spPr>
          <a:xfrm>
            <a:off x="355452" y="639813"/>
            <a:ext cx="11694367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359" b="1" dirty="0">
                <a:solidFill>
                  <a:srgbClr val="003366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Your 30-Day Quick-Start Checklist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55452" y="1137446"/>
            <a:ext cx="11561073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Eight actionable steps to launch your government contracting journey</a:t>
            </a:r>
            <a:endParaRPr lang="en-US" dirty="0"/>
          </a:p>
        </p:txBody>
      </p:sp>
      <p:sp>
        <p:nvSpPr>
          <p:cNvPr id="5" name="Shape 3"/>
          <p:cNvSpPr/>
          <p:nvPr/>
        </p:nvSpPr>
        <p:spPr>
          <a:xfrm>
            <a:off x="373224" y="1528443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6" name="Shape 4"/>
          <p:cNvSpPr/>
          <p:nvPr/>
        </p:nvSpPr>
        <p:spPr>
          <a:xfrm>
            <a:off x="373224" y="1528443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7" name="Shape 5"/>
          <p:cNvSpPr/>
          <p:nvPr/>
        </p:nvSpPr>
        <p:spPr>
          <a:xfrm>
            <a:off x="533178" y="1812805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8" name="Text 6"/>
          <p:cNvSpPr/>
          <p:nvPr/>
        </p:nvSpPr>
        <p:spPr>
          <a:xfrm>
            <a:off x="488746" y="1812805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101901" y="1617306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Update SAM.gov Profile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1101901" y="1954985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Register or refresh your System for Award Management profile. Verify UEI, address, and banking info.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5551437" y="1892781"/>
            <a:ext cx="266589" cy="266589"/>
          </a:xfrm>
          <a:custGeom>
            <a:avLst/>
            <a:gdLst/>
            <a:ahLst/>
            <a:cxnLst/>
            <a:rect l="l" t="t" r="r" b="b"/>
            <a:pathLst>
              <a:path w="266589" h="266589">
                <a:moveTo>
                  <a:pt x="133294" y="266589"/>
                </a:moveTo>
                <a:cubicBezTo>
                  <a:pt x="206862" y="266589"/>
                  <a:pt x="266589" y="206862"/>
                  <a:pt x="266589" y="133294"/>
                </a:cubicBezTo>
                <a:cubicBezTo>
                  <a:pt x="266589" y="59727"/>
                  <a:pt x="206862" y="0"/>
                  <a:pt x="133294" y="0"/>
                </a:cubicBezTo>
                <a:cubicBezTo>
                  <a:pt x="59727" y="0"/>
                  <a:pt x="0" y="59727"/>
                  <a:pt x="0" y="133294"/>
                </a:cubicBezTo>
                <a:cubicBezTo>
                  <a:pt x="0" y="206862"/>
                  <a:pt x="59727" y="266589"/>
                  <a:pt x="133294" y="266589"/>
                </a:cubicBezTo>
                <a:close/>
                <a:moveTo>
                  <a:pt x="177240" y="110749"/>
                </a:moveTo>
                <a:lnTo>
                  <a:pt x="135585" y="177396"/>
                </a:lnTo>
                <a:cubicBezTo>
                  <a:pt x="133399" y="180885"/>
                  <a:pt x="129650" y="183072"/>
                  <a:pt x="125536" y="183280"/>
                </a:cubicBezTo>
                <a:cubicBezTo>
                  <a:pt x="121423" y="183488"/>
                  <a:pt x="117466" y="181614"/>
                  <a:pt x="115019" y="178281"/>
                </a:cubicBezTo>
                <a:lnTo>
                  <a:pt x="90026" y="144958"/>
                </a:lnTo>
                <a:cubicBezTo>
                  <a:pt x="85860" y="139439"/>
                  <a:pt x="87006" y="131628"/>
                  <a:pt x="92525" y="127463"/>
                </a:cubicBezTo>
                <a:cubicBezTo>
                  <a:pt x="98044" y="123297"/>
                  <a:pt x="105855" y="124443"/>
                  <a:pt x="110020" y="129962"/>
                </a:cubicBezTo>
                <a:lnTo>
                  <a:pt x="124078" y="148707"/>
                </a:lnTo>
                <a:lnTo>
                  <a:pt x="156048" y="97524"/>
                </a:lnTo>
                <a:cubicBezTo>
                  <a:pt x="159693" y="91692"/>
                  <a:pt x="167399" y="89870"/>
                  <a:pt x="173283" y="93566"/>
                </a:cubicBezTo>
                <a:cubicBezTo>
                  <a:pt x="179166" y="97263"/>
                  <a:pt x="180937" y="104917"/>
                  <a:pt x="177240" y="110801"/>
                </a:cubicBezTo>
                <a:close/>
              </a:path>
            </a:pathLst>
          </a:custGeom>
          <a:solidFill>
            <a:srgbClr val="00A63E"/>
          </a:solidFill>
          <a:ln/>
        </p:spPr>
      </p:sp>
      <p:sp>
        <p:nvSpPr>
          <p:cNvPr id="12" name="Shape 10"/>
          <p:cNvSpPr/>
          <p:nvPr/>
        </p:nvSpPr>
        <p:spPr>
          <a:xfrm>
            <a:off x="373224" y="2630344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3" name="Shape 11"/>
          <p:cNvSpPr/>
          <p:nvPr/>
        </p:nvSpPr>
        <p:spPr>
          <a:xfrm>
            <a:off x="373224" y="2630344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4" name="Shape 12"/>
          <p:cNvSpPr/>
          <p:nvPr/>
        </p:nvSpPr>
        <p:spPr>
          <a:xfrm>
            <a:off x="533178" y="2914706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15" name="Text 13"/>
          <p:cNvSpPr/>
          <p:nvPr/>
        </p:nvSpPr>
        <p:spPr>
          <a:xfrm>
            <a:off x="488746" y="2914706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2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111575" y="2681440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Pick Your NAICS Codes</a:t>
            </a:r>
            <a:endParaRPr lang="en-US" sz="1400" dirty="0"/>
          </a:p>
        </p:txBody>
      </p:sp>
      <p:sp>
        <p:nvSpPr>
          <p:cNvPr id="17" name="Text 15"/>
          <p:cNvSpPr/>
          <p:nvPr/>
        </p:nvSpPr>
        <p:spPr>
          <a:xfrm>
            <a:off x="1101901" y="3056886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Select codes matching your services (484121 for trucking). These determine which bids you can pursue.</a:t>
            </a:r>
            <a:endParaRPr lang="en-US" sz="1400" dirty="0"/>
          </a:p>
        </p:txBody>
      </p:sp>
      <p:sp>
        <p:nvSpPr>
          <p:cNvPr id="18" name="Shape 16"/>
          <p:cNvSpPr/>
          <p:nvPr/>
        </p:nvSpPr>
        <p:spPr>
          <a:xfrm>
            <a:off x="5551437" y="2994682"/>
            <a:ext cx="266589" cy="266589"/>
          </a:xfrm>
          <a:custGeom>
            <a:avLst/>
            <a:gdLst/>
            <a:ahLst/>
            <a:cxnLst/>
            <a:rect l="l" t="t" r="r" b="b"/>
            <a:pathLst>
              <a:path w="266589" h="266589">
                <a:moveTo>
                  <a:pt x="133294" y="266589"/>
                </a:moveTo>
                <a:cubicBezTo>
                  <a:pt x="206862" y="266589"/>
                  <a:pt x="266589" y="206862"/>
                  <a:pt x="266589" y="133294"/>
                </a:cubicBezTo>
                <a:cubicBezTo>
                  <a:pt x="266589" y="59727"/>
                  <a:pt x="206862" y="0"/>
                  <a:pt x="133294" y="0"/>
                </a:cubicBezTo>
                <a:cubicBezTo>
                  <a:pt x="59727" y="0"/>
                  <a:pt x="0" y="59727"/>
                  <a:pt x="0" y="133294"/>
                </a:cubicBezTo>
                <a:cubicBezTo>
                  <a:pt x="0" y="206862"/>
                  <a:pt x="59727" y="266589"/>
                  <a:pt x="133294" y="266589"/>
                </a:cubicBezTo>
                <a:close/>
                <a:moveTo>
                  <a:pt x="177240" y="110749"/>
                </a:moveTo>
                <a:lnTo>
                  <a:pt x="135585" y="177396"/>
                </a:lnTo>
                <a:cubicBezTo>
                  <a:pt x="133399" y="180885"/>
                  <a:pt x="129650" y="183072"/>
                  <a:pt x="125536" y="183280"/>
                </a:cubicBezTo>
                <a:cubicBezTo>
                  <a:pt x="121423" y="183488"/>
                  <a:pt x="117466" y="181614"/>
                  <a:pt x="115019" y="178281"/>
                </a:cubicBezTo>
                <a:lnTo>
                  <a:pt x="90026" y="144958"/>
                </a:lnTo>
                <a:cubicBezTo>
                  <a:pt x="85860" y="139439"/>
                  <a:pt x="87006" y="131628"/>
                  <a:pt x="92525" y="127463"/>
                </a:cubicBezTo>
                <a:cubicBezTo>
                  <a:pt x="98044" y="123297"/>
                  <a:pt x="105855" y="124443"/>
                  <a:pt x="110020" y="129962"/>
                </a:cubicBezTo>
                <a:lnTo>
                  <a:pt x="124078" y="148707"/>
                </a:lnTo>
                <a:lnTo>
                  <a:pt x="156048" y="97524"/>
                </a:lnTo>
                <a:cubicBezTo>
                  <a:pt x="159693" y="91692"/>
                  <a:pt x="167399" y="89870"/>
                  <a:pt x="173283" y="93566"/>
                </a:cubicBezTo>
                <a:cubicBezTo>
                  <a:pt x="179166" y="97263"/>
                  <a:pt x="180937" y="104917"/>
                  <a:pt x="177240" y="110801"/>
                </a:cubicBezTo>
                <a:close/>
              </a:path>
            </a:pathLst>
          </a:custGeom>
          <a:solidFill>
            <a:srgbClr val="00A63E"/>
          </a:solidFill>
          <a:ln/>
        </p:spPr>
      </p:sp>
      <p:sp>
        <p:nvSpPr>
          <p:cNvPr id="19" name="Shape 17"/>
          <p:cNvSpPr/>
          <p:nvPr/>
        </p:nvSpPr>
        <p:spPr>
          <a:xfrm>
            <a:off x="373224" y="3732245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0" name="Shape 18"/>
          <p:cNvSpPr/>
          <p:nvPr/>
        </p:nvSpPr>
        <p:spPr>
          <a:xfrm>
            <a:off x="373224" y="3732245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1" name="Shape 19"/>
          <p:cNvSpPr/>
          <p:nvPr/>
        </p:nvSpPr>
        <p:spPr>
          <a:xfrm>
            <a:off x="533178" y="4016606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2" name="Text 20"/>
          <p:cNvSpPr/>
          <p:nvPr/>
        </p:nvSpPr>
        <p:spPr>
          <a:xfrm>
            <a:off x="488746" y="4016606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3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1112794" y="3802224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Draft Capability Statement</a:t>
            </a:r>
            <a:endParaRPr lang="en-US" sz="1400" dirty="0"/>
          </a:p>
        </p:txBody>
      </p:sp>
      <p:sp>
        <p:nvSpPr>
          <p:cNvPr id="24" name="Text 22"/>
          <p:cNvSpPr/>
          <p:nvPr/>
        </p:nvSpPr>
        <p:spPr>
          <a:xfrm>
            <a:off x="1101901" y="4158787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Create a one-page professional document highlighting your fleet size, services, and differentiators.</a:t>
            </a:r>
            <a:endParaRPr lang="en-US" sz="1400" dirty="0"/>
          </a:p>
        </p:txBody>
      </p:sp>
      <p:sp>
        <p:nvSpPr>
          <p:cNvPr id="25" name="Shape 23"/>
          <p:cNvSpPr/>
          <p:nvPr/>
        </p:nvSpPr>
        <p:spPr>
          <a:xfrm>
            <a:off x="5568098" y="4096583"/>
            <a:ext cx="233265" cy="266589"/>
          </a:xfrm>
          <a:custGeom>
            <a:avLst/>
            <a:gdLst/>
            <a:ahLst/>
            <a:cxnLst/>
            <a:rect l="l" t="t" r="r" b="b"/>
            <a:pathLst>
              <a:path w="233265" h="266589">
                <a:moveTo>
                  <a:pt x="33324" y="16662"/>
                </a:moveTo>
                <a:lnTo>
                  <a:pt x="199942" y="16662"/>
                </a:lnTo>
                <a:cubicBezTo>
                  <a:pt x="218322" y="16662"/>
                  <a:pt x="233265" y="31605"/>
                  <a:pt x="233265" y="49985"/>
                </a:cubicBezTo>
                <a:lnTo>
                  <a:pt x="233265" y="216603"/>
                </a:lnTo>
                <a:cubicBezTo>
                  <a:pt x="233265" y="234984"/>
                  <a:pt x="218322" y="249927"/>
                  <a:pt x="199942" y="249927"/>
                </a:cubicBezTo>
                <a:lnTo>
                  <a:pt x="33324" y="249927"/>
                </a:lnTo>
                <a:cubicBezTo>
                  <a:pt x="14944" y="249927"/>
                  <a:pt x="0" y="234984"/>
                  <a:pt x="0" y="216603"/>
                </a:cubicBezTo>
                <a:lnTo>
                  <a:pt x="0" y="49985"/>
                </a:lnTo>
                <a:cubicBezTo>
                  <a:pt x="0" y="31605"/>
                  <a:pt x="14944" y="16662"/>
                  <a:pt x="33324" y="16662"/>
                </a:cubicBezTo>
                <a:close/>
              </a:path>
            </a:pathLst>
          </a:custGeom>
          <a:solidFill>
            <a:srgbClr val="99A1AF"/>
          </a:solidFill>
          <a:ln/>
        </p:spPr>
      </p:sp>
      <p:sp>
        <p:nvSpPr>
          <p:cNvPr id="26" name="Shape 24"/>
          <p:cNvSpPr/>
          <p:nvPr/>
        </p:nvSpPr>
        <p:spPr>
          <a:xfrm>
            <a:off x="373224" y="4834146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27" name="Shape 25"/>
          <p:cNvSpPr/>
          <p:nvPr/>
        </p:nvSpPr>
        <p:spPr>
          <a:xfrm>
            <a:off x="373224" y="4834146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8" name="Shape 26"/>
          <p:cNvSpPr/>
          <p:nvPr/>
        </p:nvSpPr>
        <p:spPr>
          <a:xfrm>
            <a:off x="533178" y="5118507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29" name="Text 27"/>
          <p:cNvSpPr/>
          <p:nvPr/>
        </p:nvSpPr>
        <p:spPr>
          <a:xfrm>
            <a:off x="488746" y="5118507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4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1101901" y="4905236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Register with LaGov</a:t>
            </a:r>
            <a:endParaRPr lang="en-US" sz="1400" dirty="0"/>
          </a:p>
        </p:txBody>
      </p:sp>
      <p:sp>
        <p:nvSpPr>
          <p:cNvPr id="31" name="Text 29"/>
          <p:cNvSpPr/>
          <p:nvPr/>
        </p:nvSpPr>
        <p:spPr>
          <a:xfrm>
            <a:off x="1101901" y="5260688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Complete Louisiana state vendor registration to access state and local government opportunities.</a:t>
            </a:r>
            <a:endParaRPr lang="en-US" sz="1400" dirty="0"/>
          </a:p>
        </p:txBody>
      </p:sp>
      <p:sp>
        <p:nvSpPr>
          <p:cNvPr id="32" name="Shape 30"/>
          <p:cNvSpPr/>
          <p:nvPr/>
        </p:nvSpPr>
        <p:spPr>
          <a:xfrm>
            <a:off x="5568098" y="5198484"/>
            <a:ext cx="233265" cy="266589"/>
          </a:xfrm>
          <a:custGeom>
            <a:avLst/>
            <a:gdLst/>
            <a:ahLst/>
            <a:cxnLst/>
            <a:rect l="l" t="t" r="r" b="b"/>
            <a:pathLst>
              <a:path w="233265" h="266589">
                <a:moveTo>
                  <a:pt x="33324" y="16662"/>
                </a:moveTo>
                <a:lnTo>
                  <a:pt x="199942" y="16662"/>
                </a:lnTo>
                <a:cubicBezTo>
                  <a:pt x="218322" y="16662"/>
                  <a:pt x="233265" y="31605"/>
                  <a:pt x="233265" y="49985"/>
                </a:cubicBezTo>
                <a:lnTo>
                  <a:pt x="233265" y="216603"/>
                </a:lnTo>
                <a:cubicBezTo>
                  <a:pt x="233265" y="234984"/>
                  <a:pt x="218322" y="249927"/>
                  <a:pt x="199942" y="249927"/>
                </a:cubicBezTo>
                <a:lnTo>
                  <a:pt x="33324" y="249927"/>
                </a:lnTo>
                <a:cubicBezTo>
                  <a:pt x="14944" y="249927"/>
                  <a:pt x="0" y="234984"/>
                  <a:pt x="0" y="216603"/>
                </a:cubicBezTo>
                <a:lnTo>
                  <a:pt x="0" y="49985"/>
                </a:lnTo>
                <a:cubicBezTo>
                  <a:pt x="0" y="31605"/>
                  <a:pt x="14944" y="16662"/>
                  <a:pt x="33324" y="16662"/>
                </a:cubicBezTo>
                <a:close/>
              </a:path>
            </a:pathLst>
          </a:custGeom>
          <a:solidFill>
            <a:srgbClr val="99A1AF"/>
          </a:solidFill>
          <a:ln/>
        </p:spPr>
      </p:sp>
      <p:sp>
        <p:nvSpPr>
          <p:cNvPr id="33" name="Shape 31"/>
          <p:cNvSpPr/>
          <p:nvPr/>
        </p:nvSpPr>
        <p:spPr>
          <a:xfrm>
            <a:off x="6222352" y="1528443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34" name="Shape 32"/>
          <p:cNvSpPr/>
          <p:nvPr/>
        </p:nvSpPr>
        <p:spPr>
          <a:xfrm>
            <a:off x="6222352" y="1528443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35" name="Shape 33"/>
          <p:cNvSpPr/>
          <p:nvPr/>
        </p:nvSpPr>
        <p:spPr>
          <a:xfrm>
            <a:off x="6382305" y="1812805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36" name="Text 34"/>
          <p:cNvSpPr/>
          <p:nvPr/>
        </p:nvSpPr>
        <p:spPr>
          <a:xfrm>
            <a:off x="6337874" y="1812805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5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6951028" y="1599533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Secure Line of Credit</a:t>
            </a:r>
            <a:endParaRPr lang="en-US" sz="1400" dirty="0"/>
          </a:p>
        </p:txBody>
      </p:sp>
      <p:sp>
        <p:nvSpPr>
          <p:cNvPr id="38" name="Text 36"/>
          <p:cNvSpPr/>
          <p:nvPr/>
        </p:nvSpPr>
        <p:spPr>
          <a:xfrm>
            <a:off x="6951028" y="1954985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Meet with your banker and establish working capital line. Get this before you need it.</a:t>
            </a:r>
            <a:endParaRPr lang="en-US" sz="1400" dirty="0"/>
          </a:p>
        </p:txBody>
      </p:sp>
      <p:sp>
        <p:nvSpPr>
          <p:cNvPr id="39" name="Shape 37"/>
          <p:cNvSpPr/>
          <p:nvPr/>
        </p:nvSpPr>
        <p:spPr>
          <a:xfrm>
            <a:off x="11417226" y="1892781"/>
            <a:ext cx="233265" cy="266589"/>
          </a:xfrm>
          <a:custGeom>
            <a:avLst/>
            <a:gdLst/>
            <a:ahLst/>
            <a:cxnLst/>
            <a:rect l="l" t="t" r="r" b="b"/>
            <a:pathLst>
              <a:path w="233265" h="266589">
                <a:moveTo>
                  <a:pt x="33324" y="16662"/>
                </a:moveTo>
                <a:lnTo>
                  <a:pt x="199942" y="16662"/>
                </a:lnTo>
                <a:cubicBezTo>
                  <a:pt x="218322" y="16662"/>
                  <a:pt x="233265" y="31605"/>
                  <a:pt x="233265" y="49985"/>
                </a:cubicBezTo>
                <a:lnTo>
                  <a:pt x="233265" y="216603"/>
                </a:lnTo>
                <a:cubicBezTo>
                  <a:pt x="233265" y="234984"/>
                  <a:pt x="218322" y="249927"/>
                  <a:pt x="199942" y="249927"/>
                </a:cubicBezTo>
                <a:lnTo>
                  <a:pt x="33324" y="249927"/>
                </a:lnTo>
                <a:cubicBezTo>
                  <a:pt x="14944" y="249927"/>
                  <a:pt x="0" y="234984"/>
                  <a:pt x="0" y="216603"/>
                </a:cubicBezTo>
                <a:lnTo>
                  <a:pt x="0" y="49985"/>
                </a:lnTo>
                <a:cubicBezTo>
                  <a:pt x="0" y="31605"/>
                  <a:pt x="14944" y="16662"/>
                  <a:pt x="33324" y="16662"/>
                </a:cubicBezTo>
                <a:close/>
              </a:path>
            </a:pathLst>
          </a:custGeom>
          <a:solidFill>
            <a:srgbClr val="99A1AF"/>
          </a:solidFill>
          <a:ln/>
        </p:spPr>
      </p:sp>
      <p:sp>
        <p:nvSpPr>
          <p:cNvPr id="40" name="Shape 38"/>
          <p:cNvSpPr/>
          <p:nvPr/>
        </p:nvSpPr>
        <p:spPr>
          <a:xfrm>
            <a:off x="6222352" y="2630344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41" name="Shape 39"/>
          <p:cNvSpPr/>
          <p:nvPr/>
        </p:nvSpPr>
        <p:spPr>
          <a:xfrm>
            <a:off x="6222352" y="2630344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42" name="Shape 40"/>
          <p:cNvSpPr/>
          <p:nvPr/>
        </p:nvSpPr>
        <p:spPr>
          <a:xfrm>
            <a:off x="6382305" y="2914706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5A7D9A"/>
          </a:solidFill>
          <a:ln/>
        </p:spPr>
      </p:sp>
      <p:sp>
        <p:nvSpPr>
          <p:cNvPr id="43" name="Text 41"/>
          <p:cNvSpPr/>
          <p:nvPr/>
        </p:nvSpPr>
        <p:spPr>
          <a:xfrm>
            <a:off x="6337874" y="2914706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6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6951028" y="2681440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Review Insurance Coverage</a:t>
            </a:r>
            <a:endParaRPr lang="en-US" sz="1400" dirty="0"/>
          </a:p>
        </p:txBody>
      </p:sp>
      <p:sp>
        <p:nvSpPr>
          <p:cNvPr id="45" name="Text 43"/>
          <p:cNvSpPr/>
          <p:nvPr/>
        </p:nvSpPr>
        <p:spPr>
          <a:xfrm>
            <a:off x="6951028" y="3056886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Verify you have $1M+ liability coverage. Ask broker about government contract endorsements.</a:t>
            </a:r>
            <a:endParaRPr lang="en-US" sz="1400" dirty="0"/>
          </a:p>
        </p:txBody>
      </p:sp>
      <p:sp>
        <p:nvSpPr>
          <p:cNvPr id="46" name="Shape 44"/>
          <p:cNvSpPr/>
          <p:nvPr/>
        </p:nvSpPr>
        <p:spPr>
          <a:xfrm>
            <a:off x="11417226" y="2994682"/>
            <a:ext cx="233265" cy="266589"/>
          </a:xfrm>
          <a:custGeom>
            <a:avLst/>
            <a:gdLst/>
            <a:ahLst/>
            <a:cxnLst/>
            <a:rect l="l" t="t" r="r" b="b"/>
            <a:pathLst>
              <a:path w="233265" h="266589">
                <a:moveTo>
                  <a:pt x="33324" y="16662"/>
                </a:moveTo>
                <a:lnTo>
                  <a:pt x="199942" y="16662"/>
                </a:lnTo>
                <a:cubicBezTo>
                  <a:pt x="218322" y="16662"/>
                  <a:pt x="233265" y="31605"/>
                  <a:pt x="233265" y="49985"/>
                </a:cubicBezTo>
                <a:lnTo>
                  <a:pt x="233265" y="216603"/>
                </a:lnTo>
                <a:cubicBezTo>
                  <a:pt x="233265" y="234984"/>
                  <a:pt x="218322" y="249927"/>
                  <a:pt x="199942" y="249927"/>
                </a:cubicBezTo>
                <a:lnTo>
                  <a:pt x="33324" y="249927"/>
                </a:lnTo>
                <a:cubicBezTo>
                  <a:pt x="14944" y="249927"/>
                  <a:pt x="0" y="234984"/>
                  <a:pt x="0" y="216603"/>
                </a:cubicBezTo>
                <a:lnTo>
                  <a:pt x="0" y="49985"/>
                </a:lnTo>
                <a:cubicBezTo>
                  <a:pt x="0" y="31605"/>
                  <a:pt x="14944" y="16662"/>
                  <a:pt x="33324" y="16662"/>
                </a:cubicBezTo>
                <a:close/>
              </a:path>
            </a:pathLst>
          </a:custGeom>
          <a:solidFill>
            <a:srgbClr val="99A1AF"/>
          </a:solidFill>
          <a:ln/>
        </p:spPr>
      </p:sp>
      <p:sp>
        <p:nvSpPr>
          <p:cNvPr id="47" name="Shape 45"/>
          <p:cNvSpPr/>
          <p:nvPr/>
        </p:nvSpPr>
        <p:spPr>
          <a:xfrm>
            <a:off x="6222352" y="3732245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48" name="Shape 46"/>
          <p:cNvSpPr/>
          <p:nvPr/>
        </p:nvSpPr>
        <p:spPr>
          <a:xfrm>
            <a:off x="6222352" y="3732245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49" name="Shape 47"/>
          <p:cNvSpPr/>
          <p:nvPr/>
        </p:nvSpPr>
        <p:spPr>
          <a:xfrm>
            <a:off x="6382305" y="4016606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50" name="Text 48"/>
          <p:cNvSpPr/>
          <p:nvPr/>
        </p:nvSpPr>
        <p:spPr>
          <a:xfrm>
            <a:off x="6337874" y="4016606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7</a:t>
            </a:r>
            <a:endParaRPr lang="en-US" sz="1600" dirty="0"/>
          </a:p>
        </p:txBody>
      </p:sp>
      <p:sp>
        <p:nvSpPr>
          <p:cNvPr id="51" name="Text 49"/>
          <p:cNvSpPr/>
          <p:nvPr/>
        </p:nvSpPr>
        <p:spPr>
          <a:xfrm>
            <a:off x="6951028" y="3765160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Contact LA APEX</a:t>
            </a:r>
            <a:endParaRPr lang="en-US" sz="1400" dirty="0"/>
          </a:p>
        </p:txBody>
      </p:sp>
      <p:sp>
        <p:nvSpPr>
          <p:cNvPr id="52" name="Text 50"/>
          <p:cNvSpPr/>
          <p:nvPr/>
        </p:nvSpPr>
        <p:spPr>
          <a:xfrm>
            <a:off x="6951028" y="4158787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Reach out to </a:t>
            </a:r>
            <a:r>
              <a:rPr lang="en-US" sz="1400" dirty="0" smtClean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Louisiana’s federal procurement assistance 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</a:t>
            </a:r>
            <a:r>
              <a:rPr lang="en-US" sz="1400" dirty="0" smtClean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enter </a:t>
            </a: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for free counseling.</a:t>
            </a:r>
            <a:endParaRPr lang="en-US" sz="1400" dirty="0"/>
          </a:p>
        </p:txBody>
      </p:sp>
      <p:sp>
        <p:nvSpPr>
          <p:cNvPr id="53" name="Shape 51"/>
          <p:cNvSpPr/>
          <p:nvPr/>
        </p:nvSpPr>
        <p:spPr>
          <a:xfrm>
            <a:off x="11417226" y="4096583"/>
            <a:ext cx="233265" cy="266589"/>
          </a:xfrm>
          <a:custGeom>
            <a:avLst/>
            <a:gdLst/>
            <a:ahLst/>
            <a:cxnLst/>
            <a:rect l="l" t="t" r="r" b="b"/>
            <a:pathLst>
              <a:path w="233265" h="266589">
                <a:moveTo>
                  <a:pt x="33324" y="16662"/>
                </a:moveTo>
                <a:lnTo>
                  <a:pt x="199942" y="16662"/>
                </a:lnTo>
                <a:cubicBezTo>
                  <a:pt x="218322" y="16662"/>
                  <a:pt x="233265" y="31605"/>
                  <a:pt x="233265" y="49985"/>
                </a:cubicBezTo>
                <a:lnTo>
                  <a:pt x="233265" y="216603"/>
                </a:lnTo>
                <a:cubicBezTo>
                  <a:pt x="233265" y="234984"/>
                  <a:pt x="218322" y="249927"/>
                  <a:pt x="199942" y="249927"/>
                </a:cubicBezTo>
                <a:lnTo>
                  <a:pt x="33324" y="249927"/>
                </a:lnTo>
                <a:cubicBezTo>
                  <a:pt x="14944" y="249927"/>
                  <a:pt x="0" y="234984"/>
                  <a:pt x="0" y="216603"/>
                </a:cubicBezTo>
                <a:lnTo>
                  <a:pt x="0" y="49985"/>
                </a:lnTo>
                <a:cubicBezTo>
                  <a:pt x="0" y="31605"/>
                  <a:pt x="14944" y="16662"/>
                  <a:pt x="33324" y="16662"/>
                </a:cubicBezTo>
                <a:close/>
              </a:path>
            </a:pathLst>
          </a:custGeom>
          <a:solidFill>
            <a:srgbClr val="99A1AF"/>
          </a:solidFill>
          <a:ln/>
        </p:spPr>
      </p:sp>
      <p:sp>
        <p:nvSpPr>
          <p:cNvPr id="54" name="Shape 52"/>
          <p:cNvSpPr/>
          <p:nvPr/>
        </p:nvSpPr>
        <p:spPr>
          <a:xfrm>
            <a:off x="6222352" y="4834146"/>
            <a:ext cx="5616140" cy="995265"/>
          </a:xfrm>
          <a:custGeom>
            <a:avLst/>
            <a:gdLst/>
            <a:ahLst/>
            <a:cxnLst/>
            <a:rect l="l" t="t" r="r" b="b"/>
            <a:pathLst>
              <a:path w="5616140" h="995265">
                <a:moveTo>
                  <a:pt x="35545" y="0"/>
                </a:moveTo>
                <a:lnTo>
                  <a:pt x="5509507" y="0"/>
                </a:lnTo>
                <a:cubicBezTo>
                  <a:pt x="5568399" y="0"/>
                  <a:pt x="5616140" y="47741"/>
                  <a:pt x="5616140" y="106633"/>
                </a:cubicBezTo>
                <a:lnTo>
                  <a:pt x="5616140" y="888633"/>
                </a:lnTo>
                <a:cubicBezTo>
                  <a:pt x="5616140" y="947524"/>
                  <a:pt x="5568399" y="995265"/>
                  <a:pt x="5509507" y="995265"/>
                </a:cubicBez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318" dist="35545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55" name="Shape 53"/>
          <p:cNvSpPr/>
          <p:nvPr/>
        </p:nvSpPr>
        <p:spPr>
          <a:xfrm>
            <a:off x="6222352" y="4834146"/>
            <a:ext cx="35545" cy="995265"/>
          </a:xfrm>
          <a:custGeom>
            <a:avLst/>
            <a:gdLst/>
            <a:ahLst/>
            <a:cxnLst/>
            <a:rect l="l" t="t" r="r" b="b"/>
            <a:pathLst>
              <a:path w="35545" h="995265">
                <a:moveTo>
                  <a:pt x="35545" y="0"/>
                </a:moveTo>
                <a:lnTo>
                  <a:pt x="35545" y="0"/>
                </a:lnTo>
                <a:lnTo>
                  <a:pt x="35545" y="995265"/>
                </a:lnTo>
                <a:lnTo>
                  <a:pt x="35545" y="995265"/>
                </a:lnTo>
                <a:cubicBezTo>
                  <a:pt x="15914" y="995265"/>
                  <a:pt x="0" y="979351"/>
                  <a:pt x="0" y="959720"/>
                </a:cubicBezTo>
                <a:lnTo>
                  <a:pt x="0" y="35545"/>
                </a:lnTo>
                <a:cubicBezTo>
                  <a:pt x="0" y="15927"/>
                  <a:pt x="15927" y="0"/>
                  <a:pt x="35545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56" name="Shape 54"/>
          <p:cNvSpPr/>
          <p:nvPr/>
        </p:nvSpPr>
        <p:spPr>
          <a:xfrm>
            <a:off x="6382305" y="5118507"/>
            <a:ext cx="426542" cy="426542"/>
          </a:xfrm>
          <a:custGeom>
            <a:avLst/>
            <a:gdLst/>
            <a:ahLst/>
            <a:cxnLst/>
            <a:rect l="l" t="t" r="r" b="b"/>
            <a:pathLst>
              <a:path w="426542" h="426542">
                <a:moveTo>
                  <a:pt x="213271" y="0"/>
                </a:moveTo>
                <a:lnTo>
                  <a:pt x="213271" y="0"/>
                </a:lnTo>
                <a:cubicBezTo>
                  <a:pt x="330979" y="0"/>
                  <a:pt x="426542" y="95564"/>
                  <a:pt x="426542" y="213271"/>
                </a:cubicBezTo>
                <a:lnTo>
                  <a:pt x="426542" y="213271"/>
                </a:lnTo>
                <a:cubicBezTo>
                  <a:pt x="426542" y="330979"/>
                  <a:pt x="330979" y="426542"/>
                  <a:pt x="213271" y="426542"/>
                </a:cubicBezTo>
                <a:lnTo>
                  <a:pt x="213271" y="426542"/>
                </a:lnTo>
                <a:cubicBezTo>
                  <a:pt x="95564" y="426542"/>
                  <a:pt x="0" y="330979"/>
                  <a:pt x="0" y="213271"/>
                </a:cubicBezTo>
                <a:lnTo>
                  <a:pt x="0" y="213271"/>
                </a:lnTo>
                <a:cubicBezTo>
                  <a:pt x="0" y="95564"/>
                  <a:pt x="95564" y="0"/>
                  <a:pt x="213271" y="0"/>
                </a:cubicBezTo>
                <a:close/>
              </a:path>
            </a:pathLst>
          </a:custGeom>
          <a:solidFill>
            <a:srgbClr val="003366"/>
          </a:solidFill>
          <a:ln/>
        </p:spPr>
      </p:sp>
      <p:sp>
        <p:nvSpPr>
          <p:cNvPr id="57" name="Text 55"/>
          <p:cNvSpPr/>
          <p:nvPr/>
        </p:nvSpPr>
        <p:spPr>
          <a:xfrm>
            <a:off x="6337874" y="5118507"/>
            <a:ext cx="515405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399" b="1" dirty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8</a:t>
            </a:r>
            <a:endParaRPr lang="en-US" sz="1600" dirty="0"/>
          </a:p>
        </p:txBody>
      </p:sp>
      <p:sp>
        <p:nvSpPr>
          <p:cNvPr id="58" name="Text 56"/>
          <p:cNvSpPr/>
          <p:nvPr/>
        </p:nvSpPr>
        <p:spPr>
          <a:xfrm>
            <a:off x="6958109" y="4905236"/>
            <a:ext cx="4354286" cy="2488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b="1" dirty="0">
                <a:solidFill>
                  <a:srgbClr val="003366"/>
                </a:solidFill>
                <a:latin typeface="MiSans" pitchFamily="34" charset="0"/>
                <a:ea typeface="MiSans" pitchFamily="34" charset="-122"/>
                <a:cs typeface="MiSans" pitchFamily="34" charset="-120"/>
              </a:rPr>
              <a:t>Search Opportunities</a:t>
            </a:r>
            <a:endParaRPr lang="en-US" sz="1400" dirty="0"/>
          </a:p>
        </p:txBody>
      </p:sp>
      <p:sp>
        <p:nvSpPr>
          <p:cNvPr id="59" name="Text 57"/>
          <p:cNvSpPr/>
          <p:nvPr/>
        </p:nvSpPr>
        <p:spPr>
          <a:xfrm>
            <a:off x="6951028" y="5260688"/>
            <a:ext cx="4345399" cy="4265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40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Browse SAM.gov and LaGov for 2-3 small contracts matching your capabilities</a:t>
            </a:r>
            <a:r>
              <a:rPr lang="en-US" sz="1120" dirty="0">
                <a:solidFill>
                  <a:srgbClr val="212529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sp>
        <p:nvSpPr>
          <p:cNvPr id="60" name="Shape 58"/>
          <p:cNvSpPr/>
          <p:nvPr/>
        </p:nvSpPr>
        <p:spPr>
          <a:xfrm>
            <a:off x="11417226" y="5198484"/>
            <a:ext cx="233265" cy="266589"/>
          </a:xfrm>
          <a:custGeom>
            <a:avLst/>
            <a:gdLst/>
            <a:ahLst/>
            <a:cxnLst/>
            <a:rect l="l" t="t" r="r" b="b"/>
            <a:pathLst>
              <a:path w="233265" h="266589">
                <a:moveTo>
                  <a:pt x="33324" y="16662"/>
                </a:moveTo>
                <a:lnTo>
                  <a:pt x="199942" y="16662"/>
                </a:lnTo>
                <a:cubicBezTo>
                  <a:pt x="218322" y="16662"/>
                  <a:pt x="233265" y="31605"/>
                  <a:pt x="233265" y="49985"/>
                </a:cubicBezTo>
                <a:lnTo>
                  <a:pt x="233265" y="216603"/>
                </a:lnTo>
                <a:cubicBezTo>
                  <a:pt x="233265" y="234984"/>
                  <a:pt x="218322" y="249927"/>
                  <a:pt x="199942" y="249927"/>
                </a:cubicBezTo>
                <a:lnTo>
                  <a:pt x="33324" y="249927"/>
                </a:lnTo>
                <a:cubicBezTo>
                  <a:pt x="14944" y="249927"/>
                  <a:pt x="0" y="234984"/>
                  <a:pt x="0" y="216603"/>
                </a:cubicBezTo>
                <a:lnTo>
                  <a:pt x="0" y="49985"/>
                </a:lnTo>
                <a:cubicBezTo>
                  <a:pt x="0" y="31605"/>
                  <a:pt x="14944" y="16662"/>
                  <a:pt x="33324" y="16662"/>
                </a:cubicBezTo>
                <a:close/>
              </a:path>
            </a:pathLst>
          </a:custGeom>
          <a:solidFill>
            <a:srgbClr val="99A1AF"/>
          </a:solidFill>
          <a:ln/>
        </p:spPr>
      </p:sp>
      <p:sp>
        <p:nvSpPr>
          <p:cNvPr id="61" name="Shape 59"/>
          <p:cNvSpPr/>
          <p:nvPr/>
        </p:nvSpPr>
        <p:spPr>
          <a:xfrm>
            <a:off x="355452" y="6129754"/>
            <a:ext cx="11481096" cy="533178"/>
          </a:xfrm>
          <a:custGeom>
            <a:avLst/>
            <a:gdLst/>
            <a:ahLst/>
            <a:cxnLst/>
            <a:rect l="l" t="t" r="r" b="b"/>
            <a:pathLst>
              <a:path w="11481096" h="533178">
                <a:moveTo>
                  <a:pt x="106636" y="0"/>
                </a:moveTo>
                <a:lnTo>
                  <a:pt x="11374461" y="0"/>
                </a:lnTo>
                <a:cubicBezTo>
                  <a:pt x="11433354" y="0"/>
                  <a:pt x="11481096" y="47742"/>
                  <a:pt x="11481096" y="106636"/>
                </a:cubicBezTo>
                <a:lnTo>
                  <a:pt x="11481096" y="426542"/>
                </a:lnTo>
                <a:cubicBezTo>
                  <a:pt x="11481096" y="485435"/>
                  <a:pt x="11433354" y="533178"/>
                  <a:pt x="11374461" y="533178"/>
                </a:cubicBezTo>
                <a:lnTo>
                  <a:pt x="106636" y="533178"/>
                </a:lnTo>
                <a:cubicBezTo>
                  <a:pt x="47742" y="533178"/>
                  <a:pt x="0" y="485435"/>
                  <a:pt x="0" y="426542"/>
                </a:cubicBezTo>
                <a:lnTo>
                  <a:pt x="0" y="106636"/>
                </a:lnTo>
                <a:cubicBezTo>
                  <a:pt x="0" y="47782"/>
                  <a:pt x="47782" y="0"/>
                  <a:pt x="106636" y="0"/>
                </a:cubicBezTo>
                <a:close/>
              </a:path>
            </a:pathLst>
          </a:custGeom>
          <a:solidFill>
            <a:srgbClr val="D95D00"/>
          </a:solidFill>
          <a:ln/>
        </p:spPr>
      </p:sp>
      <p:sp>
        <p:nvSpPr>
          <p:cNvPr id="62" name="Shape 60"/>
          <p:cNvSpPr/>
          <p:nvPr/>
        </p:nvSpPr>
        <p:spPr>
          <a:xfrm>
            <a:off x="1804668" y="6351360"/>
            <a:ext cx="159953" cy="159953"/>
          </a:xfrm>
          <a:custGeom>
            <a:avLst/>
            <a:gdLst/>
            <a:ahLst/>
            <a:cxnLst/>
            <a:rect l="l" t="t" r="r" b="b"/>
            <a:pathLst>
              <a:path w="159953" h="159953">
                <a:moveTo>
                  <a:pt x="46580" y="20244"/>
                </a:moveTo>
                <a:lnTo>
                  <a:pt x="43331" y="29991"/>
                </a:lnTo>
                <a:lnTo>
                  <a:pt x="19994" y="29991"/>
                </a:lnTo>
                <a:cubicBezTo>
                  <a:pt x="8966" y="29991"/>
                  <a:pt x="0" y="38957"/>
                  <a:pt x="0" y="49985"/>
                </a:cubicBezTo>
                <a:lnTo>
                  <a:pt x="0" y="129962"/>
                </a:lnTo>
                <a:cubicBezTo>
                  <a:pt x="0" y="140990"/>
                  <a:pt x="8966" y="149956"/>
                  <a:pt x="19994" y="149956"/>
                </a:cubicBezTo>
                <a:lnTo>
                  <a:pt x="139959" y="149956"/>
                </a:lnTo>
                <a:cubicBezTo>
                  <a:pt x="150987" y="149956"/>
                  <a:pt x="159953" y="140990"/>
                  <a:pt x="159953" y="129962"/>
                </a:cubicBezTo>
                <a:lnTo>
                  <a:pt x="159953" y="49985"/>
                </a:lnTo>
                <a:cubicBezTo>
                  <a:pt x="159953" y="38957"/>
                  <a:pt x="150987" y="29991"/>
                  <a:pt x="139959" y="29991"/>
                </a:cubicBezTo>
                <a:lnTo>
                  <a:pt x="116622" y="29991"/>
                </a:lnTo>
                <a:lnTo>
                  <a:pt x="113373" y="20244"/>
                </a:lnTo>
                <a:cubicBezTo>
                  <a:pt x="111343" y="14121"/>
                  <a:pt x="105625" y="9997"/>
                  <a:pt x="99159" y="9997"/>
                </a:cubicBezTo>
                <a:lnTo>
                  <a:pt x="60795" y="9997"/>
                </a:lnTo>
                <a:cubicBezTo>
                  <a:pt x="54328" y="9997"/>
                  <a:pt x="48611" y="14121"/>
                  <a:pt x="46580" y="20244"/>
                </a:cubicBezTo>
                <a:close/>
                <a:moveTo>
                  <a:pt x="79977" y="59983"/>
                </a:moveTo>
                <a:cubicBezTo>
                  <a:pt x="96529" y="59983"/>
                  <a:pt x="109968" y="73421"/>
                  <a:pt x="109968" y="89974"/>
                </a:cubicBezTo>
                <a:cubicBezTo>
                  <a:pt x="109968" y="106526"/>
                  <a:pt x="96529" y="119965"/>
                  <a:pt x="79977" y="119965"/>
                </a:cubicBezTo>
                <a:cubicBezTo>
                  <a:pt x="63424" y="119965"/>
                  <a:pt x="49985" y="106526"/>
                  <a:pt x="49985" y="89974"/>
                </a:cubicBezTo>
                <a:cubicBezTo>
                  <a:pt x="49985" y="73421"/>
                  <a:pt x="63424" y="59983"/>
                  <a:pt x="79977" y="59983"/>
                </a:cubicBezTo>
                <a:close/>
              </a:path>
            </a:pathLst>
          </a:custGeom>
          <a:solidFill>
            <a:srgbClr val="FFFFFF"/>
          </a:solidFill>
          <a:ln/>
        </p:spPr>
      </p:sp>
      <p:sp>
        <p:nvSpPr>
          <p:cNvPr id="63" name="Text 61"/>
          <p:cNvSpPr/>
          <p:nvPr/>
        </p:nvSpPr>
        <p:spPr>
          <a:xfrm>
            <a:off x="1101901" y="6315843"/>
            <a:ext cx="10690771" cy="217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Snap a photo of this checklist—check one item per day. In 30 days, you'll be ready to bid</a:t>
            </a:r>
            <a:r>
              <a:rPr lang="en-US" sz="1259" b="1" dirty="0">
                <a:solidFill>
                  <a:srgbClr val="FFFFF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3366">
              <a:alpha val="70196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597408" y="100013"/>
            <a:ext cx="11143488" cy="142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endParaRPr lang="en-US" sz="4000" dirty="0"/>
          </a:p>
        </p:txBody>
      </p:sp>
      <p:sp>
        <p:nvSpPr>
          <p:cNvPr id="5" name="Shape 2"/>
          <p:cNvSpPr/>
          <p:nvPr/>
        </p:nvSpPr>
        <p:spPr>
          <a:xfrm>
            <a:off x="512064" y="1158240"/>
            <a:ext cx="11228832" cy="3135153"/>
          </a:xfrm>
          <a:custGeom>
            <a:avLst/>
            <a:gdLst/>
            <a:ahLst/>
            <a:cxnLst/>
            <a:rect l="l" t="t" r="r" b="b"/>
            <a:pathLst>
              <a:path w="7648575" h="1724025">
                <a:moveTo>
                  <a:pt x="0" y="0"/>
                </a:moveTo>
                <a:lnTo>
                  <a:pt x="7648575" y="0"/>
                </a:lnTo>
                <a:lnTo>
                  <a:pt x="7648575" y="1724025"/>
                </a:lnTo>
                <a:lnTo>
                  <a:pt x="0" y="172402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alpha val="94902"/>
            </a:schemeClr>
          </a:solidFill>
          <a:ln/>
        </p:spPr>
      </p:sp>
      <p:sp>
        <p:nvSpPr>
          <p:cNvPr id="6" name="Text 3"/>
          <p:cNvSpPr/>
          <p:nvPr/>
        </p:nvSpPr>
        <p:spPr>
          <a:xfrm>
            <a:off x="727209" y="2205036"/>
            <a:ext cx="10728959" cy="113411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50000"/>
              </a:lnSpc>
            </a:pPr>
            <a:r>
              <a:rPr lang="en-US" sz="2400" b="1" dirty="0" smtClean="0">
                <a:solidFill>
                  <a:srgbClr val="00206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Your trucking business is already built on structure: You have the fleet, the drivers, and the operational know-how.  If you build your capacity to take on government contracting requirements, position your company correctly, and pursue consistent opportunities, the government can become one of your most steady, </a:t>
            </a:r>
            <a:br>
              <a:rPr lang="en-US" sz="2400" b="1" dirty="0" smtClean="0">
                <a:solidFill>
                  <a:srgbClr val="00206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</a:br>
            <a:r>
              <a:rPr lang="en-US" sz="2400" b="1" dirty="0" smtClean="0">
                <a:solidFill>
                  <a:srgbClr val="00206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predictable and long-term customers.</a:t>
            </a:r>
            <a:endParaRPr lang="en-US" sz="2400" dirty="0">
              <a:solidFill>
                <a:srgbClr val="002060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3219004" y="3652838"/>
            <a:ext cx="1866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3290441" y="4186238"/>
            <a:ext cx="17240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162401" y="3652838"/>
            <a:ext cx="1866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5233839" y="4186238"/>
            <a:ext cx="17240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7105799" y="3652838"/>
            <a:ext cx="1866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7177236" y="4186238"/>
            <a:ext cx="17240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3403990" y="4902995"/>
            <a:ext cx="5602498" cy="609600"/>
          </a:xfrm>
          <a:custGeom>
            <a:avLst/>
            <a:gdLst/>
            <a:ahLst/>
            <a:cxnLst/>
            <a:rect l="l" t="t" r="r" b="b"/>
            <a:pathLst>
              <a:path w="4257675" h="609600">
                <a:moveTo>
                  <a:pt x="76200" y="0"/>
                </a:moveTo>
                <a:lnTo>
                  <a:pt x="4181475" y="0"/>
                </a:lnTo>
                <a:cubicBezTo>
                  <a:pt x="4223531" y="0"/>
                  <a:pt x="4257675" y="34144"/>
                  <a:pt x="4257675" y="76200"/>
                </a:cubicBezTo>
                <a:lnTo>
                  <a:pt x="4257675" y="533400"/>
                </a:lnTo>
                <a:cubicBezTo>
                  <a:pt x="4257675" y="575456"/>
                  <a:pt x="4223531" y="609600"/>
                  <a:pt x="4181475" y="609600"/>
                </a:cubicBezTo>
                <a:lnTo>
                  <a:pt x="76200" y="609600"/>
                </a:lnTo>
                <a:cubicBezTo>
                  <a:pt x="34144" y="609600"/>
                  <a:pt x="0" y="575456"/>
                  <a:pt x="0" y="5334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002060"/>
          </a:solidFill>
          <a:ln/>
          <a:effectLst>
            <a:outerShdw blurRad="238125" dist="1905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3219004" y="5062540"/>
            <a:ext cx="6133677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3200" b="1" dirty="0" smtClean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  <a:cs typeface="Noto Sans SC" pitchFamily="34" charset="-120"/>
              </a:rPr>
              <a:t>CAPACITY = RESILIENCE</a:t>
            </a:r>
            <a:endParaRPr lang="en-US" sz="2400" dirty="0"/>
          </a:p>
        </p:txBody>
      </p:sp>
      <p:sp>
        <p:nvSpPr>
          <p:cNvPr id="17" name="Text 13"/>
          <p:cNvSpPr/>
          <p:nvPr/>
        </p:nvSpPr>
        <p:spPr>
          <a:xfrm>
            <a:off x="4543127" y="5976938"/>
            <a:ext cx="33242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3643164" y="6493669"/>
            <a:ext cx="33147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7453015" y="6472238"/>
            <a:ext cx="12096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600" dirty="0"/>
          </a:p>
        </p:txBody>
      </p:sp>
      <p:sp>
        <p:nvSpPr>
          <p:cNvPr id="21" name="TextBox 20"/>
          <p:cNvSpPr txBox="1"/>
          <p:nvPr/>
        </p:nvSpPr>
        <p:spPr>
          <a:xfrm>
            <a:off x="512064" y="477322"/>
            <a:ext cx="11228832" cy="800219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</a:rPr>
              <a:t> GOVERNMENT CONTRACTING IS NOT COMPLICATED – IT’S STRUCTURED! 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9F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-41823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3366">
              <a:alpha val="70196"/>
            </a:srgbClr>
          </a:solidFill>
          <a:ln/>
        </p:spPr>
      </p:sp>
      <p:sp>
        <p:nvSpPr>
          <p:cNvPr id="4" name="Text 1"/>
          <p:cNvSpPr/>
          <p:nvPr/>
        </p:nvSpPr>
        <p:spPr>
          <a:xfrm>
            <a:off x="597408" y="100013"/>
            <a:ext cx="11143488" cy="142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endParaRPr lang="en-US" sz="4000" dirty="0"/>
          </a:p>
        </p:txBody>
      </p:sp>
      <p:sp>
        <p:nvSpPr>
          <p:cNvPr id="6" name="Text 3"/>
          <p:cNvSpPr/>
          <p:nvPr/>
        </p:nvSpPr>
        <p:spPr>
          <a:xfrm>
            <a:off x="749809" y="1481164"/>
            <a:ext cx="10728959" cy="130671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/>
            <a:endParaRPr lang="en-US" sz="2000" dirty="0">
              <a:solidFill>
                <a:srgbClr val="002060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3219004" y="3652838"/>
            <a:ext cx="1866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endParaRPr lang="en-US" sz="1600" dirty="0"/>
          </a:p>
        </p:txBody>
      </p:sp>
      <p:sp>
        <p:nvSpPr>
          <p:cNvPr id="8" name="Text 5"/>
          <p:cNvSpPr/>
          <p:nvPr/>
        </p:nvSpPr>
        <p:spPr>
          <a:xfrm>
            <a:off x="3290441" y="4186238"/>
            <a:ext cx="17240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162401" y="3652838"/>
            <a:ext cx="1866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endParaRPr lang="en-US" sz="1600" dirty="0"/>
          </a:p>
        </p:txBody>
      </p:sp>
      <p:sp>
        <p:nvSpPr>
          <p:cNvPr id="10" name="Text 7"/>
          <p:cNvSpPr/>
          <p:nvPr/>
        </p:nvSpPr>
        <p:spPr>
          <a:xfrm>
            <a:off x="5233839" y="4186238"/>
            <a:ext cx="17240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11" name="Text 8"/>
          <p:cNvSpPr/>
          <p:nvPr/>
        </p:nvSpPr>
        <p:spPr>
          <a:xfrm>
            <a:off x="7105799" y="3652838"/>
            <a:ext cx="1866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80000"/>
              </a:lnSpc>
            </a:pPr>
            <a:endParaRPr lang="en-US" sz="1600" dirty="0"/>
          </a:p>
        </p:txBody>
      </p:sp>
      <p:sp>
        <p:nvSpPr>
          <p:cNvPr id="12" name="Text 9"/>
          <p:cNvSpPr/>
          <p:nvPr/>
        </p:nvSpPr>
        <p:spPr>
          <a:xfrm>
            <a:off x="7177236" y="4186238"/>
            <a:ext cx="17240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13" name="Shape 10"/>
          <p:cNvSpPr/>
          <p:nvPr/>
        </p:nvSpPr>
        <p:spPr>
          <a:xfrm>
            <a:off x="3060192" y="461532"/>
            <a:ext cx="5602498" cy="609600"/>
          </a:xfrm>
          <a:custGeom>
            <a:avLst/>
            <a:gdLst/>
            <a:ahLst/>
            <a:cxnLst/>
            <a:rect l="l" t="t" r="r" b="b"/>
            <a:pathLst>
              <a:path w="4257675" h="609600">
                <a:moveTo>
                  <a:pt x="76200" y="0"/>
                </a:moveTo>
                <a:lnTo>
                  <a:pt x="4181475" y="0"/>
                </a:lnTo>
                <a:cubicBezTo>
                  <a:pt x="4223531" y="0"/>
                  <a:pt x="4257675" y="34144"/>
                  <a:pt x="4257675" y="76200"/>
                </a:cubicBezTo>
                <a:lnTo>
                  <a:pt x="4257675" y="533400"/>
                </a:lnTo>
                <a:cubicBezTo>
                  <a:pt x="4257675" y="575456"/>
                  <a:pt x="4223531" y="609600"/>
                  <a:pt x="4181475" y="609600"/>
                </a:cubicBezTo>
                <a:lnTo>
                  <a:pt x="76200" y="609600"/>
                </a:lnTo>
                <a:cubicBezTo>
                  <a:pt x="34144" y="609600"/>
                  <a:pt x="0" y="575456"/>
                  <a:pt x="0" y="5334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chemeClr val="tx1">
              <a:lumMod val="95000"/>
              <a:lumOff val="5000"/>
            </a:schemeClr>
          </a:solidFill>
          <a:ln/>
          <a:effectLst>
            <a:outerShdw blurRad="238125" dist="190500" dir="5400000" algn="bl" rotWithShape="0">
              <a:srgbClr val="000000">
                <a:alpha val="10196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2794601" y="613932"/>
            <a:ext cx="59436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3200" b="1" dirty="0" smtClean="0">
                <a:solidFill>
                  <a:srgbClr val="FFFFFF"/>
                </a:solidFill>
                <a:latin typeface="Noto Sans SC" pitchFamily="34" charset="0"/>
                <a:ea typeface="Noto Sans SC" pitchFamily="34" charset="-122"/>
              </a:rPr>
              <a:t>THANK YOU!</a:t>
            </a:r>
            <a:endParaRPr lang="en-US" sz="2400" dirty="0"/>
          </a:p>
        </p:txBody>
      </p:sp>
      <p:pic>
        <p:nvPicPr>
          <p:cNvPr id="16" name="Image 1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024" y="5114289"/>
            <a:ext cx="2320968" cy="1408054"/>
          </a:xfrm>
          <a:prstGeom prst="roundRect">
            <a:avLst>
              <a:gd name="adj" fmla="val 0"/>
            </a:avLst>
          </a:prstGeom>
        </p:spPr>
      </p:pic>
      <p:sp>
        <p:nvSpPr>
          <p:cNvPr id="17" name="Text 13"/>
          <p:cNvSpPr/>
          <p:nvPr/>
        </p:nvSpPr>
        <p:spPr>
          <a:xfrm>
            <a:off x="4543127" y="5976938"/>
            <a:ext cx="33242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18" name="Text 14"/>
          <p:cNvSpPr/>
          <p:nvPr/>
        </p:nvSpPr>
        <p:spPr>
          <a:xfrm>
            <a:off x="3643164" y="6493669"/>
            <a:ext cx="33147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20" name="Text 15"/>
          <p:cNvSpPr/>
          <p:nvPr/>
        </p:nvSpPr>
        <p:spPr>
          <a:xfrm>
            <a:off x="7453015" y="6472238"/>
            <a:ext cx="120967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endParaRPr lang="en-US" sz="1600" dirty="0"/>
          </a:p>
        </p:txBody>
      </p:sp>
      <p:sp>
        <p:nvSpPr>
          <p:cNvPr id="2" name="TextBox 1"/>
          <p:cNvSpPr txBox="1"/>
          <p:nvPr/>
        </p:nvSpPr>
        <p:spPr>
          <a:xfrm>
            <a:off x="1719072" y="1401393"/>
            <a:ext cx="8107680" cy="3508653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B0F0"/>
                </a:solidFill>
                <a:latin typeface="Quattrocento Sans" panose="020B0604020202020204" charset="0"/>
              </a:rPr>
              <a:t>Evon </a:t>
            </a:r>
            <a:r>
              <a:rPr lang="en-US" sz="2800" b="1" dirty="0">
                <a:solidFill>
                  <a:srgbClr val="00B0F0"/>
                </a:solidFill>
                <a:latin typeface="Quattrocento Sans" panose="020B0604020202020204" charset="0"/>
              </a:rPr>
              <a:t>Cook</a:t>
            </a:r>
          </a:p>
          <a:p>
            <a:pPr algn="ctr"/>
            <a:r>
              <a:rPr lang="en-US" sz="2800" b="1" dirty="0" smtClean="0">
                <a:solidFill>
                  <a:srgbClr val="00B0F0"/>
                </a:solidFill>
                <a:latin typeface="Quattrocento Sans" panose="020B0604020202020204" charset="0"/>
              </a:rPr>
              <a:t>Principal </a:t>
            </a:r>
            <a:r>
              <a:rPr lang="en-US" sz="2800" b="1" dirty="0">
                <a:solidFill>
                  <a:srgbClr val="00B0F0"/>
                </a:solidFill>
                <a:latin typeface="Quattrocento Sans" panose="020B0604020202020204" charset="0"/>
              </a:rPr>
              <a:t>Consultant</a:t>
            </a:r>
          </a:p>
          <a:p>
            <a:pPr algn="ctr"/>
            <a:r>
              <a:rPr lang="en-US" sz="2000" b="1" dirty="0" smtClean="0">
                <a:solidFill>
                  <a:srgbClr val="00B0F0"/>
                </a:solidFill>
                <a:latin typeface="Quattrocento Sans" panose="020B0604020202020204" charset="0"/>
              </a:rPr>
              <a:t/>
            </a:r>
            <a:br>
              <a:rPr lang="en-US" sz="2000" b="1" dirty="0" smtClean="0">
                <a:solidFill>
                  <a:srgbClr val="00B0F0"/>
                </a:solidFill>
                <a:latin typeface="Quattrocento Sans" panose="020B0604020202020204" charset="0"/>
              </a:rPr>
            </a:br>
            <a:r>
              <a:rPr lang="en-US" sz="2800" b="1" dirty="0" smtClean="0">
                <a:solidFill>
                  <a:srgbClr val="00B0F0"/>
                </a:solidFill>
                <a:latin typeface="Quattrocento Sans" panose="020B0604020202020204" charset="0"/>
              </a:rPr>
              <a:t>GFACTOR STRATEGIC ADVISORS</a:t>
            </a:r>
            <a: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  <a:t/>
            </a:r>
            <a:b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</a:br>
            <a:r>
              <a:rPr lang="en-US" b="1" i="1" dirty="0" smtClean="0">
                <a:solidFill>
                  <a:schemeClr val="bg1"/>
                </a:solidFill>
                <a:latin typeface="Quattrocento Sans" panose="020B0604020202020204" charset="0"/>
              </a:rPr>
              <a:t>Powered by Covenant Connection, LLC</a:t>
            </a:r>
            <a: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  <a:t/>
            </a:r>
            <a:b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</a:br>
            <a:endParaRPr lang="en-US" sz="2000" b="1" dirty="0" smtClean="0">
              <a:solidFill>
                <a:schemeClr val="bg1"/>
              </a:solidFill>
              <a:latin typeface="Quattrocento Sans" panose="020B0604020202020204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  <a:t>Mobile: 225-978-5777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  <a:t>Office: 225-627-6397</a:t>
            </a: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  <a:t>Email: </a:t>
            </a:r>
            <a:r>
              <a:rPr lang="en-US" sz="2000" b="1" dirty="0" smtClean="0">
                <a:solidFill>
                  <a:srgbClr val="00B0F0"/>
                </a:solidFill>
                <a:latin typeface="Quattrocento Sans" panose="020B0604020202020204" charset="0"/>
                <a:hlinkClick r:id="rId5"/>
              </a:rPr>
              <a:t>contact@covconnection.com</a:t>
            </a:r>
            <a:endParaRPr lang="en-US" sz="2000" b="1" dirty="0" smtClean="0">
              <a:solidFill>
                <a:srgbClr val="00B0F0"/>
              </a:solidFill>
              <a:latin typeface="Quattrocento Sans" panose="020B0604020202020204" charset="0"/>
            </a:endParaRPr>
          </a:p>
          <a:p>
            <a:pPr algn="ctr"/>
            <a:r>
              <a:rPr lang="en-US" sz="2000" b="1" dirty="0" smtClean="0">
                <a:solidFill>
                  <a:schemeClr val="bg1"/>
                </a:solidFill>
                <a:latin typeface="Quattrocento Sans" panose="020B0604020202020204" charset="0"/>
              </a:rPr>
              <a:t>http:www.covconnection.com/DFactorSA</a:t>
            </a:r>
          </a:p>
        </p:txBody>
      </p:sp>
    </p:spTree>
    <p:extLst>
      <p:ext uri="{BB962C8B-B14F-4D97-AF65-F5344CB8AC3E}">
        <p14:creationId xmlns:p14="http://schemas.microsoft.com/office/powerpoint/2010/main" val="46852666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2245</TotalTime>
  <Words>1755</Words>
  <Application>Microsoft Office PowerPoint</Application>
  <PresentationFormat>Widescreen</PresentationFormat>
  <Paragraphs>272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MiSans</vt:lpstr>
      <vt:lpstr>Arial</vt:lpstr>
      <vt:lpstr>Quattrocento Sans</vt:lpstr>
      <vt:lpstr>Noto Sans SC</vt:lpstr>
      <vt:lpstr>Calibri</vt:lpstr>
      <vt:lpstr>Custom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Moonshot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Building Capacity for Government Contracts</dc:title>
  <dc:subject>Building Capacity for Government Contracts</dc:subject>
  <dc:creator>Kimi</dc:creator>
  <cp:lastModifiedBy>Microsoft account</cp:lastModifiedBy>
  <cp:revision>35</cp:revision>
  <cp:lastPrinted>2026-01-19T21:49:16Z</cp:lastPrinted>
  <dcterms:created xsi:type="dcterms:W3CDTF">2026-01-19T02:56:32Z</dcterms:created>
  <dcterms:modified xsi:type="dcterms:W3CDTF">2026-01-21T03:08:31Z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{"Label":"Building Capacity for Government Contracts","ContentProducer":"001191110108MACG2KBH8F10000","ProduceID":"19bd42a4-ef82-80c6-8000-00005e79436d","ReservedCode1":"","ContentPropagator":"001191110108MACG2KBH8F20000","PropagateID":"19bd42a4-ef82-80c6</vt:lpwstr>
  </property>
</Properties>
</file>