
<file path=[Content_Types].xml><?xml version="1.0" encoding="utf-8"?>
<Types xmlns="http://schemas.openxmlformats.org/package/2006/content-types"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7" r:id="rId1"/>
  </p:sldMasterIdLst>
  <p:notesMasterIdLst>
    <p:notesMasterId r:id="rId18"/>
  </p:notesMasterIdLst>
  <p:sldIdLst>
    <p:sldId id="256" r:id="rId2"/>
    <p:sldId id="321" r:id="rId3"/>
    <p:sldId id="312" r:id="rId4"/>
    <p:sldId id="310" r:id="rId5"/>
    <p:sldId id="311" r:id="rId6"/>
    <p:sldId id="306" r:id="rId7"/>
    <p:sldId id="303" r:id="rId8"/>
    <p:sldId id="308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</p:sldIdLst>
  <p:sldSz cx="13004800" cy="9753600"/>
  <p:notesSz cx="6858000" cy="9144000"/>
  <p:custDataLst>
    <p:tags r:id="rId19"/>
  </p:custData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1pPr>
    <a:lvl2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2pPr>
    <a:lvl3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3pPr>
    <a:lvl4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4pPr>
    <a:lvl5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5pPr>
    <a:lvl6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6pPr>
    <a:lvl7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7pPr>
    <a:lvl8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8pPr>
    <a:lvl9pPr marL="0" marR="0" indent="0" algn="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Geogrotesque Regular"/>
        <a:ea typeface="Geogrotesque Regular"/>
        <a:cs typeface="Geogrotesque Regular"/>
        <a:sym typeface="Geogrotesque Regular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2843"/>
    <a:srgbClr val="276B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Geogrotesque Regular"/>
          <a:ea typeface="Geogrotesque Regular"/>
          <a:cs typeface="Geogrotesque Regula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Geogrotesque Regular"/>
          <a:ea typeface="Geogrotesque Regular"/>
          <a:cs typeface="Geogrotesque Regula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/>
      <a:tcStyle>
        <a:tcBdr/>
        <a:fill>
          <a:solidFill>
            <a:srgbClr val="F8F4E7"/>
          </a:solidFill>
        </a:fill>
      </a:tcStyle>
    </a:band2H>
    <a:firstCol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eogrotesque Regular"/>
          <a:ea typeface="Geogrotesque Regular"/>
          <a:cs typeface="Geogrotesque Regula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/>
      <a:tcStyle>
        <a:tcBdr/>
        <a:fill>
          <a:solidFill>
            <a:srgbClr val="EBE8EF"/>
          </a:solidFill>
        </a:fill>
      </a:tcStyle>
    </a:band2H>
    <a:firstCol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eogrotesque Regular"/>
          <a:ea typeface="Geogrotesque Regular"/>
          <a:cs typeface="Geogrotesque Regula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Geogrotesque Bold"/>
          <a:ea typeface="Geogrotesque Bold"/>
          <a:cs typeface="Geogrotesque Bold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eogrotesque Regular"/>
          <a:ea typeface="Geogrotesque Regular"/>
          <a:cs typeface="Geogrotesque Regula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Geogrotesque Bold"/>
          <a:ea typeface="Geogrotesque Bold"/>
          <a:cs typeface="Geogrotesque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eogrotesque Regular"/>
          <a:ea typeface="Geogrotesque Regular"/>
          <a:cs typeface="Geogrotesque Regular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Geogrotesque Bold"/>
          <a:ea typeface="Geogrotesque Bold"/>
          <a:cs typeface="Geogrotesque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Geogrotesque Bold"/>
          <a:ea typeface="Geogrotesque Bold"/>
          <a:cs typeface="Geogrotesque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Geogrotesque Bold"/>
          <a:ea typeface="Geogrotesque Bold"/>
          <a:cs typeface="Geogrotesque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734" autoAdjust="0"/>
  </p:normalViewPr>
  <p:slideViewPr>
    <p:cSldViewPr snapToGrid="0">
      <p:cViewPr varScale="1">
        <p:scale>
          <a:sx n="65" d="100"/>
          <a:sy n="65" d="100"/>
        </p:scale>
        <p:origin x="21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Collections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Sheet1!$A$1:$A$5</c:f>
              <c:strCache>
                <c:ptCount val="5"/>
                <c:pt idx="0">
                  <c:v>FY25</c:v>
                </c:pt>
                <c:pt idx="1">
                  <c:v>FY24</c:v>
                </c:pt>
                <c:pt idx="2">
                  <c:v>FY23</c:v>
                </c:pt>
                <c:pt idx="3">
                  <c:v>FY22</c:v>
                </c:pt>
                <c:pt idx="4">
                  <c:v>FY21</c:v>
                </c:pt>
              </c:strCache>
            </c:strRef>
          </c:cat>
          <c:val>
            <c:numRef>
              <c:f>Sheet1!$B$1:$B$5</c:f>
              <c:numCache>
                <c:formatCode>"$"#,##0_);[Red]\("$"#,##0\)</c:formatCode>
                <c:ptCount val="5"/>
                <c:pt idx="0">
                  <c:v>937080</c:v>
                </c:pt>
                <c:pt idx="1">
                  <c:v>937320</c:v>
                </c:pt>
                <c:pt idx="2">
                  <c:v>968850</c:v>
                </c:pt>
                <c:pt idx="3">
                  <c:v>969705</c:v>
                </c:pt>
                <c:pt idx="4">
                  <c:v>962340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28-4674-B27D-8196E199A4D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649813976"/>
        <c:axId val="654144840"/>
      </c:barChart>
      <c:catAx>
        <c:axId val="649813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54144840"/>
        <c:crosses val="autoZero"/>
        <c:auto val="1"/>
        <c:lblAlgn val="ctr"/>
        <c:lblOffset val="100"/>
        <c:noMultiLvlLbl val="0"/>
      </c:catAx>
      <c:valAx>
        <c:axId val="654144840"/>
        <c:scaling>
          <c:orientation val="minMax"/>
          <c:min val="200000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&quot;$&quot;#,##0_);[Red]\(&quot;$&quot;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49813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5.5555555555555558E-3"/>
                  <c:y val="-0.236111111111111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29-43A4-B3A9-180C1F93D09B}"/>
                </c:ext>
              </c:extLst>
            </c:dLbl>
            <c:dLbl>
              <c:idx val="1"/>
              <c:layout>
                <c:manualLayout>
                  <c:x val="5.5555555555555558E-3"/>
                  <c:y val="-0.412037037037037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29-43A4-B3A9-180C1F93D09B}"/>
                </c:ext>
              </c:extLst>
            </c:dLbl>
            <c:dLbl>
              <c:idx val="2"/>
              <c:layout>
                <c:manualLayout>
                  <c:x val="-8.3333333333333332E-3"/>
                  <c:y val="-0.43981481481481483"/>
                </c:manualLayout>
              </c:layout>
              <c:tx>
                <c:rich>
                  <a:bodyPr/>
                  <a:lstStyle/>
                  <a:p>
                    <a:endParaRPr lang="en-US"/>
                  </a:p>
                  <a:p>
                    <a:fld id="{B8F3A880-C98A-4955-8871-2C1DAB575661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029-43A4-B3A9-180C1F93D09B}"/>
                </c:ext>
              </c:extLst>
            </c:dLbl>
            <c:dLbl>
              <c:idx val="3"/>
              <c:layout>
                <c:manualLayout>
                  <c:x val="0"/>
                  <c:y val="-0.189814814814814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029-43A4-B3A9-180C1F93D0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Sheet1!$B$13:$B$16</c:f>
              <c:numCache>
                <c:formatCode>"$"#,##0_);[Red]\("$"#,##0\)</c:formatCode>
                <c:ptCount val="4"/>
                <c:pt idx="0">
                  <c:v>441510</c:v>
                </c:pt>
                <c:pt idx="1">
                  <c:v>449580</c:v>
                </c:pt>
                <c:pt idx="2">
                  <c:v>450015</c:v>
                </c:pt>
                <c:pt idx="3">
                  <c:v>438885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029-43A4-B3A9-180C1F93D0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34436624"/>
        <c:axId val="534431376"/>
        <c:axId val="0"/>
      </c:bar3DChart>
      <c:catAx>
        <c:axId val="534436624"/>
        <c:scaling>
          <c:orientation val="minMax"/>
        </c:scaling>
        <c:delete val="1"/>
        <c:axPos val="b"/>
        <c:majorTickMark val="none"/>
        <c:minorTickMark val="none"/>
        <c:tickLblPos val="nextTo"/>
        <c:crossAx val="534431376"/>
        <c:crosses val="autoZero"/>
        <c:auto val="1"/>
        <c:lblAlgn val="ctr"/>
        <c:lblOffset val="100"/>
        <c:noMultiLvlLbl val="0"/>
      </c:catAx>
      <c:valAx>
        <c:axId val="5344313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_);[Red]\(&quot;$&quot;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4436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UCR Fees Collected</a:t>
            </a:r>
            <a:r>
              <a:rPr lang="en-US" baseline="0"/>
              <a:t> </a:t>
            </a:r>
            <a:r>
              <a:rPr lang="en-US"/>
              <a:t>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555555555555555E-2"/>
                  <c:y val="-4.629629629629629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$1,263,698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1D09-41F7-8C6F-DE9007A6BDDE}"/>
                </c:ext>
              </c:extLst>
            </c:dLbl>
            <c:dLbl>
              <c:idx val="1"/>
              <c:layout>
                <c:manualLayout>
                  <c:x val="-1.666644794400695E-2"/>
                  <c:y val="-1.62037037037037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$923,397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268044619422572"/>
                      <c:h val="6.0115923009623796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1D09-41F7-8C6F-DE9007A6BDDE}"/>
                </c:ext>
              </c:extLst>
            </c:dLbl>
            <c:dLbl>
              <c:idx val="2"/>
              <c:layout>
                <c:manualLayout>
                  <c:x val="-1.6666557305336935E-2"/>
                  <c:y val="-2.083333333333333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$806,264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101377952755902"/>
                      <c:h val="5.5486293379994167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1D09-41F7-8C6F-DE9007A6BDD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Sheet1!$B$1:$B$3</c:f>
              <c:numCache>
                <c:formatCode>#,##0</c:formatCode>
                <c:ptCount val="3"/>
                <c:pt idx="0">
                  <c:v>1263698</c:v>
                </c:pt>
                <c:pt idx="1">
                  <c:v>923397</c:v>
                </c:pt>
                <c:pt idx="2">
                  <c:v>806264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D09-41F7-8C6F-DE9007A6BDDE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7777091476300364E-3"/>
                  <c:y val="-4.713629990750059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$4,063,386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1D09-41F7-8C6F-DE9007A6BDDE}"/>
                </c:ext>
              </c:extLst>
            </c:dLbl>
            <c:dLbl>
              <c:idx val="1"/>
              <c:layout>
                <c:manualLayout>
                  <c:x val="-4.1836938063214077E-3"/>
                  <c:y val="-5.083045848289342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$4,036,386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1D09-41F7-8C6F-DE9007A6BDDE}"/>
                </c:ext>
              </c:extLst>
            </c:dLbl>
            <c:dLbl>
              <c:idx val="2"/>
              <c:layout>
                <c:manualLayout>
                  <c:x val="-8.367387612642661E-3"/>
                  <c:y val="-4.713629990750059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$4,036,386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1D09-41F7-8C6F-DE9007A6BDD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Sheet1!$C$1:$C$3</c:f>
              <c:numCache>
                <c:formatCode>General</c:formatCode>
                <c:ptCount val="3"/>
                <c:pt idx="0">
                  <c:v>4063836</c:v>
                </c:pt>
                <c:pt idx="1">
                  <c:v>4063836</c:v>
                </c:pt>
                <c:pt idx="2">
                  <c:v>4063836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1D09-41F7-8C6F-DE9007A6BD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42802568"/>
        <c:axId val="542800600"/>
        <c:axId val="0"/>
      </c:bar3DChart>
      <c:catAx>
        <c:axId val="542802568"/>
        <c:scaling>
          <c:orientation val="minMax"/>
        </c:scaling>
        <c:delete val="1"/>
        <c:axPos val="b"/>
        <c:majorTickMark val="none"/>
        <c:minorTickMark val="none"/>
        <c:tickLblPos val="nextTo"/>
        <c:crossAx val="542800600"/>
        <c:crosses val="autoZero"/>
        <c:auto val="1"/>
        <c:lblAlgn val="ctr"/>
        <c:lblOffset val="100"/>
        <c:noMultiLvlLbl val="0"/>
      </c:catAx>
      <c:valAx>
        <c:axId val="542800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42802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hape 31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312" name="Shape 31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673926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584200" latinLnBrk="0">
      <a:defRPr sz="2200">
        <a:latin typeface="+mn-lt"/>
        <a:ea typeface="+mn-ea"/>
        <a:cs typeface="+mn-cs"/>
        <a:sym typeface="Lucida Grande"/>
      </a:defRPr>
    </a:lvl1pPr>
    <a:lvl2pPr indent="228600" defTabSz="584200" latinLnBrk="0">
      <a:defRPr sz="2200">
        <a:latin typeface="+mn-lt"/>
        <a:ea typeface="+mn-ea"/>
        <a:cs typeface="+mn-cs"/>
        <a:sym typeface="Lucida Grande"/>
      </a:defRPr>
    </a:lvl2pPr>
    <a:lvl3pPr indent="457200" defTabSz="584200" latinLnBrk="0">
      <a:defRPr sz="2200">
        <a:latin typeface="+mn-lt"/>
        <a:ea typeface="+mn-ea"/>
        <a:cs typeface="+mn-cs"/>
        <a:sym typeface="Lucida Grande"/>
      </a:defRPr>
    </a:lvl3pPr>
    <a:lvl4pPr indent="685800" defTabSz="584200" latinLnBrk="0">
      <a:defRPr sz="2200">
        <a:latin typeface="+mn-lt"/>
        <a:ea typeface="+mn-ea"/>
        <a:cs typeface="+mn-cs"/>
        <a:sym typeface="Lucida Grande"/>
      </a:defRPr>
    </a:lvl4pPr>
    <a:lvl5pPr indent="914400" defTabSz="584200" latinLnBrk="0">
      <a:defRPr sz="2200">
        <a:latin typeface="+mn-lt"/>
        <a:ea typeface="+mn-ea"/>
        <a:cs typeface="+mn-cs"/>
        <a:sym typeface="Lucida Grande"/>
      </a:defRPr>
    </a:lvl5pPr>
    <a:lvl6pPr indent="1143000" defTabSz="584200" latinLnBrk="0">
      <a:defRPr sz="2200">
        <a:latin typeface="+mn-lt"/>
        <a:ea typeface="+mn-ea"/>
        <a:cs typeface="+mn-cs"/>
        <a:sym typeface="Lucida Grande"/>
      </a:defRPr>
    </a:lvl6pPr>
    <a:lvl7pPr indent="1371600" defTabSz="584200" latinLnBrk="0">
      <a:defRPr sz="2200">
        <a:latin typeface="+mn-lt"/>
        <a:ea typeface="+mn-ea"/>
        <a:cs typeface="+mn-cs"/>
        <a:sym typeface="Lucida Grande"/>
      </a:defRPr>
    </a:lvl7pPr>
    <a:lvl8pPr indent="1600200" defTabSz="584200" latinLnBrk="0">
      <a:defRPr sz="2200">
        <a:latin typeface="+mn-lt"/>
        <a:ea typeface="+mn-ea"/>
        <a:cs typeface="+mn-cs"/>
        <a:sym typeface="Lucida Grande"/>
      </a:defRPr>
    </a:lvl8pPr>
    <a:lvl9pPr indent="1828800" defTabSz="584200" latinLnBrk="0">
      <a:defRPr sz="2200">
        <a:latin typeface="+mn-lt"/>
        <a:ea typeface="+mn-ea"/>
        <a:cs typeface="+mn-cs"/>
        <a:sym typeface="Lucida Grand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185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32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560"/>
            </a:lvl1pPr>
            <a:lvl2pPr marL="487695" indent="0" algn="ctr">
              <a:buNone/>
              <a:defRPr sz="2133"/>
            </a:lvl2pPr>
            <a:lvl3pPr marL="975390" indent="0" algn="ctr">
              <a:buNone/>
              <a:defRPr sz="1920"/>
            </a:lvl3pPr>
            <a:lvl4pPr marL="1463086" indent="0" algn="ctr">
              <a:buNone/>
              <a:defRPr sz="1707"/>
            </a:lvl4pPr>
            <a:lvl5pPr marL="1950781" indent="0" algn="ctr">
              <a:buNone/>
              <a:defRPr sz="1707"/>
            </a:lvl5pPr>
            <a:lvl6pPr marL="2438476" indent="0" algn="ctr">
              <a:buNone/>
              <a:defRPr sz="1707"/>
            </a:lvl6pPr>
            <a:lvl7pPr marL="2926171" indent="0" algn="ctr">
              <a:buNone/>
              <a:defRPr sz="1707"/>
            </a:lvl7pPr>
            <a:lvl8pPr marL="3413867" indent="0" algn="ctr">
              <a:buNone/>
              <a:defRPr sz="1707"/>
            </a:lvl8pPr>
            <a:lvl9pPr marL="3901562" indent="0" algn="ctr">
              <a:buNone/>
              <a:defRPr sz="1707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036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253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8"/>
            <a:ext cx="11216640" cy="4057226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7"/>
            <a:ext cx="11216640" cy="2133599"/>
          </a:xfrm>
        </p:spPr>
        <p:txBody>
          <a:bodyPr/>
          <a:lstStyle>
            <a:lvl1pPr marL="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1pPr>
            <a:lvl2pPr marL="48769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97539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46308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4pPr>
            <a:lvl5pPr marL="195078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5pPr>
            <a:lvl6pPr marL="243847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6pPr>
            <a:lvl7pPr marL="292617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7pPr>
            <a:lvl8pPr marL="341386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8pPr>
            <a:lvl9pPr marL="3901562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29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465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0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5" y="2390987"/>
            <a:ext cx="5501639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5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374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549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65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>
              <a:defRPr sz="3413"/>
            </a:lvl1pPr>
            <a:lvl2pPr>
              <a:defRPr sz="2987"/>
            </a:lvl2pPr>
            <a:lvl3pPr>
              <a:defRPr sz="256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76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 marL="0" indent="0">
              <a:buNone/>
              <a:defRPr sz="3413"/>
            </a:lvl1pPr>
            <a:lvl2pPr marL="487695" indent="0">
              <a:buNone/>
              <a:defRPr sz="2987"/>
            </a:lvl2pPr>
            <a:lvl3pPr marL="975390" indent="0">
              <a:buNone/>
              <a:defRPr sz="2560"/>
            </a:lvl3pPr>
            <a:lvl4pPr marL="1463086" indent="0">
              <a:buNone/>
              <a:defRPr sz="2133"/>
            </a:lvl4pPr>
            <a:lvl5pPr marL="1950781" indent="0">
              <a:buNone/>
              <a:defRPr sz="2133"/>
            </a:lvl5pPr>
            <a:lvl6pPr marL="2438476" indent="0">
              <a:buNone/>
              <a:defRPr sz="2133"/>
            </a:lvl6pPr>
            <a:lvl7pPr marL="2926171" indent="0">
              <a:buNone/>
              <a:defRPr sz="2133"/>
            </a:lvl7pPr>
            <a:lvl8pPr marL="3413867" indent="0">
              <a:buNone/>
              <a:defRPr sz="2133"/>
            </a:lvl8pPr>
            <a:lvl9pPr marL="3901562" indent="0">
              <a:buNone/>
              <a:defRPr sz="2133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566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310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4080" y="2596444"/>
            <a:ext cx="11216640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08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7840" y="9040143"/>
            <a:ext cx="438912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464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B4B4D-7CA3-9044-876B-883B54F8677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097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75390" rtl="0" eaLnBrk="1" latinLnBrk="0" hangingPunct="1">
        <a:lnSpc>
          <a:spcPct val="90000"/>
        </a:lnSpc>
        <a:spcBef>
          <a:spcPct val="0"/>
        </a:spcBef>
        <a:buNone/>
        <a:defRPr sz="4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48" indent="-243848" algn="l" defTabSz="975390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7" kern="1200">
          <a:solidFill>
            <a:schemeClr val="tx1"/>
          </a:solidFill>
          <a:latin typeface="+mn-lt"/>
          <a:ea typeface="+mn-ea"/>
          <a:cs typeface="+mn-cs"/>
        </a:defRPr>
      </a:lvl1pPr>
      <a:lvl2pPr marL="73154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8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70693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219462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68232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317001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65771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4145410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1pPr>
      <a:lvl2pPr marL="487695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7539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3pPr>
      <a:lvl4pPr marL="146308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8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43847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292617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413867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3901562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5.jfif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5" r="20710"/>
          <a:stretch/>
        </p:blipFill>
        <p:spPr>
          <a:xfrm>
            <a:off x="-32657" y="0"/>
            <a:ext cx="13062857" cy="9753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F88722-BD5D-E42F-E56E-2B5FFDD5AC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pic>
        <p:nvPicPr>
          <p:cNvPr id="4" name="Picture 3" descr="Graphical user interface, text, application&#10;&#10;AI-generated content may be incorrect.">
            <a:extLst>
              <a:ext uri="{FF2B5EF4-FFF2-40B4-BE49-F238E27FC236}">
                <a16:creationId xmlns:a16="http://schemas.microsoft.com/office/drawing/2014/main" id="{C420CFC2-8E43-016E-415A-75DB5C2656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339" y="-1"/>
            <a:ext cx="14781007" cy="83143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2677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C2CC73-2F82-722F-1E4C-F3B24CD598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pic>
        <p:nvPicPr>
          <p:cNvPr id="9" name="Picture 8" descr="Graphical user interface, text, application, chat or text message&#10;&#10;AI-generated content may be incorrect.">
            <a:extLst>
              <a:ext uri="{FF2B5EF4-FFF2-40B4-BE49-F238E27FC236}">
                <a16:creationId xmlns:a16="http://schemas.microsoft.com/office/drawing/2014/main" id="{D1B07B08-98D9-AF25-96F5-3D0465CC29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10636" y="-2211819"/>
            <a:ext cx="23584345" cy="132661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1769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9585" y="210680"/>
            <a:ext cx="10158730" cy="1885245"/>
          </a:xfrm>
        </p:spPr>
        <p:txBody>
          <a:bodyPr>
            <a:normAutofit/>
          </a:bodyPr>
          <a:lstStyle/>
          <a:p>
            <a:r>
              <a:rPr lang="en-US">
                <a:latin typeface="+mn-lt"/>
              </a:rPr>
              <a:t>LMTA Specialty License Plate Information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2846070"/>
            <a:ext cx="12086303" cy="5938944"/>
          </a:xfrm>
        </p:spPr>
        <p:txBody>
          <a:bodyPr>
            <a:normAutofit/>
          </a:bodyPr>
          <a:lstStyle/>
          <a:p>
            <a:endParaRPr lang="en-US" sz="4000" dirty="0"/>
          </a:p>
          <a:p>
            <a:endParaRPr lang="en-US" sz="4000" dirty="0"/>
          </a:p>
          <a:p>
            <a:endParaRPr lang="en-US" sz="4000" dirty="0"/>
          </a:p>
          <a:p>
            <a:endParaRPr lang="en-US" sz="4000" dirty="0"/>
          </a:p>
          <a:p>
            <a:r>
              <a:rPr lang="en-US" sz="4000" dirty="0"/>
              <a:t>As of Jan. 07, 2026, OMV has sold </a:t>
            </a:r>
            <a:r>
              <a:rPr lang="en-US" sz="4000" b="1" dirty="0"/>
              <a:t>51</a:t>
            </a:r>
            <a:r>
              <a:rPr lang="en-US" sz="4000" dirty="0"/>
              <a:t> LMTA specialty license plates.</a:t>
            </a:r>
          </a:p>
          <a:p>
            <a:endParaRPr lang="en-US" sz="4000" dirty="0"/>
          </a:p>
          <a:p>
            <a:r>
              <a:rPr lang="en-US" sz="4000" dirty="0"/>
              <a:t>Total royalty disbursement for the plate: </a:t>
            </a:r>
            <a:r>
              <a:rPr lang="en-US" sz="4000" b="1" dirty="0"/>
              <a:t>$4,314.60</a:t>
            </a:r>
          </a:p>
          <a:p>
            <a:endParaRPr lang="en-US" dirty="0"/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06C691-9F83-B53C-D2A7-3F395FA57E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pic>
        <p:nvPicPr>
          <p:cNvPr id="7" name="Picture 6" descr="A picture containing text, plate, tableware, dishware&#10;&#10;AI-generated content may be incorrect.">
            <a:extLst>
              <a:ext uri="{FF2B5EF4-FFF2-40B4-BE49-F238E27FC236}">
                <a16:creationId xmlns:a16="http://schemas.microsoft.com/office/drawing/2014/main" id="{3E275091-47B1-2697-1DE4-22B7ECA517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1622971"/>
            <a:ext cx="7620000" cy="37909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9067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b="1" dirty="0"/>
              <a:t>Louisiana Trucking Research and Education Council Surcharge 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893763" y="2597150"/>
          <a:ext cx="11217275" cy="6188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95831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+mn-lt"/>
              </a:rPr>
              <a:t>LA Wallet &amp; OMV Push Notifications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645" y="2317968"/>
            <a:ext cx="11827510" cy="3644336"/>
          </a:xfrm>
          <a:solidFill>
            <a:srgbClr val="122843"/>
          </a:solidFill>
        </p:spPr>
        <p:txBody>
          <a:bodyPr>
            <a:noAutofit/>
          </a:bodyPr>
          <a:lstStyle/>
          <a:p>
            <a:pPr marL="487695" lvl="1" indent="0">
              <a:buNone/>
            </a:pPr>
            <a:r>
              <a:rPr lang="en-US" sz="2800" b="1" dirty="0"/>
              <a:t>Enhancing Driver Medical Status Awareness</a:t>
            </a:r>
          </a:p>
          <a:p>
            <a:pPr lvl="1"/>
            <a:r>
              <a:rPr lang="en-US" sz="2800" dirty="0"/>
              <a:t>LA Wallet and LA OMV will soon send </a:t>
            </a:r>
            <a:r>
              <a:rPr lang="en-US" sz="2800" b="1" dirty="0"/>
              <a:t>push notifications </a:t>
            </a:r>
            <a:r>
              <a:rPr lang="en-US" sz="2800" dirty="0"/>
              <a:t>through the LA Wallet app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Notifications will inform drivers of important </a:t>
            </a:r>
            <a:r>
              <a:rPr lang="en-US" sz="2800" b="1" dirty="0"/>
              <a:t>medical and commercial status</a:t>
            </a:r>
            <a:r>
              <a:rPr lang="en-US" sz="2800" dirty="0"/>
              <a:t> updates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Drivers will receive a push notification when the are going to be marked “Medically Not Certified” and when commercial status is cancelled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Ensures timely awareness of medical status changes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Helps drivers take prompt action if required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9148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+mn-lt"/>
              </a:rPr>
              <a:t>Drug and Alcohol Clearinghouse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b="1" dirty="0"/>
              <a:t>Starting September 15, 2026</a:t>
            </a:r>
          </a:p>
          <a:p>
            <a:pPr lvl="1"/>
            <a:r>
              <a:rPr lang="en-US" sz="2800" dirty="0"/>
              <a:t>LA OMV will electronical query the Clearinghouse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Queries will occur before issuing, renewing, upgrading, or transferring a </a:t>
            </a:r>
            <a:r>
              <a:rPr lang="en-US" sz="2800" b="1" dirty="0"/>
              <a:t>CDL</a:t>
            </a:r>
            <a:r>
              <a:rPr lang="en-US" sz="2800" dirty="0"/>
              <a:t> or </a:t>
            </a:r>
            <a:r>
              <a:rPr lang="en-US" sz="2800" b="1" dirty="0"/>
              <a:t>CLP</a:t>
            </a:r>
          </a:p>
          <a:p>
            <a:pPr lvl="1"/>
            <a:endParaRPr lang="en-US" sz="2800" b="1" dirty="0"/>
          </a:p>
          <a:p>
            <a:pPr lvl="1"/>
            <a:r>
              <a:rPr lang="en-US" sz="2800" dirty="0"/>
              <a:t>Drug and Alcohol Violation will be added to a record electronically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Will result in quicker appointments at OMV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CDE191-C56F-44B0-AD04-6E359F68F8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2003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+mn-lt"/>
              </a:rPr>
              <a:t>Electronic Medical Certification Queries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87695" lvl="1" indent="0">
              <a:buNone/>
            </a:pPr>
            <a:r>
              <a:rPr lang="en-US" sz="3200" b="1" dirty="0"/>
              <a:t>Starting September 15, 2026</a:t>
            </a:r>
          </a:p>
          <a:p>
            <a:pPr lvl="1"/>
            <a:r>
              <a:rPr lang="en-US" sz="3200" dirty="0"/>
              <a:t>LA OMV will electronical query the </a:t>
            </a:r>
            <a:r>
              <a:rPr lang="en-US" sz="3200" b="1" dirty="0"/>
              <a:t>National Medical Registry</a:t>
            </a:r>
          </a:p>
          <a:p>
            <a:pPr lvl="1"/>
            <a:endParaRPr lang="en-US" sz="3200" b="1" dirty="0"/>
          </a:p>
          <a:p>
            <a:pPr lvl="1"/>
            <a:r>
              <a:rPr lang="en-US" sz="3200" dirty="0"/>
              <a:t>Paper DOT Medical Certificates will </a:t>
            </a:r>
            <a:r>
              <a:rPr lang="en-US" sz="3200" b="1" dirty="0"/>
              <a:t>no longer be required</a:t>
            </a:r>
          </a:p>
          <a:p>
            <a:pPr lvl="1"/>
            <a:endParaRPr lang="en-US" sz="3200" dirty="0"/>
          </a:p>
          <a:p>
            <a:pPr lvl="1"/>
            <a:r>
              <a:rPr lang="en-US" sz="3200" dirty="0"/>
              <a:t>Will result in </a:t>
            </a:r>
            <a:r>
              <a:rPr lang="en-US" sz="3200" b="1" dirty="0"/>
              <a:t>quicker appointments </a:t>
            </a:r>
            <a:r>
              <a:rPr lang="en-US" sz="3200" dirty="0"/>
              <a:t>at OMV</a:t>
            </a:r>
          </a:p>
          <a:p>
            <a:pPr lvl="1"/>
            <a:endParaRPr lang="en-US" sz="3173" dirty="0"/>
          </a:p>
          <a:p>
            <a:pPr lvl="1"/>
            <a:endParaRPr lang="en-US" sz="3173" dirty="0"/>
          </a:p>
          <a:p>
            <a:pPr lvl="1"/>
            <a:endParaRPr lang="en-US" sz="3173" dirty="0"/>
          </a:p>
          <a:p>
            <a:pPr lvl="1"/>
            <a:endParaRPr lang="en-US" sz="3173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CD7D3A-D86F-7CDE-9EEA-213A5F349C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505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A2C4CB1-8480-4D3F-D99A-2E1C30296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889" y="350848"/>
            <a:ext cx="3605731" cy="1670091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latin typeface="+mn-lt"/>
              </a:rPr>
              <a:t>IRP Resources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5505525-354E-DD83-8E0B-5B234E7E0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976" y="2400029"/>
            <a:ext cx="10746890" cy="613565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US" sz="2600" dirty="0">
              <a:latin typeface="+mj-lt"/>
            </a:endParaRPr>
          </a:p>
          <a:p>
            <a:pPr marL="487695" lvl="1" indent="0" algn="ctr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3000" b="1" dirty="0"/>
              <a:t>Website</a:t>
            </a:r>
          </a:p>
          <a:p>
            <a:r>
              <a:rPr lang="en-US" sz="3000" dirty="0"/>
              <a:t>Expresslane.org</a:t>
            </a:r>
          </a:p>
          <a:p>
            <a:r>
              <a:rPr lang="en-US" sz="3000" dirty="0"/>
              <a:t>Driver’s license, vehicle title, registration and reinstatement information</a:t>
            </a:r>
          </a:p>
          <a:p>
            <a:r>
              <a:rPr lang="en-US" sz="3000" dirty="0"/>
              <a:t>Forms </a:t>
            </a:r>
          </a:p>
          <a:p>
            <a:pPr lvl="2" algn="ctr"/>
            <a:endParaRPr lang="en-US" sz="3000" b="1" dirty="0">
              <a:latin typeface="+mj-lt"/>
            </a:endParaRPr>
          </a:p>
          <a:p>
            <a:pPr marL="0" indent="0">
              <a:buNone/>
            </a:pPr>
            <a:r>
              <a:rPr lang="en-US" sz="3000" b="1" dirty="0"/>
              <a:t>LA-Trucks-Online.org</a:t>
            </a:r>
          </a:p>
          <a:p>
            <a:r>
              <a:rPr lang="en-US" sz="3000" dirty="0"/>
              <a:t>Louisiana IRP specific website</a:t>
            </a:r>
          </a:p>
          <a:p>
            <a:r>
              <a:rPr lang="en-US" sz="3000" dirty="0"/>
              <a:t>Up-to-date IRP notifications including emergency declaration</a:t>
            </a:r>
          </a:p>
          <a:p>
            <a:r>
              <a:rPr lang="en-US" sz="3000" dirty="0"/>
              <a:t>IRP office list including addresses and hours of operation</a:t>
            </a:r>
          </a:p>
          <a:p>
            <a:r>
              <a:rPr lang="en-US" sz="3000" dirty="0"/>
              <a:t>Forms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A62DEF-A57F-F5DA-0FA4-7908481A0B71}"/>
              </a:ext>
            </a:extLst>
          </p:cNvPr>
          <p:cNvSpPr txBox="1"/>
          <p:nvPr/>
        </p:nvSpPr>
        <p:spPr>
          <a:xfrm>
            <a:off x="1021976" y="1568946"/>
            <a:ext cx="68179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chemeClr val="tx1"/>
                </a:solidFill>
                <a:latin typeface="+mn-lt"/>
              </a:rPr>
              <a:t>Contact Information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n-lt"/>
              </a:rPr>
              <a:t>(225)925-7022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n-lt"/>
              </a:rPr>
              <a:t>irpdocuments@la.gov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6C0AE1-49EC-BC1D-EDCF-DE5672F99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6310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DD9C8F-AB31-5139-1373-37C9D58D5F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9064D71-A2F6-7AE1-9EFB-50625444D86C}"/>
              </a:ext>
            </a:extLst>
          </p:cNvPr>
          <p:cNvSpPr txBox="1">
            <a:spLocks/>
          </p:cNvSpPr>
          <p:nvPr/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/>
          <a:lstStyle>
            <a:lvl1pPr algn="l" defTabSz="97539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9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latin typeface="+mn-lt"/>
              </a:rPr>
              <a:t>Resources on LA-Trucks-Online.Org</a:t>
            </a:r>
            <a:endParaRPr lang="en-US" b="1" dirty="0">
              <a:latin typeface="+mn-lt"/>
            </a:endParaRP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0A2E2781-CCF3-31C6-6580-3DEA06F543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9264" y="2028117"/>
            <a:ext cx="10406272" cy="56973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2496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566EFA-65B0-AC70-F26F-E290F5444E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A0C024D-F4C8-293F-041C-CB0C14202B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000202"/>
              </p:ext>
            </p:extLst>
          </p:nvPr>
        </p:nvGraphicFramePr>
        <p:xfrm>
          <a:off x="2239395" y="828338"/>
          <a:ext cx="8329070" cy="6592494"/>
        </p:xfrm>
        <a:graphic>
          <a:graphicData uri="http://schemas.openxmlformats.org/drawingml/2006/table">
            <a:tbl>
              <a:tblPr/>
              <a:tblGrid>
                <a:gridCol w="1451186">
                  <a:extLst>
                    <a:ext uri="{9D8B030D-6E8A-4147-A177-3AD203B41FA5}">
                      <a16:colId xmlns:a16="http://schemas.microsoft.com/office/drawing/2014/main" val="149674682"/>
                    </a:ext>
                  </a:extLst>
                </a:gridCol>
                <a:gridCol w="4073074">
                  <a:extLst>
                    <a:ext uri="{9D8B030D-6E8A-4147-A177-3AD203B41FA5}">
                      <a16:colId xmlns:a16="http://schemas.microsoft.com/office/drawing/2014/main" val="3268306028"/>
                    </a:ext>
                  </a:extLst>
                </a:gridCol>
                <a:gridCol w="2804810">
                  <a:extLst>
                    <a:ext uri="{9D8B030D-6E8A-4147-A177-3AD203B41FA5}">
                      <a16:colId xmlns:a16="http://schemas.microsoft.com/office/drawing/2014/main" val="375879653"/>
                    </a:ext>
                  </a:extLst>
                </a:gridCol>
              </a:tblGrid>
              <a:tr h="548864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3600" b="1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IRP Office Locations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3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234641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Alexandria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5602 Coliseum Blvd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Alexandria, La 71303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2539584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Baton Rouge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7701 Independence Blvd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Baton Rouge, La 70806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548913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Houma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108 Capital Blvd</a:t>
                      </a:r>
                    </a:p>
                    <a:p>
                      <a:pPr algn="l" fontAlgn="b"/>
                      <a:r>
                        <a:rPr lang="es-E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Houma, La 70360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9541449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Lafayette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3241 NW Evangeline Thruway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Lafayette, La 70507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7347397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Lake Charles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951</a:t>
                      </a:r>
                      <a:r>
                        <a:rPr lang="en-US" sz="2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 Main St.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Lake</a:t>
                      </a:r>
                      <a:r>
                        <a:rPr lang="en-US" sz="2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 Charles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, La 70615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892656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Mandeville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1715 N Causeway Boulevard</a:t>
                      </a:r>
                      <a:br>
                        <a:rPr lang="fr-F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fr-F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Mandeville, La 70471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999408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Monroe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5171 Northeast Rd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Monroe, La 71203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274727"/>
                  </a:ext>
                </a:extLst>
              </a:tr>
              <a:tr h="75468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Shreveport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6005 Financial Plaza </a:t>
                      </a:r>
                    </a:p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Shreveport, La 71129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8:00 AM – 4:00 PM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Monday - Friday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088048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6D7202-70F5-B3A8-5F0D-6DFA0DE7B095}"/>
              </a:ext>
            </a:extLst>
          </p:cNvPr>
          <p:cNvSpPr txBox="1"/>
          <p:nvPr/>
        </p:nvSpPr>
        <p:spPr>
          <a:xfrm>
            <a:off x="2125972" y="7304664"/>
            <a:ext cx="1036320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schemeClr val="tx1"/>
              </a:solidFill>
            </a:endParaRPr>
          </a:p>
          <a:p>
            <a:pPr algn="l"/>
            <a:r>
              <a:rPr lang="en-US" sz="2000" dirty="0">
                <a:solidFill>
                  <a:schemeClr val="tx1"/>
                </a:solidFill>
              </a:rPr>
              <a:t>All IRP office visits are by appointment.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6427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29CF9A-80E8-6C28-8E8B-ACD2A216F1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E473854-B67E-D97A-881E-3A06C9AA3BB8}"/>
              </a:ext>
            </a:extLst>
          </p:cNvPr>
          <p:cNvSpPr txBox="1">
            <a:spLocks/>
          </p:cNvSpPr>
          <p:nvPr/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/>
          <a:lstStyle>
            <a:lvl1pPr algn="l" defTabSz="97539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9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latin typeface="+mn-lt"/>
              </a:rPr>
              <a:t>Appointments</a:t>
            </a:r>
            <a:endParaRPr lang="en-US" b="1" dirty="0"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DDAB186-4C71-30A7-EC0B-F297FBCFFDAC}"/>
              </a:ext>
            </a:extLst>
          </p:cNvPr>
          <p:cNvSpPr txBox="1">
            <a:spLocks/>
          </p:cNvSpPr>
          <p:nvPr/>
        </p:nvSpPr>
        <p:spPr>
          <a:xfrm>
            <a:off x="894079" y="2596444"/>
            <a:ext cx="7505211" cy="6188570"/>
          </a:xfrm>
          <a:prstGeom prst="rect">
            <a:avLst/>
          </a:prstGeom>
        </p:spPr>
        <p:txBody>
          <a:bodyPr/>
          <a:lstStyle>
            <a:lvl1pPr marL="243848" indent="-243848" algn="l" defTabSz="975390" rtl="0" eaLnBrk="1" latinLnBrk="0" hangingPunct="1">
              <a:lnSpc>
                <a:spcPct val="90000"/>
              </a:lnSpc>
              <a:spcBef>
                <a:spcPts val="1067"/>
              </a:spcBef>
              <a:buFont typeface="Arial" panose="020B0604020202020204" pitchFamily="34" charset="0"/>
              <a:buChar char="•"/>
              <a:defRPr sz="29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4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38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0693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62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32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7001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71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45410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Appointments must be scheduled for customers wishing to process IRP transactions in person. </a:t>
            </a:r>
          </a:p>
          <a:p>
            <a:r>
              <a:rPr lang="en-US" dirty="0"/>
              <a:t>Appointments must be scheduled through Expresslane.org.</a:t>
            </a:r>
          </a:p>
        </p:txBody>
      </p:sp>
      <p:pic>
        <p:nvPicPr>
          <p:cNvPr id="11" name="Picture 10" descr="Graphical user interface&#10;&#10;AI-generated content may be incorrect.">
            <a:extLst>
              <a:ext uri="{FF2B5EF4-FFF2-40B4-BE49-F238E27FC236}">
                <a16:creationId xmlns:a16="http://schemas.microsoft.com/office/drawing/2014/main" id="{F952830A-30D7-E7E6-165C-D53AD90A59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262" y="1868288"/>
            <a:ext cx="3267487" cy="64577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0438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7AB635-606E-AFA9-A8FD-C819509C1FC4}"/>
              </a:ext>
            </a:extLst>
          </p:cNvPr>
          <p:cNvSpPr txBox="1">
            <a:spLocks/>
          </p:cNvSpPr>
          <p:nvPr/>
        </p:nvSpPr>
        <p:spPr>
          <a:xfrm>
            <a:off x="894080" y="101601"/>
            <a:ext cx="11216640" cy="1346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7539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9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u="sng">
                <a:latin typeface="+mn-lt"/>
              </a:rPr>
              <a:t>Things to Note</a:t>
            </a:r>
            <a:r>
              <a:rPr lang="en-US" b="1">
                <a:latin typeface="+mn-lt"/>
              </a:rPr>
              <a:t>: </a:t>
            </a:r>
            <a:endParaRPr lang="en-US" dirty="0"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A070658-931A-CC2A-8265-800AC3A5ED49}"/>
              </a:ext>
            </a:extLst>
          </p:cNvPr>
          <p:cNvSpPr txBox="1">
            <a:spLocks/>
          </p:cNvSpPr>
          <p:nvPr/>
        </p:nvSpPr>
        <p:spPr>
          <a:xfrm>
            <a:off x="731520" y="1799358"/>
            <a:ext cx="11379200" cy="615488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43848" indent="-243848" algn="l" defTabSz="975390" rtl="0" eaLnBrk="1" latinLnBrk="0" hangingPunct="1">
              <a:lnSpc>
                <a:spcPct val="90000"/>
              </a:lnSpc>
              <a:spcBef>
                <a:spcPts val="1067"/>
              </a:spcBef>
              <a:buFont typeface="Arial" panose="020B0604020202020204" pitchFamily="34" charset="0"/>
              <a:buChar char="•"/>
              <a:defRPr sz="29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4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38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0693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62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32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7001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71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45410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800" b="1" dirty="0"/>
              <a:t>IRP renewal packets:</a:t>
            </a:r>
          </a:p>
          <a:p>
            <a:r>
              <a:rPr lang="en-US" sz="2800" dirty="0"/>
              <a:t>Will be mailed to the carrier 60 days prior to expiration</a:t>
            </a:r>
          </a:p>
          <a:p>
            <a:r>
              <a:rPr lang="en-US" sz="2800" dirty="0"/>
              <a:t>May be emailed, mailed or processed in an IRP office</a:t>
            </a:r>
          </a:p>
          <a:p>
            <a:r>
              <a:rPr lang="en-US" sz="2800" dirty="0"/>
              <a:t>Email: irpdocuments@la.gov  - invoice will be emailed to sender</a:t>
            </a:r>
          </a:p>
          <a:p>
            <a:r>
              <a:rPr lang="en-US" sz="2800" dirty="0"/>
              <a:t>Mail: LA IRP Unit, P.O. Box 64848, Baton Rouge, LA 70896</a:t>
            </a:r>
          </a:p>
          <a:p>
            <a:r>
              <a:rPr lang="en-US" sz="2800" dirty="0"/>
              <a:t>In office – appointment required</a:t>
            </a:r>
          </a:p>
          <a:p>
            <a:r>
              <a:rPr lang="en-US" sz="2800" dirty="0"/>
              <a:t>Must be postmarked or emailed by the 15</a:t>
            </a:r>
            <a:r>
              <a:rPr lang="en-US" sz="2800" baseline="30000" dirty="0"/>
              <a:t>th</a:t>
            </a:r>
            <a:r>
              <a:rPr lang="en-US" sz="2800" dirty="0"/>
              <a:t> of the month prior to the month of expiration to ensure the renewal is processed prior to the last day of the renewal period.  </a:t>
            </a:r>
          </a:p>
          <a:p>
            <a:r>
              <a:rPr lang="en-US" sz="2800" dirty="0"/>
              <a:t>There is no grace period on renewals. A 5% penalty will be assessed monthly and will be calculated on the base registration fee. </a:t>
            </a:r>
          </a:p>
          <a:p>
            <a:r>
              <a:rPr lang="en-US" sz="2800" dirty="0"/>
              <a:t>All renewals and other supplements received are processed in the order received. </a:t>
            </a:r>
          </a:p>
          <a:p>
            <a:endParaRPr lang="en-US" sz="2400" dirty="0">
              <a:latin typeface="+mj-lt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E3D0A-7A03-924D-7064-59ACB09A61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6860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BEF0BA-52D3-767D-3175-6BF5838880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EBC6978-AF0B-15CC-7D00-A498806CDE5B}"/>
              </a:ext>
            </a:extLst>
          </p:cNvPr>
          <p:cNvSpPr txBox="1">
            <a:spLocks/>
          </p:cNvSpPr>
          <p:nvPr/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/>
          <a:lstStyle>
            <a:lvl1pPr algn="l" defTabSz="97539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9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>
                <a:latin typeface="+mn-lt"/>
              </a:rPr>
              <a:t>Louisiana Trucking Research and Education Council Fee </a:t>
            </a:r>
            <a:endParaRPr lang="en-US" dirty="0"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23EB300-1AE1-6197-0E15-7894092E656A}"/>
              </a:ext>
            </a:extLst>
          </p:cNvPr>
          <p:cNvSpPr txBox="1">
            <a:spLocks/>
          </p:cNvSpPr>
          <p:nvPr/>
        </p:nvSpPr>
        <p:spPr>
          <a:xfrm>
            <a:off x="894080" y="2596444"/>
            <a:ext cx="11216640" cy="618857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43848" indent="-243848" algn="l" defTabSz="975390" rtl="0" eaLnBrk="1" latinLnBrk="0" hangingPunct="1">
              <a:lnSpc>
                <a:spcPct val="90000"/>
              </a:lnSpc>
              <a:spcBef>
                <a:spcPts val="1067"/>
              </a:spcBef>
              <a:buFont typeface="Arial" panose="020B0604020202020204" pitchFamily="34" charset="0"/>
              <a:buChar char="•"/>
              <a:defRPr sz="29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4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38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0693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62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32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7001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71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45410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b="1" dirty="0"/>
              <a:t>    </a:t>
            </a:r>
            <a:r>
              <a:rPr lang="en-US" sz="4800" b="1" dirty="0"/>
              <a:t>2022 - $441,510.00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dirty="0"/>
              <a:t>   2023 - $449,580.00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dirty="0"/>
              <a:t>   2024 - $450,195.00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dirty="0"/>
              <a:t>   2025 - $438,885.00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r>
              <a:rPr lang="en-US" dirty="0"/>
              <a:t> 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B872EC05-2338-D26C-9CD5-5EAC6E96B7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9398089"/>
              </p:ext>
            </p:extLst>
          </p:nvPr>
        </p:nvGraphicFramePr>
        <p:xfrm>
          <a:off x="4216400" y="5146157"/>
          <a:ext cx="5033926" cy="2892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726384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E12E1A-B261-EE2B-8797-7D34460F15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CCADC4E-8021-31A6-5964-2323066D0B15}"/>
              </a:ext>
            </a:extLst>
          </p:cNvPr>
          <p:cNvSpPr txBox="1">
            <a:spLocks/>
          </p:cNvSpPr>
          <p:nvPr/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7539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9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>
                <a:latin typeface="+mn-lt"/>
              </a:rPr>
              <a:t>   </a:t>
            </a:r>
            <a:r>
              <a:rPr lang="en-US" sz="4800" b="1">
                <a:latin typeface="+mn-lt"/>
              </a:rPr>
              <a:t>IRP Audits Performed </a:t>
            </a:r>
            <a:endParaRPr lang="en-US" sz="4800" b="1" dirty="0">
              <a:latin typeface="+mn-lt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DBA59A1-4C75-2F5A-A9F3-9B83623BDE6B}"/>
              </a:ext>
            </a:extLst>
          </p:cNvPr>
          <p:cNvSpPr txBox="1">
            <a:spLocks/>
          </p:cNvSpPr>
          <p:nvPr/>
        </p:nvSpPr>
        <p:spPr>
          <a:xfrm>
            <a:off x="894080" y="2519916"/>
            <a:ext cx="11216640" cy="6304286"/>
          </a:xfrm>
          <a:prstGeom prst="rect">
            <a:avLst/>
          </a:prstGeom>
        </p:spPr>
        <p:txBody>
          <a:bodyPr>
            <a:normAutofit/>
          </a:bodyPr>
          <a:lstStyle>
            <a:lvl1pPr marL="243848" indent="-243848" algn="l" defTabSz="975390" rtl="0" eaLnBrk="1" latinLnBrk="0" hangingPunct="1">
              <a:lnSpc>
                <a:spcPct val="90000"/>
              </a:lnSpc>
              <a:spcBef>
                <a:spcPts val="1067"/>
              </a:spcBef>
              <a:buFont typeface="Arial" panose="020B0604020202020204" pitchFamily="34" charset="0"/>
              <a:buChar char="•"/>
              <a:defRPr sz="29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4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38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0693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62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32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7001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71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45410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800" b="1" dirty="0"/>
              <a:t> </a:t>
            </a:r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sz="2800" b="1" dirty="0"/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4000" b="1" dirty="0"/>
              <a:t>    2022 Audits Finalized - 36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000" b="1" dirty="0"/>
              <a:t>    2023 Audits Finalized - 57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000" b="1" dirty="0"/>
              <a:t>       2024 Audits Finalized - 167 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000" b="1" dirty="0"/>
              <a:t>       2025 Audits Finalized - 100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7639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D8025-C80D-EDE4-2EDA-C120185A62CD}"/>
              </a:ext>
            </a:extLst>
          </p:cNvPr>
          <p:cNvSpPr txBox="1">
            <a:spLocks/>
          </p:cNvSpPr>
          <p:nvPr/>
        </p:nvSpPr>
        <p:spPr>
          <a:xfrm>
            <a:off x="2378639" y="400957"/>
            <a:ext cx="7430459" cy="64037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7539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9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latin typeface="+mn-lt"/>
              </a:rPr>
              <a:t>Louisiana UCR Fees Collected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1EA7A-7D66-77BF-59A9-459A9250B24C}"/>
              </a:ext>
            </a:extLst>
          </p:cNvPr>
          <p:cNvSpPr txBox="1">
            <a:spLocks/>
          </p:cNvSpPr>
          <p:nvPr/>
        </p:nvSpPr>
        <p:spPr>
          <a:xfrm>
            <a:off x="2378639" y="1848689"/>
            <a:ext cx="7430459" cy="3015775"/>
          </a:xfrm>
          <a:prstGeom prst="rect">
            <a:avLst/>
          </a:prstGeom>
        </p:spPr>
        <p:txBody>
          <a:bodyPr/>
          <a:lstStyle>
            <a:lvl1pPr marL="243848" indent="-243848" algn="l" defTabSz="975390" rtl="0" eaLnBrk="1" latinLnBrk="0" hangingPunct="1">
              <a:lnSpc>
                <a:spcPct val="90000"/>
              </a:lnSpc>
              <a:spcBef>
                <a:spcPts val="1067"/>
              </a:spcBef>
              <a:buFont typeface="Arial" panose="020B0604020202020204" pitchFamily="34" charset="0"/>
              <a:buChar char="•"/>
              <a:defRPr sz="29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4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38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06933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62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232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70019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714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45410" indent="-243848" algn="l" defTabSz="975390" rtl="0" eaLnBrk="1" latinLnBrk="0" hangingPunct="1">
              <a:lnSpc>
                <a:spcPct val="90000"/>
              </a:lnSpc>
              <a:spcBef>
                <a:spcPts val="533"/>
              </a:spcBef>
              <a:buFont typeface="Arial" panose="020B0604020202020204" pitchFamily="34" charset="0"/>
              <a:buChar char="•"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      FY  2022 - $1,263,698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   FY  2023 - $923,397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   FY  2024 - $806,264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* FY  2025 - $949,886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400" b="1" dirty="0"/>
              <a:t>*</a:t>
            </a:r>
            <a:r>
              <a:rPr lang="en-US" sz="2800" b="1" dirty="0"/>
              <a:t>2025 registration year will be collected until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800" b="1" dirty="0"/>
              <a:t>September 30, 2026.     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800" b="1" dirty="0"/>
              <a:t>Louisiana UCR Entitlement Cap is $4,036,386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DDE3D4DC-F325-9996-59DE-DCCF4F87D1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7827574"/>
              </p:ext>
            </p:extLst>
          </p:nvPr>
        </p:nvGraphicFramePr>
        <p:xfrm>
          <a:off x="4120182" y="6208038"/>
          <a:ext cx="4916246" cy="2010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BD23FAAD-E380-FCA0-439E-C9B498995C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325" y="7981772"/>
            <a:ext cx="5010150" cy="1252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29507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6"/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Lucida Grande"/>
        <a:ea typeface="Lucida Grande"/>
        <a:cs typeface="Lucida Grand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Geogrotesque Regular"/>
            <a:ea typeface="Geogrotesque Regular"/>
            <a:cs typeface="Geogrotesque Regular"/>
            <a:sym typeface="Geogrotesque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Geogrotesque Regular"/>
            <a:ea typeface="Geogrotesque Regular"/>
            <a:cs typeface="Geogrotesque Regular"/>
            <a:sym typeface="Geogrotesque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11109</TotalTime>
  <Words>696</Words>
  <Application>Microsoft Office PowerPoint</Application>
  <PresentationFormat>Custom</PresentationFormat>
  <Paragraphs>142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Geogrotesque Regular</vt:lpstr>
      <vt:lpstr>Gill Sans MT</vt:lpstr>
      <vt:lpstr>Lucida Grande</vt:lpstr>
      <vt:lpstr>Office Theme</vt:lpstr>
      <vt:lpstr>PowerPoint Presentation</vt:lpstr>
      <vt:lpstr>PowerPoint Presentation</vt:lpstr>
      <vt:lpstr>PowerPoint Presentation</vt:lpstr>
      <vt:lpstr>LMTA Specialty License Plate Information</vt:lpstr>
      <vt:lpstr>Louisiana Trucking Research and Education Council Surcharge </vt:lpstr>
      <vt:lpstr>LA Wallet &amp; OMV Push Notifications</vt:lpstr>
      <vt:lpstr>Drug and Alcohol Clearinghouse</vt:lpstr>
      <vt:lpstr>Electronic Medical Certification Queries</vt:lpstr>
      <vt:lpstr>IRP Resources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M.O.V.E.S</dc:title>
  <dc:creator>Jill Jarreau</dc:creator>
  <cp:lastModifiedBy>Trella Ragas</cp:lastModifiedBy>
  <cp:revision>164</cp:revision>
  <dcterms:modified xsi:type="dcterms:W3CDTF">2026-01-20T22:07:19Z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FDAFF29B-EB61-470F-B4B3-BB07623E403B</vt:lpwstr>
  </property>
  <property fmtid="{D5CDD505-2E9C-101B-9397-08002B2CF9AE}" pid="3" name="ArticulatePath">
    <vt:lpwstr>OMV_LMTA presentation 011226 TR.pptx 1</vt:lpwstr>
  </property>
</Properties>
</file>