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notesMasterIdLst>
    <p:notesMasterId r:id="rId22"/>
  </p:notesMasterIdLst>
  <p:handoutMasterIdLst>
    <p:handoutMasterId r:id="rId23"/>
  </p:handoutMasterIdLst>
  <p:sldIdLst>
    <p:sldId id="303" r:id="rId2"/>
    <p:sldId id="306" r:id="rId3"/>
    <p:sldId id="307" r:id="rId4"/>
    <p:sldId id="304" r:id="rId5"/>
    <p:sldId id="308" r:id="rId6"/>
    <p:sldId id="309" r:id="rId7"/>
    <p:sldId id="310" r:id="rId8"/>
    <p:sldId id="311" r:id="rId9"/>
    <p:sldId id="312" r:id="rId10"/>
    <p:sldId id="313" r:id="rId11"/>
    <p:sldId id="314" r:id="rId12"/>
    <p:sldId id="315" r:id="rId13"/>
    <p:sldId id="316" r:id="rId14"/>
    <p:sldId id="317" r:id="rId15"/>
    <p:sldId id="318" r:id="rId16"/>
    <p:sldId id="319" r:id="rId17"/>
    <p:sldId id="320" r:id="rId18"/>
    <p:sldId id="321" r:id="rId19"/>
    <p:sldId id="322" r:id="rId20"/>
    <p:sldId id="323" r:id="rId2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A7AB"/>
    <a:srgbClr val="2E5262"/>
    <a:srgbClr val="EFF9FA"/>
    <a:srgbClr val="D0DDE1"/>
    <a:srgbClr val="E2E5E6"/>
    <a:srgbClr val="D6DADC"/>
    <a:srgbClr val="D0D4D6"/>
    <a:srgbClr val="C3C9C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14" autoAdjust="0"/>
    <p:restoredTop sz="94660"/>
  </p:normalViewPr>
  <p:slideViewPr>
    <p:cSldViewPr>
      <p:cViewPr varScale="1">
        <p:scale>
          <a:sx n="111" d="100"/>
          <a:sy n="111" d="100"/>
        </p:scale>
        <p:origin x="840"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1" d="100"/>
          <a:sy n="81" d="100"/>
        </p:scale>
        <p:origin x="3894"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3C153FC-0211-B462-76BD-4CF552DE0D0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itchFamily="34" charset="0"/>
              </a:defRPr>
            </a:lvl1pPr>
          </a:lstStyle>
          <a:p>
            <a:pPr>
              <a:defRPr/>
            </a:pPr>
            <a:endParaRPr lang="en-US"/>
          </a:p>
        </p:txBody>
      </p:sp>
      <p:sp>
        <p:nvSpPr>
          <p:cNvPr id="3" name="Date Placeholder 2">
            <a:extLst>
              <a:ext uri="{FF2B5EF4-FFF2-40B4-BE49-F238E27FC236}">
                <a16:creationId xmlns:a16="http://schemas.microsoft.com/office/drawing/2014/main" id="{C70B82A5-AAB0-3633-F3DA-C75995F4E3A8}"/>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itchFamily="34" charset="0"/>
              </a:defRPr>
            </a:lvl1pPr>
          </a:lstStyle>
          <a:p>
            <a:pPr>
              <a:defRPr/>
            </a:pPr>
            <a:fld id="{247BA5CF-2AD4-4771-A86F-72D82C90BCD4}" type="datetimeFigureOut">
              <a:rPr lang="en-US"/>
              <a:pPr>
                <a:defRPr/>
              </a:pPr>
              <a:t>10/12/2026</a:t>
            </a:fld>
            <a:endParaRPr lang="en-US"/>
          </a:p>
        </p:txBody>
      </p:sp>
      <p:sp>
        <p:nvSpPr>
          <p:cNvPr id="4" name="Slide Image Placeholder 3">
            <a:extLst>
              <a:ext uri="{FF2B5EF4-FFF2-40B4-BE49-F238E27FC236}">
                <a16:creationId xmlns:a16="http://schemas.microsoft.com/office/drawing/2014/main" id="{07656CB8-B785-3F3D-945B-79FAB10E0EC6}"/>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137E9B2A-4AAA-7E56-A6BB-A666BE58E4D0}"/>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5493243-FA4A-080C-BD30-9C92C029AB89}"/>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BC92AE1A-8DAF-37E7-24DE-FB51FC1525C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BACC8D4-7892-421D-AB3E-4B65CA32F7F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Good afternoon, everyone, and thank you to LMTA for having me today.</a:t>
            </a:r>
          </a:p>
          <a:p>
            <a:endParaRPr/>
          </a:p>
          <a:p>
            <a:r>
              <a:t>My name is Alex Hains. I'm a partner at Breazeale Sachse’s Labor and Employment Section.</a:t>
            </a:r>
          </a:p>
          <a:p>
            <a:endParaRPr/>
          </a:p>
          <a:p>
            <a:r>
              <a:t>I’m also a mom to two boys, ages 5 and almost 2, so I feel right at home in a room full of trucking folks. In my house, big trucks are a very big deal. My youngest is still working on his words, and he hasn’t quite mastered the “tr” sound yet. So, when an a big truck passes us on the interstate, what comes out of the backseat is a very enthusiastic word that rhymes with truck. Not exactly what you want your toddler shouting for a number of reasons.</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For the next hour, we’re going to talk about two relatively new federal laws that protect pregnant and nursing employees. If you’re a covered employer, these laws apply to every woman on your team, whether she’s behind the wheel, on the dock, or in the front office.</a:t>
            </a:r>
          </a:p>
          <a:p>
            <a:endParaRPr/>
          </a:p>
          <a:p>
            <a:r>
              <a:t>The first is the Pregnant Workers Fairness Act, or PWFA. The second is the PUMP Act. And we’ll wrap up with a quick look at Louisiana’s own versions of these protections, because, as usual, Louisiana likes to do things its own way.</a:t>
            </a:r>
          </a:p>
          <a:p>
            <a:endParaRPr/>
          </a:p>
          <a:p>
            <a:r>
              <a:t>One quick caveat before we dive in: I’m an attorney, but I’m not your attorney. Today is meant to give you a practical overview of these laws and how they may play out in your workforce, not legal advice for a specific situation. That said, this works best as a conversation, so please jump in with questions as we go. We should also have some time at the end for questions.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PWFA — overview</a:t>
            </a:r>
          </a:p>
          <a:p>
            <a:endParaRPr/>
          </a:p>
          <a:p>
            <a:r>
              <a:t>Let's start with the Pregnant Workers Fairness Act. It took effect June 27, 2023, with the Final Rule effective June 18, 2024.</a:t>
            </a:r>
          </a:p>
          <a:p>
            <a:endParaRPr/>
          </a:p>
          <a:p>
            <a:r>
              <a:t>At that point, I happened to be pregnant with my younger son. So, when my group needed someone to become the resident expert on a brand-new pregnancy accommodation law, I was a fairly obvious choice. I’ve had a front-row seat to this one, both as a lawyer and as an employee.</a:t>
            </a:r>
          </a:p>
          <a:p>
            <a:endParaRPr/>
          </a:p>
          <a:p>
            <a:r>
              <a:t>Why Congress Passed It</a:t>
            </a:r>
          </a:p>
          <a:p>
            <a:endParaRPr/>
          </a:p>
          <a:p>
            <a:r>
              <a:t>To understand the PWFA, it helps to know about a case your industry will appreciate. Peggy Young was a UPS driver. When she got pregnant, her doctor gave her a lifting restriction. UPS’s policy offered light duty to drivers hurt on the job, drivers who lost their DOT certification, and drivers with ADA disabilities, but not to pregnant drivers. Peggy Young was sent home on unpaid leave and lost her medical coverage.</a:t>
            </a:r>
          </a:p>
          <a:p>
            <a:endParaRPr/>
          </a:p>
          <a:p>
            <a:r>
              <a:t>Her case went all the way to the U.S. Supreme Court in 2015, and it exposed a real gap. The Pregnancy Discrimination Act said you couldn’t treat pregnant employees worse than others. But it didn’t affirmatively require you to accommodate them. And as we’ll see in a minute, the ADA didn’t cover a normal pregnancy at all.</a:t>
            </a:r>
          </a:p>
          <a:p>
            <a:endParaRPr/>
          </a:p>
          <a:p>
            <a:r>
              <a:t>The PWFA was Congress’s answer to that gap. Its purpose is simple: keep pregnant workers working, safely, by requiring reasonable adjustments to the job.</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What it requires</a:t>
            </a:r>
          </a:p>
          <a:p>
            <a:endParaRPr/>
          </a:p>
          <a:p>
            <a:r>
              <a:t>Covered employers must provide reasonable accommodations for the known limitations of employees who are pregnant, have recently given birth, or have related medical conditions, unless the accommodation would cause an undue hardship.</a:t>
            </a:r>
          </a:p>
          <a:p>
            <a:endParaRPr/>
          </a:p>
          <a:p>
            <a:r>
              <a:t>“Related medical conditions” is broader than you might expect. It includes morning sickness, gestational diabetes, preeclampsia, recovery from childbirth, postpartum depression, and lactation.</a:t>
            </a:r>
          </a:p>
          <a:p>
            <a:endParaRPr/>
          </a:p>
          <a:p>
            <a:r>
              <a:t>This is a completely new law</a:t>
            </a:r>
          </a:p>
          <a:p>
            <a:endParaRPr/>
          </a:p>
          <a:p>
            <a:r>
              <a:t>I want to emphasize this point, because it’s where I see employers get into trouble. Some of the vocabulary will sound familiar: reasonable accommodation, undue hardship, interactive process. But the PWFA is the first new federal workplace accommodation law since the ADA in 1990. It has its own rules, its own standards, and its own pitfalls.</a:t>
            </a:r>
          </a:p>
          <a:p>
            <a:endParaRPr/>
          </a:p>
          <a:p>
            <a:r>
              <a:t>You cannot simply tack it onto your ADA policy or your FMLA policy and call it a day. If your handbook still routes pregnancy requests through the disability process, that’s the first thing I’d fix when you get back to the office.</a:t>
            </a:r>
          </a:p>
          <a:p>
            <a:endParaRPr/>
          </a:p>
          <a:p>
            <a:r>
              <a:t>Who’s covered</a:t>
            </a:r>
          </a:p>
          <a:p>
            <a:endParaRPr/>
          </a:p>
          <a:p>
            <a:r>
              <a:t>The PWFA applies to employers with 15 or more employees, the same threshold as the ADA and Title VII. Part-time employees count toward that number, and so do employees in all of your locations. If you have 15 people across your terminals, your shop, and your front office, you’re covered.</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trigger: a “known limitation”</a:t>
            </a:r>
          </a:p>
          <a:p>
            <a:endParaRPr/>
          </a:p>
          <a:p>
            <a:r>
              <a:t>Here’s another piece that trips people up. An employee does not have to prove a disability to get an accommodation.</a:t>
            </a:r>
          </a:p>
          <a:p>
            <a:endParaRPr/>
          </a:p>
          <a:p>
            <a:r>
              <a:t>The trigger is a “known limitation”: a physical or mental condition related to pregnancy, childbirth, or a related medical condition that the employee has communicated to you. The statute says, in so many words, that it doesn’t matter whether the condition would qualify as a disability under the ADA.</a:t>
            </a:r>
          </a:p>
          <a:p>
            <a:endParaRPr/>
          </a:p>
          <a:p>
            <a:r>
              <a:t>And “communicated” is a low bar. The employee doesn’t need to put it in writing, use the word “accommodation,” or cite the statute. A driver telling her dispatcher, “I’m pregnant and my back is killing me on these long hauls,” is enough to put you on notice. So, your front-line supervisors and dispatchers need to recognize a request when they hear one.</a:t>
            </a:r>
          </a:p>
          <a:p>
            <a:endParaRPr/>
          </a:p>
          <a:p>
            <a:r>
              <a:t>A broader definition of “qualified”</a:t>
            </a:r>
          </a:p>
          <a:p>
            <a:endParaRPr/>
          </a:p>
          <a:p>
            <a:r>
              <a:t>There’s one more feature I want to flag, because for a trucking audience it may be the biggest one.</a:t>
            </a:r>
          </a:p>
          <a:p>
            <a:endParaRPr/>
          </a:p>
          <a:p>
            <a:r>
              <a:t>Under the ADA, an employee generally has to be able to perform the essential functions of the job, with or without an accommodation. The PWFA changes that. An employee is still “qualified” even if she temporarily can’t perform an essential function, as long as:</a:t>
            </a:r>
          </a:p>
          <a:p>
            <a:endParaRPr/>
          </a:p>
          <a:p>
            <a:r>
              <a:t>-   the inability is temporary,</a:t>
            </a:r>
          </a:p>
          <a:p>
            <a:endParaRPr/>
          </a:p>
          <a:p>
            <a:r>
              <a:t>-   she can perform it again in the near future, and</a:t>
            </a:r>
          </a:p>
          <a:p>
            <a:endParaRPr/>
          </a:p>
          <a:p>
            <a:r>
              <a:t>-   the inability can be reasonably accommodated.</a:t>
            </a:r>
          </a:p>
          <a:p>
            <a:endParaRPr/>
          </a:p>
          <a:p>
            <a:r>
              <a:t>The EEOC’s rule presumes that “in the near future” generally means within 40 weeks for a pregnancy.</a:t>
            </a:r>
          </a:p>
          <a:p>
            <a:endParaRPr/>
          </a:p>
          <a:p>
            <a:r>
              <a:t>Think about what that means for a driver. If driving is the essential function of her job and she can’t drive for a period of her pregnancy, you may still need to consider putting that function on hold. That could mean a temporary dispatch or office role, or another way to keep her employed. Under the ADA, that driver might not have been “qualified” at all. Under the PWFA, she very likely is.</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PWFA vs. the ADA</a:t>
            </a:r>
          </a:p>
          <a:p>
            <a:endParaRPr/>
          </a:p>
          <a:p>
            <a:r>
              <a:t>It’s worth being precise about how the PWFA differs from the two laws you already know, because that’s where the compliance gaps open up.</a:t>
            </a:r>
          </a:p>
          <a:p>
            <a:endParaRPr/>
          </a:p>
          <a:p>
            <a:r>
              <a:t>Let’s start with the ADA.</a:t>
            </a:r>
          </a:p>
          <a:p>
            <a:endParaRPr/>
          </a:p>
          <a:p>
            <a:r>
              <a:t>Under the ADA, an employee has to have a “disability”: a physical or mental impairment that substantially limits a major life activity.</a:t>
            </a:r>
          </a:p>
          <a:p>
            <a:endParaRPr/>
          </a:p>
          <a:p>
            <a:r>
              <a:t>And critically, the EEOC’s own longstanding guidance says that pregnancy itself, when it isn’t the result of a physiological disorder, is not an impairment at all.</a:t>
            </a:r>
          </a:p>
          <a:p>
            <a:endParaRPr/>
          </a:p>
          <a:p>
            <a:r>
              <a:t>So under the ADA, an ordinary, healthy pregnancy got you nothing. The employee needed a genuine complication, like gestational diabetes or preeclampsia, that rose to the level of a disability.</a:t>
            </a:r>
          </a:p>
          <a:p>
            <a:endParaRPr/>
          </a:p>
          <a:p>
            <a:r>
              <a:t>The PWFA erases that threshold.</a:t>
            </a:r>
          </a:p>
          <a:p>
            <a:endParaRPr/>
          </a:p>
          <a:p>
            <a:r>
              <a:t>It reaches the routine limitations of pregnancy: the nausea, the fatigue, the lifting restriction, the swollen ankles, the need for more frequent restroom breaks. None of those had to be accommodated under the ADA.</a:t>
            </a:r>
          </a:p>
          <a:p>
            <a:endParaRPr/>
          </a:p>
          <a:p>
            <a:r>
              <a:t>Here’s the practical impact. A large group of pregnant employees who would have been turned away under the ADA are now entitled to accommodation under the PWFA.</a:t>
            </a:r>
          </a:p>
          <a:p>
            <a:endParaRPr/>
          </a:p>
          <a:p>
            <a:r>
              <a:t>So if your first question is still “Is this a disability?”, you’re asking the wrong question. The right question is “Is this related to pregnancy, and how can we make it work?”</a:t>
            </a:r>
          </a:p>
          <a:p>
            <a:endParaRPr/>
          </a:p>
          <a:p>
            <a:r>
              <a:t>PWFA vs. the FMLA</a:t>
            </a:r>
          </a:p>
          <a:p>
            <a:endParaRPr/>
          </a:p>
          <a:p>
            <a:r>
              <a:t>Now the FMLA, because people conflate the two and they do very different things.</a:t>
            </a:r>
          </a:p>
          <a:p>
            <a:endParaRPr/>
          </a:p>
          <a:p>
            <a:r>
              <a:t>The FMLA is a leave statute. It gives an eligible employee up to 12 weeks of unpaid, job-protected leave.</a:t>
            </a:r>
          </a:p>
          <a:p>
            <a:endParaRPr/>
          </a:p>
          <a:p>
            <a:r>
              <a:t>But eligibility is narrow. The employee needs 12 months of service and at least 1,250 hours worked in the prior 12 months. And the FMLA only applies if you have 50 or more employees within a 75-mile radius of her worksite.</a:t>
            </a:r>
          </a:p>
          <a:p>
            <a:endParaRPr/>
          </a:p>
          <a:p>
            <a:r>
              <a:t>For many smaller carriers, and for newer drivers, the FMLA simply doesn’t apply.</a:t>
            </a:r>
          </a:p>
          <a:p>
            <a:endParaRPr/>
          </a:p>
          <a:p>
            <a:r>
              <a:t>The PWFA has none of those strings. There’s no tenure requirement and no hours requirement. A driver you hired last month is covered on day one.</a:t>
            </a:r>
          </a:p>
          <a:p>
            <a:endParaRPr/>
          </a:p>
          <a:p>
            <a:r>
              <a:t>And the PWFA points in the opposite direction. The FMLA sends people home. The PWFA is about keeping them working with an adjustment.</a:t>
            </a:r>
          </a:p>
          <a:p>
            <a:endParaRPr/>
          </a:p>
          <a:p>
            <a:r>
              <a:t>In fact, under the PWFA, leave is an accommodation of last resort. You cannot require an employee to take leave, paid or unpaid, if another reasonable accommodation would let her keep working. Remember Peggy Young being sent home? That’s now a violation of the statute itself.</a:t>
            </a:r>
          </a:p>
          <a:p>
            <a:endParaRPr/>
          </a:p>
          <a:p>
            <a:r>
              <a:t>The two laws can also stack. An employee may use PWFA accommodations during her pregnancy, then take FMLA leave after the baby arrives. Leave can itself be a PWFA accommodation, too, which matters for employees who don’t qualify for the FMLA or who have used up their FMLA time.</a:t>
            </a:r>
          </a:p>
          <a:p>
            <a:endParaRPr/>
          </a:p>
          <a:p>
            <a:r>
              <a:t>So here’s the mental model I want you to leave with:</a:t>
            </a:r>
          </a:p>
          <a:p>
            <a:endParaRPr/>
          </a:p>
          <a:p>
            <a:r>
              <a:t>-   The ADA asks: is this a disability?</a:t>
            </a:r>
          </a:p>
          <a:p>
            <a:endParaRPr/>
          </a:p>
          <a:p>
            <a:r>
              <a:t>-   The FMLA asks: is this employee eligible for leave?</a:t>
            </a:r>
          </a:p>
          <a:p>
            <a:endParaRPr/>
          </a:p>
          <a:p>
            <a:r>
              <a:t>-   The PWFA asks: what can we adjust to keep her working?</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interactive process</a:t>
            </a:r>
          </a:p>
          <a:p>
            <a:endParaRPr/>
          </a:p>
          <a:p>
            <a:r>
              <a:t>So what happens when a request comes in?</a:t>
            </a:r>
          </a:p>
          <a:p>
            <a:endParaRPr/>
          </a:p>
          <a:p>
            <a:r>
              <a:t>You run an interactive process. That’s the same term and the same basic idea you know from the ADA: a good-faith conversation with the employee about what she needs and what will work.</a:t>
            </a:r>
          </a:p>
          <a:p>
            <a:endParaRPr/>
          </a:p>
          <a:p>
            <a:r>
              <a:t>Some things carry over from the ADA:</a:t>
            </a:r>
          </a:p>
          <a:p>
            <a:endParaRPr/>
          </a:p>
          <a:p>
            <a:r>
              <a:t>-   Review each request individually. No blanket policies and no “we did it this way last time.”</a:t>
            </a:r>
          </a:p>
          <a:p>
            <a:endParaRPr/>
          </a:p>
          <a:p>
            <a:r>
              <a:t>-   Talk with the employee about what would actually be effective. She often knows her job, and her limitation, better than anyone.</a:t>
            </a:r>
          </a:p>
          <a:p>
            <a:endParaRPr/>
          </a:p>
          <a:p>
            <a:r>
              <a:t>-   Don’t make assumptions about what she can or can’t do, or what she “should” want.</a:t>
            </a:r>
          </a:p>
          <a:p>
            <a:endParaRPr/>
          </a:p>
          <a:p>
            <a:r>
              <a:t>But the PWFA puts a much heavier emphasis on keeping the process simple and fast.</a:t>
            </a:r>
          </a:p>
          <a:p>
            <a:endParaRPr/>
          </a:p>
          <a:p>
            <a:r>
              <a:t>-   Respond expeditiously. The EEOC treats unnecessary delay as a possible violation in itself, even if you eventually say yes. Pregnancy has a built-in clock. A three-week back-and-forth over a lifting restriction may mean the accommodation arrives too late to matter.</a:t>
            </a:r>
          </a:p>
          <a:p>
            <a:endParaRPr/>
          </a:p>
          <a:p>
            <a:r>
              <a:t>-   Grant an interim accommodation if you need more time to evaluate. Giving her something now while you work out the long-term answer is the safest course.</a:t>
            </a:r>
          </a:p>
          <a:p>
            <a:endParaRPr/>
          </a:p>
          <a:p>
            <a:r>
              <a:t>-   In many cases, the answer will be obvious. If a driver asks to keep a water bottle in the cab, you don’t need a meeting. You need a “yes.”</a:t>
            </a:r>
          </a:p>
          <a:p>
            <a:endParaRPr/>
          </a:p>
          <a:p>
            <a:r>
              <a:t>And one more thing: you cannot impose an accommodation she didn’t agree to. The statute specifically prohibits requiring an employee to accept an accommodation that wasn’t reached through the interactive process. You can’t decide on your own that she’d be “better off” in the office and move her there. That’s a conversation, not a decision you make for her.</a:t>
            </a:r>
          </a:p>
          <a:p>
            <a:endParaRPr/>
          </a:p>
          <a:p>
            <a:r>
              <a:t>Documentation: less is more</a:t>
            </a:r>
          </a:p>
          <a:p>
            <a:endParaRPr/>
          </a:p>
          <a:p>
            <a:r>
              <a:t>Here’s where I see the most avoidable mistakes: paperwork.</a:t>
            </a:r>
          </a:p>
          <a:p>
            <a:endParaRPr/>
          </a:p>
          <a:p>
            <a:r>
              <a:t>Under the PWFA, you can ask for supporting documentation only when it’s reasonable under the circumstances. Even then, you can ask only for the minimum needed to confirm that she has a pregnancy-related limitation and needs an adjustment.</a:t>
            </a:r>
          </a:p>
          <a:p>
            <a:endParaRPr/>
          </a:p>
          <a:p>
            <a:r>
              <a:t>And in several situations, the EEOC says documentation is generally not reasonable at all. Her own self-confirmation is enough:</a:t>
            </a:r>
          </a:p>
          <a:p>
            <a:endParaRPr/>
          </a:p>
          <a:p>
            <a:r>
              <a:t>-   when the limitation and need are obvious, such as a visibly pregnant employee asking for a larger uniform;</a:t>
            </a:r>
          </a:p>
          <a:p>
            <a:endParaRPr/>
          </a:p>
          <a:p>
            <a:r>
              <a:t>-   for the four predictable modifications we’re about to cover;</a:t>
            </a:r>
          </a:p>
          <a:p>
            <a:endParaRPr/>
          </a:p>
          <a:p>
            <a:r>
              <a:t>-   when she needs time and space to pump at work;</a:t>
            </a:r>
          </a:p>
          <a:p>
            <a:endParaRPr/>
          </a:p>
          <a:p>
            <a:r>
              <a:t>-   when you already have enough information; and</a:t>
            </a:r>
          </a:p>
          <a:p>
            <a:endParaRPr/>
          </a:p>
          <a:p>
            <a:r>
              <a:t>-   when you give the same accommodation to other employees without asking for documentation.</a:t>
            </a:r>
          </a:p>
          <a:p>
            <a:endParaRPr/>
          </a:p>
          <a:p>
            <a:r>
              <a:t>No form. No doctor’s note.</a:t>
            </a:r>
          </a:p>
          <a:p>
            <a:endParaRPr/>
          </a:p>
          <a:p>
            <a:r>
              <a:t>I want to underline this, because it comes from a good instinct. Many of you have spent years building an ADA process where the doctor’s note is step one.</a:t>
            </a:r>
          </a:p>
          <a:p>
            <a:endParaRPr/>
          </a:p>
          <a:p>
            <a:r>
              <a:t>Under the PWFA, demanding a doctor’s note for a routine pregnancy accommodation is exactly how a simple request turns into an EEOC charge.</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What an accommodation looks like</a:t>
            </a:r>
          </a:p>
          <a:p>
            <a:endParaRPr/>
          </a:p>
          <a:p>
            <a:r>
              <a:t>So what does a PWFA accommodation actually look like in practice?</a:t>
            </a:r>
          </a:p>
          <a:p>
            <a:endParaRPr/>
          </a:p>
          <a:p>
            <a:r>
              <a:t>The EEOC’s examples include:</a:t>
            </a:r>
          </a:p>
          <a:p>
            <a:endParaRPr/>
          </a:p>
          <a:p>
            <a:r>
              <a:t>-   extra breaks;</a:t>
            </a:r>
          </a:p>
          <a:p>
            <a:endParaRPr/>
          </a:p>
          <a:p>
            <a:r>
              <a:t>-   light duty;</a:t>
            </a:r>
          </a:p>
          <a:p>
            <a:endParaRPr/>
          </a:p>
          <a:p>
            <a:r>
              <a:t>-   modified or part-time schedules;</a:t>
            </a:r>
          </a:p>
          <a:p>
            <a:endParaRPr/>
          </a:p>
          <a:p>
            <a:r>
              <a:t>-   seating, or permission to sit or stand;</a:t>
            </a:r>
          </a:p>
          <a:p>
            <a:endParaRPr/>
          </a:p>
          <a:p>
            <a:r>
              <a:t>-   lifting help or equipment;</a:t>
            </a:r>
          </a:p>
          <a:p>
            <a:endParaRPr/>
          </a:p>
          <a:p>
            <a:r>
              <a:t>-   a change in uniform or safety gear;</a:t>
            </a:r>
          </a:p>
          <a:p>
            <a:endParaRPr/>
          </a:p>
          <a:p>
            <a:r>
              <a:t>-   leave to recover; and</a:t>
            </a:r>
          </a:p>
          <a:p>
            <a:endParaRPr/>
          </a:p>
          <a:p>
            <a:r>
              <a:t>-   notably, telework or a change of worksite.</a:t>
            </a:r>
          </a:p>
          <a:p>
            <a:endParaRPr/>
          </a:p>
          <a:p>
            <a:r>
              <a:t>And the rule even contemplates temporarily suspending an essential function of the job. We touched on that earlier, and I’ll come back to it in a minute, because for drivers it’s the whole ballgame.</a:t>
            </a:r>
          </a:p>
          <a:p>
            <a:endParaRPr/>
          </a:p>
          <a:p>
            <a:r>
              <a:t>The bar to ask is low</a:t>
            </a:r>
          </a:p>
          <a:p>
            <a:endParaRPr/>
          </a:p>
          <a:p>
            <a:r>
              <a:t>Remember, she doesn’t need magic words, a medical diagnosis, or a form. She just needs to tell you, in some way, that she needs a change at work because of a pregnancy-related limitation. She can tell her supervisor, her dispatcher, or HR, and a family member or her doctor can even speak for her.</a:t>
            </a:r>
          </a:p>
          <a:p>
            <a:endParaRPr/>
          </a:p>
          <a:p>
            <a:r>
              <a:t>The four “predictable assessments”</a:t>
            </a:r>
          </a:p>
          <a:p>
            <a:endParaRPr/>
          </a:p>
          <a:p>
            <a:r>
              <a:t>The rule identifies four modifications that will, in virtually every case, be reasonable and not an undue hardship for a pregnant employee:</a:t>
            </a:r>
          </a:p>
          <a:p>
            <a:endParaRPr/>
          </a:p>
          <a:p>
            <a:r>
              <a:t>1.  keeping water nearby and drinking as needed;</a:t>
            </a:r>
          </a:p>
          <a:p>
            <a:endParaRPr/>
          </a:p>
          <a:p>
            <a:r>
              <a:t>2.  extra restroom breaks;</a:t>
            </a:r>
          </a:p>
          <a:p>
            <a:endParaRPr/>
          </a:p>
          <a:p>
            <a:r>
              <a:t>3.  sitting or standing as needed; and</a:t>
            </a:r>
          </a:p>
          <a:p>
            <a:endParaRPr/>
          </a:p>
          <a:p>
            <a:r>
              <a:t>4.  breaks to eat and drink.</a:t>
            </a:r>
          </a:p>
          <a:p>
            <a:endParaRPr/>
          </a:p>
          <a:p>
            <a:r>
              <a:t>My advice on these four is simple: don’t overthink it. Just say yes. Don’t ask for a note, don’t schedule a meeting, and certainly don’t try to build an undue-hardship defense around them. You will lose, and you’ll look unreasonable doing it.</a:t>
            </a:r>
          </a:p>
          <a:p>
            <a:endParaRPr/>
          </a:p>
          <a:p>
            <a:r>
              <a:t>Leave as an accommodation</a:t>
            </a:r>
          </a:p>
          <a:p>
            <a:endParaRPr/>
          </a:p>
          <a:p>
            <a:r>
              <a:t>Leave is expressly recognized as a possible accommodation under the PWFA. That includes time off for:</a:t>
            </a:r>
          </a:p>
          <a:p>
            <a:endParaRPr/>
          </a:p>
          <a:p>
            <a:r>
              <a:t>-   prenatal appointments;</a:t>
            </a:r>
          </a:p>
          <a:p>
            <a:endParaRPr/>
          </a:p>
          <a:p>
            <a:r>
              <a:t>-   recovery from childbirth;</a:t>
            </a:r>
          </a:p>
          <a:p>
            <a:endParaRPr/>
          </a:p>
          <a:p>
            <a:r>
              <a:t>-   treatment of a pregnancy-related condition; and</a:t>
            </a:r>
          </a:p>
          <a:p>
            <a:endParaRPr/>
          </a:p>
          <a:p>
            <a:r>
              <a:t>-   complications related to lactation or postpartum conditions.</a:t>
            </a:r>
          </a:p>
          <a:p>
            <a:endParaRPr/>
          </a:p>
          <a:p>
            <a:r>
              <a:t>And it can be unpaid, intermittent, or a block of time. That matters most for employees who don’t qualify for the FMLA or who have already used up their FMLA time.</a:t>
            </a:r>
          </a:p>
          <a:p>
            <a:endParaRPr/>
          </a:p>
          <a:p>
            <a:r>
              <a:t>But remember the theme from earlier: leave is available, but it’s not the first resort. If an accommodation would let her stay on the job, that’s the one the law prefers. And you can’t require her to take leave when another reasonable accommodation would keep her working.</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PWFA on the road</a:t>
            </a:r>
          </a:p>
          <a:p>
            <a:endParaRPr/>
          </a:p>
          <a:p>
            <a:r>
              <a:t>Now let’s make this specific to trucking, because this is where it gets interesting.</a:t>
            </a:r>
          </a:p>
          <a:p>
            <a:endParaRPr/>
          </a:p>
          <a:p>
            <a:r>
              <a:t>When a pregnant driver can’t drive, the natural instinct is: “Well, driving is the job. There’s nothing we can do.”</a:t>
            </a:r>
          </a:p>
          <a:p>
            <a:endParaRPr/>
          </a:p>
          <a:p>
            <a:r>
              <a:t>The PWFA flips that instinct on its head.</a:t>
            </a:r>
          </a:p>
          <a:p>
            <a:endParaRPr/>
          </a:p>
          <a:p>
            <a:r>
              <a:t>Yes, operating a commercial vehicle is an essential function. But remember what we covered earlier: a driver who temporarily can’t drive or lift is still a “qualified employee,” as long as the inability is temporary and she can return to it in the near future. For pregnancy, the rule generally presumes “near future” means within 40 weeks.</a:t>
            </a:r>
          </a:p>
          <a:p>
            <a:endParaRPr/>
          </a:p>
          <a:p>
            <a:r>
              <a:t>That means temporarily suspending the driving function is itself an accommodation you’re expected to consider. You have to provide it unless it would cause an undue hardship, and the rule applies an extra set of factors to that question, which we’ll walk through shortly.</a:t>
            </a:r>
          </a:p>
          <a:p>
            <a:endParaRPr/>
          </a:p>
          <a:p>
            <a:r>
              <a:t>So what does that look like for a carrier?</a:t>
            </a:r>
          </a:p>
          <a:p>
            <a:endParaRPr/>
          </a:p>
          <a:p>
            <a:r>
              <a:t>-   For lifting and freight-handling restrictions: lift gates, pallet jacks, or other lifting aids; no-touch freight or drop-and-hook loads; restructuring the job so someone else handles unloading; or reassignment to a vacant position she’s qualified for.</a:t>
            </a:r>
          </a:p>
          <a:p>
            <a:endParaRPr/>
          </a:p>
          <a:p>
            <a:r>
              <a:t>-   For the driving itself: shorter or local routes, a shuttle or yard position, more frequent stops, or a temporary move into dispatch, safety, or another office role.</a:t>
            </a:r>
          </a:p>
          <a:p>
            <a:endParaRPr/>
          </a:p>
          <a:p>
            <a:r>
              <a:t>-   On telework: obviously, you can’t drive a truck from your kitchen table. But the rule doesn’t contain a trucking exception. If telework doesn’t work for a particular position, you have to show that through the undue-hardship analysis. You don’t get to assume an exemption.</a:t>
            </a:r>
          </a:p>
          <a:p>
            <a:endParaRPr/>
          </a:p>
          <a:p>
            <a:r>
              <a:t>-   On safety: if your objection is safety, you have to demonstrate it. A general feeling that a pregnant woman shouldn’t be in a truck won’t carry the day. The decision about what’s safe for her pregnancy belongs to her and her doctor, not to the employer.</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Trego v. Penske Logistics</a:t>
            </a:r>
          </a:p>
          <a:p>
            <a:endParaRPr/>
          </a:p>
          <a:p>
            <a:r>
              <a:t>Earlier this year, we got what I believe is the first court decision applying all of this to a truck driver: Trego v. Penske Logistics, LLC, out of a federal district court in Tennessee.</a:t>
            </a:r>
          </a:p>
          <a:p>
            <a:endParaRPr/>
          </a:p>
          <a:p>
            <a:r>
              <a:t>The plaintiff was a Class A driver for Penske, delivering Bridgestone tires. After she disclosed her pregnancy, her doctor gave her a 20-pound lifting restriction and said she needed frequent water and restroom breaks.</a:t>
            </a:r>
          </a:p>
          <a:p>
            <a:endParaRPr/>
          </a:p>
          <a:p>
            <a:r>
              <a:t>She could still drive. What she couldn’t do was “throw” tires, which means unloading them by hand at the delivery stop.</a:t>
            </a:r>
          </a:p>
          <a:p>
            <a:endParaRPr/>
          </a:p>
          <a:p>
            <a:r>
              <a:t>And she didn’t just ask for help. She came with solutions:</a:t>
            </a:r>
          </a:p>
          <a:p>
            <a:endParaRPr/>
          </a:p>
          <a:p>
            <a:r>
              <a:t>-   water and restroom breaks on the road; and</a:t>
            </a:r>
          </a:p>
          <a:p>
            <a:endParaRPr/>
          </a:p>
          <a:p>
            <a:r>
              <a:t>-   either routes that didn’t require hand-unloading, or a shorter “shuttle” position.</a:t>
            </a:r>
          </a:p>
          <a:p>
            <a:endParaRPr/>
          </a:p>
          <a:p>
            <a:r>
              <a:t>Penske didn’t take her up on any of it. Instead, it routed her into its leave process and ultimately terminated her.</a:t>
            </a:r>
          </a:p>
          <a:p>
            <a:endParaRPr/>
          </a:p>
          <a:p>
            <a:r>
              <a:t>The court refused to dismiss her PWFA claim. It held that a driver stays “qualified” despite a temporary inability to perform part of her job, and that leave can’t be the default response. The court also found Penske’s undue-hardship showing “cursory,” because Penske never seriously considered the alternatives. I’ll come back to those alternatives in a moment.</a:t>
            </a:r>
          </a:p>
          <a:p>
            <a:endParaRPr/>
          </a:p>
          <a:p>
            <a:r>
              <a:t>Two caveats. First, this is an unpublished district court decision, so it’s persuasive, not binding, and certainly not binding here in the Fifth Circuit. Second, the case settled, so we won’t get any more guidance from it.</a:t>
            </a:r>
          </a:p>
          <a:p>
            <a:endParaRPr/>
          </a:p>
          <a:p>
            <a:r>
              <a:t>But it’s a clear signal of how courts are reading this law, and the facts are close enough to home that every carrier in this room should take note.</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Undue hardship — the defense and its limits</a:t>
            </a:r>
          </a:p>
          <a:p>
            <a:endParaRPr/>
          </a:p>
          <a:p>
            <a:r>
              <a:t>Let me put the employer’s defense in perspective, because it’s real, but it’s demanding.</a:t>
            </a:r>
          </a:p>
          <a:p>
            <a:endParaRPr/>
          </a:p>
          <a:p>
            <a:r>
              <a:t>Undue hardship means significant difficulty or expense. It’s your burden to prove, and no single factor decides it. The core factors are the same ones you know from the ADA:</a:t>
            </a:r>
          </a:p>
          <a:p>
            <a:endParaRPr/>
          </a:p>
          <a:p>
            <a:r>
              <a:t>-   the net cost of the accommodation, after tax credits or outside funding;</a:t>
            </a:r>
          </a:p>
          <a:p>
            <a:endParaRPr/>
          </a:p>
          <a:p>
            <a:r>
              <a:t>-   the resources of the specific facility involved;</a:t>
            </a:r>
          </a:p>
          <a:p>
            <a:endParaRPr/>
          </a:p>
          <a:p>
            <a:r>
              <a:t>-   the employer’s overall size and resources;</a:t>
            </a:r>
          </a:p>
          <a:p>
            <a:endParaRPr/>
          </a:p>
          <a:p>
            <a:r>
              <a:t>-   the type of operation; and</a:t>
            </a:r>
          </a:p>
          <a:p>
            <a:endParaRPr/>
          </a:p>
          <a:p>
            <a:r>
              <a:t>-   the impact on the facility’s operations.</a:t>
            </a:r>
          </a:p>
          <a:p>
            <a:endParaRPr/>
          </a:p>
          <a:p>
            <a:r>
              <a:t>Three things to keep in mind.</a:t>
            </a:r>
          </a:p>
          <a:p>
            <a:endParaRPr/>
          </a:p>
          <a:p>
            <a:r>
              <a:t>First, the four predictable assessments (water, restroom breaks, sit-stand, and eating breaks) are virtually never an undue hardship. Don’t build a defense around them.</a:t>
            </a:r>
          </a:p>
          <a:p>
            <a:endParaRPr/>
          </a:p>
          <a:p>
            <a:r>
              <a:t>Second, when the accommodation is suspending an essential function, like driving, the rule adds a heightened set of factors. You look at:</a:t>
            </a:r>
          </a:p>
          <a:p>
            <a:endParaRPr/>
          </a:p>
          <a:p>
            <a:r>
              <a:t>-   how long she’ll be unable to perform the function;</a:t>
            </a:r>
          </a:p>
          <a:p>
            <a:endParaRPr/>
          </a:p>
          <a:p>
            <a:r>
              <a:t>-   whether there’s other work she can do in the meantime;</a:t>
            </a:r>
          </a:p>
          <a:p>
            <a:endParaRPr/>
          </a:p>
          <a:p>
            <a:r>
              <a:t>-   the nature of the function and how often it’s performed;</a:t>
            </a:r>
          </a:p>
          <a:p>
            <a:endParaRPr/>
          </a:p>
          <a:p>
            <a:r>
              <a:t>-   whether you’ve given similar temporary suspensions to other employees, such as drivers on injury leave or drivers waiting on a medical card;</a:t>
            </a:r>
          </a:p>
          <a:p>
            <a:endParaRPr/>
          </a:p>
          <a:p>
            <a:r>
              <a:t>-   whether other employees, temps, or third parties can cover the function; and</a:t>
            </a:r>
          </a:p>
          <a:p>
            <a:endParaRPr/>
          </a:p>
          <a:p>
            <a:r>
              <a:t>-   whether the function can simply be postponed, and for how long.</a:t>
            </a:r>
          </a:p>
          <a:p>
            <a:endParaRPr/>
          </a:p>
          <a:p>
            <a:r>
              <a:t>That fourth factor deserves attention. If you’ve ever moved an injured driver to the dock or dispatch while he healed, it will be very hard to argue that doing the same for a pregnant driver is an undue hardship.</a:t>
            </a:r>
          </a:p>
          <a:p>
            <a:endParaRPr/>
          </a:p>
          <a:p>
            <a:r>
              <a:t>Third, safety objections run through this same test. They have to be demonstrated with facts, not simply asserted.</a:t>
            </a:r>
          </a:p>
          <a:p>
            <a:endParaRPr/>
          </a:p>
          <a:p>
            <a:r>
              <a:t>The common thread, as Trego shows, is that a cursory analysis that skips over the alternatives will fail.</a:t>
            </a:r>
          </a:p>
          <a:p>
            <a:endParaRPr/>
          </a:p>
          <a:p>
            <a:r>
              <a:t>Document what you considered, why it didn’t work, and what you offered instead.</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light-duty trap and the DOT medical card</a:t>
            </a:r>
          </a:p>
          <a:p>
            <a:endParaRPr/>
          </a:p>
          <a:p>
            <a:r>
              <a:t>There are two issues in this area that catch carriers off guard.</a:t>
            </a:r>
          </a:p>
          <a:p>
            <a:endParaRPr/>
          </a:p>
          <a:p>
            <a:r>
              <a:t>The light-duty trap</a:t>
            </a:r>
          </a:p>
          <a:p>
            <a:endParaRPr/>
          </a:p>
          <a:p>
            <a:r>
              <a:t>The first, and the single biggest exposure point, is light duty.</a:t>
            </a:r>
          </a:p>
          <a:p>
            <a:endParaRPr/>
          </a:p>
          <a:p>
            <a:r>
              <a:t>The EEOC’s own guidance uses the example of a delivery driver with a lifting restriction who is placed into a light-duty program the company reserves for on-the-job injuries.</a:t>
            </a:r>
          </a:p>
          <a:p>
            <a:endParaRPr/>
          </a:p>
          <a:p>
            <a:r>
              <a:t>The lesson: if you have an injured-worker light-duty program, assume pregnant drivers can access it.</a:t>
            </a:r>
          </a:p>
          <a:p>
            <a:endParaRPr/>
          </a:p>
          <a:p>
            <a:r>
              <a:t>-   You may need to waive the “work-related injury only” limitation.</a:t>
            </a:r>
          </a:p>
          <a:p>
            <a:endParaRPr/>
          </a:p>
          <a:p>
            <a:r>
              <a:t>-   Unlike the old Young v. UPS framework, there’s no comparator requirement. She doesn’t have to point to a non-pregnant employee who got light duty.</a:t>
            </a:r>
          </a:p>
          <a:p>
            <a:endParaRPr/>
          </a:p>
          <a:p>
            <a:r>
              <a:t>-   And cost or convenience alone won’t justify a refusal.</a:t>
            </a:r>
          </a:p>
          <a:p>
            <a:endParaRPr/>
          </a:p>
          <a:p>
            <a:r>
              <a:t>Just as important: run a real interactive process before you reach for leave. In Trego, the court faulted the carrier because it never considered:</a:t>
            </a:r>
          </a:p>
          <a:p>
            <a:endParaRPr/>
          </a:p>
          <a:p>
            <a:r>
              <a:t>-   part-time work;</a:t>
            </a:r>
          </a:p>
          <a:p>
            <a:endParaRPr/>
          </a:p>
          <a:p>
            <a:r>
              <a:t>-   routes with mechanically unloaded tires; or</a:t>
            </a:r>
          </a:p>
          <a:p>
            <a:endParaRPr/>
          </a:p>
          <a:p>
            <a:r>
              <a:t>-   paying a “lumper fee” to hire someone to unload at the dock.</a:t>
            </a:r>
          </a:p>
          <a:p>
            <a:endParaRPr/>
          </a:p>
          <a:p>
            <a:r>
              <a:t>Those are ordinary tools in this industry. If they’re available for business reasons, a court will expect you to consider them for an accommodation, too.</a:t>
            </a:r>
          </a:p>
          <a:p>
            <a:endParaRPr/>
          </a:p>
          <a:p>
            <a:r>
              <a:t>The DOT medical card</a:t>
            </a:r>
          </a:p>
          <a:p>
            <a:endParaRPr/>
          </a:p>
          <a:p>
            <a:r>
              <a:t>The second issue is the DOT medical card, and here’s the good news: pregnancy is not a disqualifying condition under the FMCSA physical-qualification standards. Pregnancy alone is never a reason to pull a driver’s certification or take her off the road.</a:t>
            </a:r>
          </a:p>
          <a:p>
            <a:endParaRPr/>
          </a:p>
          <a:p>
            <a:r>
              <a:t>That said, the FMCSA rules call for a new medical exam when a driver’s ability to perform her normal duties has been impaired by an injury or illness. So if a pregnancy-related complication affects her ability to drive safely, re-examination before she returns to the wheel may be appropriate.</a:t>
            </a:r>
          </a:p>
          <a:p>
            <a:endParaRPr/>
          </a:p>
          <a:p>
            <a:r>
              <a:t>The PWFA runs in parallel with the FMCSA and OSHA rules. It doesn’t override them, and they don’t override it. A legitimate FMCSA disqualification is a real limit, and the PWFA then asks what else you can do to keep her employed while she’s off the road.</a:t>
            </a:r>
          </a:p>
          <a:p>
            <a:endParaRPr/>
          </a:p>
          <a:p>
            <a:r>
              <a:t>Just don’t use the medical-card process as a back door to avoid accommodating her. Courts and the EEOC will see through it.</a:t>
            </a: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Misclassification also triggers the PWFA</a:t>
            </a:r>
          </a:p>
          <a:p>
            <a:endParaRPr/>
          </a:p>
          <a:p>
            <a:r>
              <a:t>That brings me to the question I know keeps many of you up at night: employee or independent contractor?</a:t>
            </a:r>
          </a:p>
          <a:p>
            <a:endParaRPr/>
          </a:p>
          <a:p>
            <a:r>
              <a:t>Here’s the short version. The “independent contractor” label is not a PWFA off-ramp.</a:t>
            </a:r>
          </a:p>
          <a:p>
            <a:endParaRPr/>
          </a:p>
          <a:p>
            <a:r>
              <a:t>The PWFA protects “employees,” not bona fide independent contractors. It borrows Title VII’s definition of “employee.” And as you all know, the label on the contract doesn’t decide whether someone is an employee or an independent contractor. Courts look at how the relationship actually works. Here in the Fifth Circuit, that analysis focuses heavily on the carrier’s right to control the work.</a:t>
            </a:r>
          </a:p>
          <a:p>
            <a:endParaRPr/>
          </a:p>
          <a:p>
            <a:r>
              <a:t>So here’s the trap: an owner-operator who functions as an employee in practice is a covered employee under the PWFA.</a:t>
            </a:r>
          </a:p>
          <a:p>
            <a:endParaRPr/>
          </a:p>
          <a:p>
            <a:r>
              <a:t>Misclassification doesn’t just create wage-and-hour and tax exposure. It creates a PWFA accommodation duty, too. And a pregnancy accommodation dispute is exactly the kind of case that gets a misclassification question in front of a court.</a:t>
            </a:r>
          </a:p>
          <a:p>
            <a:endParaRPr/>
          </a:p>
          <a:p>
            <a:r>
              <a:t>The practical takeaway: before you assume a pregnant owner-operator isn’t entitled to an accommodation, run the control analysis. If the relationship looks like employment, treat her request like an employee’s.</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Common Manager Missteps</a:t>
            </a:r>
          </a:p>
          <a:p>
            <a:endParaRPr/>
          </a:p>
          <a:p>
            <a:r>
              <a:t>Let’s finish this section with the people who will actually hear these requests first: your managers, supervisors, and dispatchers.</a:t>
            </a:r>
          </a:p>
          <a:p>
            <a:endParaRPr/>
          </a:p>
          <a:p>
            <a:r>
              <a:t>They’re the first point of contact when an employee raises a need, and they set the tone for the entire accommodation or leave experience. In my experience, well-meaning manager mistakes are one of the highest compliance risks employers face, because they happen fast, informally, and often without HR knowing.</a:t>
            </a:r>
          </a:p>
          <a:p>
            <a:endParaRPr/>
          </a:p>
          <a:p>
            <a:r>
              <a:t>The most common missteps I see:</a:t>
            </a:r>
          </a:p>
          <a:p>
            <a:endParaRPr/>
          </a:p>
          <a:p>
            <a:r>
              <a:t>-   Discouraging requests. “Are you sure you need that?” or “Can you just tough it out until the end of the month?”</a:t>
            </a:r>
          </a:p>
          <a:p>
            <a:endParaRPr/>
          </a:p>
          <a:p>
            <a:r>
              <a:t>-   Defaulting to leave. “Why don’t you just take some time off until the baby comes?”</a:t>
            </a:r>
          </a:p>
          <a:p>
            <a:endParaRPr/>
          </a:p>
          <a:p>
            <a:r>
              <a:t>-   Demanding medical detail up front, or asking for paperwork the law doesn’t allow.</a:t>
            </a:r>
          </a:p>
          <a:p>
            <a:endParaRPr/>
          </a:p>
          <a:p>
            <a:r>
              <a:t>-   Missing a request that isn’t labeled as one. “My back is killing me on these long runs” is a request.</a:t>
            </a:r>
          </a:p>
          <a:p>
            <a:endParaRPr/>
          </a:p>
          <a:p>
            <a:r>
              <a:t>-   Asking questions that go too far, about her pregnancy, her plans after the baby, or her medical history beyond what’s needed.</a:t>
            </a:r>
          </a:p>
          <a:p>
            <a:endParaRPr/>
          </a:p>
          <a:p>
            <a:r>
              <a:t>What your managers need to know</a:t>
            </a:r>
          </a:p>
          <a:p>
            <a:endParaRPr/>
          </a:p>
          <a:p>
            <a:r>
              <a:t>If your managers take away only five things, it should be these:</a:t>
            </a:r>
          </a:p>
          <a:p>
            <a:endParaRPr/>
          </a:p>
          <a:p>
            <a:r>
              <a:t>1.  Recognize a request. Any communication suggesting a limitation related to pregnancy, childbirth, or a related condition, or a need for leave or an adjustment, counts. No magic words required.</a:t>
            </a:r>
          </a:p>
          <a:p>
            <a:endParaRPr/>
          </a:p>
          <a:p>
            <a:r>
              <a:t>2.  Don’t adjudicate. The manager’s job is to receive the request and get it to HR or the right person. It’s not to make the call on the spot.</a:t>
            </a:r>
          </a:p>
          <a:p>
            <a:endParaRPr/>
          </a:p>
          <a:p>
            <a:r>
              <a:t>3.  Ask open-ended questions. “Can you tell me more about what you’re experiencing?” Not “Is this a pregnancy thing?”</a:t>
            </a:r>
          </a:p>
          <a:p>
            <a:endParaRPr/>
          </a:p>
          <a:p>
            <a:r>
              <a:t>4.  Say the right thing while the process gets going. Something like, “Thank you for letting me know. We take these requests seriously, and we want to support you. I’m going to get HR involved today.”</a:t>
            </a:r>
          </a:p>
          <a:p>
            <a:endParaRPr/>
          </a:p>
          <a:p>
            <a:r>
              <a:t>5.  Document immediately. Write down the request, the date, and who it was referred to. That’s the record that will show you responded expeditiously.</a:t>
            </a: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PUMP Act</a:t>
            </a:r>
          </a:p>
          <a:p>
            <a:endParaRPr/>
          </a:p>
          <a:p>
            <a:r>
              <a:t>The second law I want to cover is the PUMP Act. That stands for “Providing Urgent Maternal Protections for Nursing Mothers,” which, I’ll admit, is one of Congress’s better acronyms.</a:t>
            </a:r>
          </a:p>
          <a:p>
            <a:endParaRPr/>
          </a:p>
          <a:p>
            <a:r>
              <a:t>If the PWFA is about pregnancy, the PUMP Act is about what comes after: nursing.</a:t>
            </a:r>
          </a:p>
          <a:p>
            <a:endParaRPr/>
          </a:p>
          <a:p>
            <a:r>
              <a:t>A little history. Federal law has required lactation breaks since 2010, when Congress added a “break time for nursing mothers” provision to the Fair Labor Standards Act. But that original law had real gaps. It covered only hourly, non-exempt employees, and employees had limited remedies when employers didn’t comply.</a:t>
            </a:r>
          </a:p>
          <a:p>
            <a:endParaRPr/>
          </a:p>
          <a:p>
            <a:r>
              <a:t>The PUMP Act, signed in December 2022, closed those gaps. Because it’s part of the FLSA, it reaches far more employers than the PWFA. There’s no 15-employee threshold. If you’re covered by the federal minimum wage and overtime rules, you’re covered by the PUMP Act.</a:t>
            </a:r>
          </a:p>
          <a:p>
            <a:endParaRPr/>
          </a:p>
          <a:p>
            <a:r>
              <a:t>What it requires</a:t>
            </a:r>
          </a:p>
          <a:p>
            <a:endParaRPr/>
          </a:p>
          <a:p>
            <a:r>
              <a:t>There are two core requirements: time and space.</a:t>
            </a:r>
          </a:p>
          <a:p>
            <a:endParaRPr/>
          </a:p>
          <a:p>
            <a:r>
              <a:t>Time. Employers must provide reasonable break time for an employee to express breast milk each time she needs to, for one year after the child’s birth.</a:t>
            </a:r>
          </a:p>
          <a:p>
            <a:endParaRPr/>
          </a:p>
          <a:p>
            <a:r>
              <a:t>Note the phrase “each time she needs to.” The law doesn’t set a number of breaks or a length. In practice, it might be two or three breaks in a shift, sometimes more, and the schedule can change as the baby grows. It’s driven by her needs, not your break schedule.</a:t>
            </a:r>
          </a:p>
          <a:p>
            <a:endParaRPr/>
          </a:p>
          <a:p>
            <a:r>
              <a:t>Space. Employers must provide a place to pump that is:</a:t>
            </a:r>
          </a:p>
          <a:p>
            <a:endParaRPr/>
          </a:p>
          <a:p>
            <a:r>
              <a:t>-   not a bathroom;</a:t>
            </a:r>
          </a:p>
          <a:p>
            <a:endParaRPr/>
          </a:p>
          <a:p>
            <a:r>
              <a:t>-   shielded from view; and</a:t>
            </a:r>
          </a:p>
          <a:p>
            <a:endParaRPr/>
          </a:p>
          <a:p>
            <a:r>
              <a:t>-   free from intrusion by coworkers and the public.</a:t>
            </a:r>
          </a:p>
          <a:p>
            <a:endParaRPr/>
          </a:p>
          <a:p>
            <a:r>
              <a:t>It doesn’t have to be a permanent, dedicated lactation room. A private office or a temporarily converted space can work, as long as it meets those requirements and is available when she needs it.</a:t>
            </a:r>
          </a:p>
          <a:p>
            <a:endParaRPr/>
          </a:p>
          <a:p>
            <a:r>
              <a:t>Who’s covered: now including exempt employees</a:t>
            </a:r>
          </a:p>
          <a:p>
            <a:endParaRPr/>
          </a:p>
          <a:p>
            <a:r>
              <a:t>The biggest change from the 2010 law is that the PUMP Act extends these protections to salaried, exempt employees, not just hourly workers. So your office managers, your safety directors, and your salaried dispatchers are now covered, too.</a:t>
            </a:r>
          </a:p>
          <a:p>
            <a:endParaRPr/>
          </a:p>
          <a:p>
            <a:r>
              <a:t>Is pumping time paid?</a:t>
            </a:r>
          </a:p>
          <a:p>
            <a:endParaRPr/>
          </a:p>
          <a:p>
            <a:r>
              <a:t>Generally, no. But there are two important exceptions:</a:t>
            </a:r>
          </a:p>
          <a:p>
            <a:endParaRPr/>
          </a:p>
          <a:p>
            <a:r>
              <a:t>1.  If she isn’t completely relieved of duty, that time counts as hours worked and must be paid. If a dispatcher is pumping while taking calls, or a driver is pumping while waiting at a dock and expected to respond, you’re paying for that time.</a:t>
            </a:r>
          </a:p>
          <a:p>
            <a:endParaRPr/>
          </a:p>
          <a:p>
            <a:r>
              <a:t>2.  If you already offer paid breaks and she uses one of them to pump, she has to be paid for it just like any other employee taking that break. You can’t make a paid break unpaid because she used it to pump.</a:t>
            </a:r>
          </a:p>
          <a:p>
            <a:endParaRPr/>
          </a:p>
          <a:p>
            <a:r>
              <a:t>The small-employer exemption</a:t>
            </a:r>
          </a:p>
          <a:p>
            <a:endParaRPr/>
          </a:p>
          <a:p>
            <a:r>
              <a:t>There’s a narrow exemption for employers with fewer than 50 employees, but only if compliance would impose an undue hardship, meaning significant difficulty or expense in relation to the size, finances, nature, or structure of your business.</a:t>
            </a:r>
          </a:p>
          <a:p>
            <a:endParaRPr/>
          </a:p>
          <a:p>
            <a:r>
              <a:t>That’s a high bar, and it’s your burden to prove. The employee count is company-wide, not per terminal. Most employers, including most small carriers, won’t qualify. Don’t build your policy around this exemption.</a:t>
            </a:r>
          </a:p>
          <a:p>
            <a:endParaRPr/>
          </a:p>
          <a:p>
            <a:r>
              <a:t>Remedies</a:t>
            </a:r>
          </a:p>
          <a:p>
            <a:endParaRPr/>
          </a:p>
          <a:p>
            <a:r>
              <a:t>The PUMP Act also gave the law real teeth. Employees can now sue for the full range of FLSA remedies. Depending on the claim, that can include back pay, liquidated damages, and, for retaliation, compensatory and even punitive damages, plus attorney’s fees.</a:t>
            </a: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PUMP Act — the trucking reality</a:t>
            </a:r>
          </a:p>
          <a:p>
            <a:endParaRPr/>
          </a:p>
          <a:p>
            <a:r>
              <a:t>Now, you may have heard there are transportation carve-outs in the PUMP Act. There are, but read them carefully.</a:t>
            </a:r>
          </a:p>
          <a:p>
            <a:endParaRPr/>
          </a:p>
          <a:p>
            <a:r>
              <a:t>-   Air carrier crew members, such as pilots and flight attendants, are exempt.</a:t>
            </a:r>
          </a:p>
          <a:p>
            <a:endParaRPr/>
          </a:p>
          <a:p>
            <a:r>
              <a:t>-   Motorcoach operators and certain rail carrier employees received limited relief tied to safety and significant expense, such as having to modify a bus or a rail car.</a:t>
            </a:r>
          </a:p>
          <a:p>
            <a:endParaRPr/>
          </a:p>
          <a:p>
            <a:r>
              <a:t>Commercial truck drivers get no carve-out. Truck drivers are fully covered.</a:t>
            </a:r>
          </a:p>
          <a:p>
            <a:endParaRPr/>
          </a:p>
          <a:p>
            <a:r>
              <a:t>That means carriers have to accommodate pumping on the road. Congress knew how to write a transportation exemption, wrote three, and didn’t include trucking.</a:t>
            </a:r>
          </a:p>
          <a:p>
            <a:endParaRPr/>
          </a:p>
          <a:p>
            <a:r>
              <a:t>So what does that look like in practice?</a:t>
            </a:r>
          </a:p>
          <a:p>
            <a:endParaRPr/>
          </a:p>
          <a:p>
            <a:r>
              <a:t>Time on the road. Build pumping breaks into dispatch and route planning: planned stops at safe locations, realistic delivery windows, and enough slack in the schedule that she isn’t forced to choose between pumping and making her appointment.</a:t>
            </a:r>
          </a:p>
          <a:p>
            <a:endParaRPr/>
          </a:p>
          <a:p>
            <a:r>
              <a:t>There’s also an hours-of-service angle. Pumping time off the road can count toward her required 30-minute break. But it also uses up her 14-hour on-duty window. Dispatchers who don’t account for that will set drivers up to run short on hours, and that’s when the pressure to skip breaks starts.</a:t>
            </a:r>
          </a:p>
          <a:p>
            <a:endParaRPr/>
          </a:p>
          <a:p>
            <a:r>
              <a:t>Space on the road. For a driver, the cab or sleeper berth can serve as the lactation space, as long as it’s shielded from view and free from intrusion. That may mean window covers or a privacy curtain. It also means making sure that during her break, no one will be climbing into the cab, inspecting the truck, or loading from the side door. For team drivers, it means a real plan for her co-driver’s privacy expectations.</a:t>
            </a:r>
          </a:p>
          <a:p>
            <a:endParaRPr/>
          </a:p>
          <a:p>
            <a:r>
              <a:t>Don’t forget the other end of the trip, either. If she’s pumping at your terminal or a customer’s dock, you need to know where that space is before she gets there. A breakroom with a door that doesn’t lock, or the restroom at the truck stop, doesn’t meet the standard.</a:t>
            </a:r>
          </a:p>
          <a:p>
            <a:endParaRPr/>
          </a:p>
          <a:p>
            <a:r>
              <a:t>The PUMP Act and the PWFA work together</a:t>
            </a:r>
          </a:p>
          <a:p>
            <a:endParaRPr/>
          </a:p>
          <a:p>
            <a:r>
              <a:t>Remember: lactation is also a “related medical condition” under the PWFA. So the two laws stack:</a:t>
            </a:r>
          </a:p>
          <a:p>
            <a:endParaRPr/>
          </a:p>
          <a:p>
            <a:r>
              <a:t>-   The PUMP Act sets the floor: break time and a private space for one year.</a:t>
            </a:r>
          </a:p>
          <a:p>
            <a:endParaRPr/>
          </a:p>
          <a:p>
            <a:r>
              <a:t>-   The PWFA can require more: for example, a modified route, a temporary local assignment, or a schedule change to make pumping workable. It can also apply beyond the one-year mark, because the PWFA has no time limit for lactation.</a:t>
            </a:r>
          </a:p>
          <a:p>
            <a:endParaRPr/>
          </a:p>
          <a:p>
            <a:r>
              <a:t>And as we discussed earlier, under the PWFA, her own self-confirmation is generally enough when she needs time and space to pump. No doctor’s note.</a:t>
            </a:r>
          </a:p>
          <a:p>
            <a:endParaRPr/>
          </a:p>
          <a:p>
            <a:r>
              <a:t>Two practical notes</a:t>
            </a:r>
          </a:p>
          <a:p>
            <a:endParaRPr/>
          </a:p>
          <a:p>
            <a:r>
              <a:t>First, the 10-day notice rule. If the issue is an inadequate space, the employee generally has to notify you and give you 10 days to fix it before she can sue.</a:t>
            </a:r>
          </a:p>
          <a:p>
            <a:endParaRPr/>
          </a:p>
          <a:p>
            <a:r>
              <a:t>That notice period doesn’t apply if:</a:t>
            </a:r>
          </a:p>
          <a:p>
            <a:endParaRPr/>
          </a:p>
          <a:p>
            <a:r>
              <a:t>-   she was fired for asking for a space or complaining about it; or</a:t>
            </a:r>
          </a:p>
          <a:p>
            <a:endParaRPr/>
          </a:p>
          <a:p>
            <a:r>
              <a:t>-   you’ve already made clear you won’t provide a space at all.</a:t>
            </a:r>
          </a:p>
          <a:p>
            <a:endParaRPr/>
          </a:p>
          <a:p>
            <a:r>
              <a:t>And it doesn’t apply to break-time violations at all. If you deny her the break, there’s no 10-day grace period.</a:t>
            </a:r>
          </a:p>
          <a:p>
            <a:endParaRPr/>
          </a:p>
          <a:p>
            <a:r>
              <a:t>My advice: treat any complaint about a pumping space as the start of that 10-day clock, and fix it fast.</a:t>
            </a:r>
          </a:p>
          <a:p>
            <a:endParaRPr/>
          </a:p>
          <a:p>
            <a:r>
              <a:t>Second, state and local law isn’t preempted. If a state or local law offers more protection, that law still applies. That matters for any of you running routes into states with stronger lactation laws, and it’s also our bridge into Louisiana law, which we’ll cover in a moment.</a:t>
            </a:r>
          </a:p>
          <a:p>
            <a:endParaRPr/>
          </a:p>
          <a:p>
            <a:r>
              <a:t>The takeaway</a:t>
            </a:r>
          </a:p>
          <a:p>
            <a:endParaRPr/>
          </a:p>
          <a:p>
            <a:r>
              <a:t>The takeaway is the same one that runs through this whole session: a mobile workforce is not a loophole. Your drivers don’t lose these protections when they leave the yard. The carriers that do this well don’t treat it as an HR problem. They treat it as a dispatch problem, and they plan for it before the driver comes back from leave, not the first time she calls in from the road.</a:t>
            </a:r>
          </a:p>
          <a:p>
            <a:endParaRPr/>
          </a:p>
          <a:p>
            <a:r>
              <a:t>“Can she pump while driving with a hands-free pump?” There’s no clear federal answer. It raises distracted-driving and safety concerns, and if she isn’t relieved of duty, that time is compensable. You may want a short answer ready.</a:t>
            </a: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Louisiana law stacks on top</a:t>
            </a:r>
          </a:p>
          <a:p>
            <a:endParaRPr/>
          </a:p>
          <a:p>
            <a:r>
              <a:t>Before we wrap up, there’s one more layer.</a:t>
            </a:r>
          </a:p>
          <a:p>
            <a:endParaRPr/>
          </a:p>
          <a:p>
            <a:r>
              <a:t>Louisiana has its own pregnancy and nursing protections. And they’re not new. Louisiana has protected pregnant workers since long before the PWFA. But in 2021, the legislature significantly expanded the law to add an affirmative duty to accommodate.</a:t>
            </a:r>
          </a:p>
          <a:p>
            <a:endParaRPr/>
          </a:p>
          <a:p>
            <a:r>
              <a:t>These state protections don’t replace the federal PWFA and PUMP Act. They sit on top of them. Where the laws overlap, you comply with both, and where one gives the employee more, she gets the more generous protection.</a:t>
            </a:r>
          </a:p>
          <a:p>
            <a:endParaRPr/>
          </a:p>
          <a:p>
            <a:r>
              <a:t>Coverage: a gap worth knowing</a:t>
            </a:r>
          </a:p>
          <a:p>
            <a:endParaRPr/>
          </a:p>
          <a:p>
            <a:r>
              <a:t>Let’s start with coverage, because there’s a gap here that surprises people.</a:t>
            </a:r>
          </a:p>
          <a:p>
            <a:endParaRPr/>
          </a:p>
          <a:p>
            <a:r>
              <a:t>The Louisiana pregnancy law applies only to employers with more than 25 employees in Louisiana, for each working day in 20 or more weeks in the current or preceding year. That’s a higher threshold than the federal PWFA’s 15.</a:t>
            </a:r>
          </a:p>
          <a:p>
            <a:endParaRPr/>
          </a:p>
          <a:p>
            <a:r>
              <a:t>So here’s how it shakes out:</a:t>
            </a:r>
          </a:p>
          <a:p>
            <a:endParaRPr/>
          </a:p>
          <a:p>
            <a:r>
              <a:t>-   Fewer than 15 employees: neither the PWFA nor the Louisiana law applies. The PUMP Act still does.</a:t>
            </a:r>
          </a:p>
          <a:p>
            <a:endParaRPr/>
          </a:p>
          <a:p>
            <a:r>
              <a:t>-   15 to 25 employees: the federal PWFA covers you, but the state law doesn’t.</a:t>
            </a:r>
          </a:p>
          <a:p>
            <a:endParaRPr/>
          </a:p>
          <a:p>
            <a:r>
              <a:t>-   More than 25 employees in Louisiana: you’re complying with both.</a:t>
            </a:r>
          </a:p>
          <a:p>
            <a:endParaRPr/>
          </a:p>
          <a:p>
            <a:r>
              <a:t>And notice the words “in Louisiana.” For those of you running multi-state operations, the state count includes only your Louisiana employees. A carrier with 500 drivers nationwide but 20 based here may fall outside the state law, but it’s squarely within the federal PWFA.</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substance largely tracks the PWFA</a:t>
            </a:r>
          </a:p>
          <a:p>
            <a:endParaRPr/>
          </a:p>
          <a:p>
            <a:r>
              <a:t>For the larger carriers in the room, the substance will sound familiar. Louisiana imposes an affirmative duty to make reasonable accommodations for limitations arising from pregnancy, childbirth, or related medical conditions, unless the employer can show an undue hardship. And the statute expressly tells courts to read these terms consistently with federal disability law. So the ADA-style undue-hardship analysis we walked through earlier applies here, too.</a:t>
            </a:r>
          </a:p>
          <a:p>
            <a:endParaRPr/>
          </a:p>
          <a:p>
            <a:r>
              <a:t>The statute even lists examples of accommodations, and you’ll recognize most of them:</a:t>
            </a:r>
          </a:p>
          <a:p>
            <a:endParaRPr/>
          </a:p>
          <a:p>
            <a:r>
              <a:t>-   scheduled and more frequent or longer paid breaks;</a:t>
            </a:r>
          </a:p>
          <a:p>
            <a:endParaRPr/>
          </a:p>
          <a:p>
            <a:r>
              <a:t>-   more frequent bathroom breaks;</a:t>
            </a:r>
          </a:p>
          <a:p>
            <a:endParaRPr/>
          </a:p>
          <a:p>
            <a:r>
              <a:t>-   modifying food or drink policies;</a:t>
            </a:r>
          </a:p>
          <a:p>
            <a:endParaRPr/>
          </a:p>
          <a:p>
            <a:r>
              <a:t>-   seating, or allowing her to sit more often;</a:t>
            </a:r>
          </a:p>
          <a:p>
            <a:endParaRPr/>
          </a:p>
          <a:p>
            <a:r>
              <a:t>-   help with manual labor and limits on lifting;</a:t>
            </a:r>
          </a:p>
          <a:p>
            <a:endParaRPr/>
          </a:p>
          <a:p>
            <a:r>
              <a:t>-   light duty or job restructuring, if available;</a:t>
            </a:r>
          </a:p>
          <a:p>
            <a:endParaRPr/>
          </a:p>
          <a:p>
            <a:r>
              <a:t>-   acquiring or modifying equipment;</a:t>
            </a:r>
          </a:p>
          <a:p>
            <a:endParaRPr/>
          </a:p>
          <a:p>
            <a:r>
              <a:t>-   modified work schedules; and</a:t>
            </a:r>
          </a:p>
          <a:p>
            <a:endParaRPr/>
          </a:p>
          <a:p>
            <a:r>
              <a:t>-   a temporary transfer to a less strenuous or hazardous vacant position, if she’s qualified.</a:t>
            </a:r>
          </a:p>
          <a:p>
            <a:endParaRPr/>
          </a:p>
          <a:p>
            <a:r>
              <a:t>Two details in that list are worth noticing.</a:t>
            </a:r>
          </a:p>
          <a:p>
            <a:endParaRPr/>
          </a:p>
          <a:p>
            <a:r>
              <a:t>First, the statute specifically describes those breaks as compensated. That’s more generous than the federal PUMP Act, where pumping breaks are generally unpaid.</a:t>
            </a:r>
          </a:p>
          <a:p>
            <a:endParaRPr/>
          </a:p>
          <a:p>
            <a:r>
              <a:t>Second, the temporary transfer language is written right into the statute. For a carrier, that’s the state-law version of what we talked about with the PWFA: if a driver can’t drive and you have an open dispatch, yard, or office position she’s qualified for, expect to consider moving her there.</a:t>
            </a:r>
          </a:p>
          <a:p>
            <a:endParaRPr/>
          </a:p>
          <a:p>
            <a:r>
              <a:t>And, like the federal law:</a:t>
            </a:r>
          </a:p>
          <a:p>
            <a:endParaRPr/>
          </a:p>
          <a:p>
            <a:r>
              <a:t>-   you can’t force an accommodation she didn’t agree to;</a:t>
            </a:r>
          </a:p>
          <a:p>
            <a:endParaRPr/>
          </a:p>
          <a:p>
            <a:r>
              <a:t>-   you can’t require her to take leave if another reasonable accommodation would let her keep working; and</a:t>
            </a:r>
          </a:p>
          <a:p>
            <a:endParaRPr/>
          </a:p>
          <a:p>
            <a:r>
              <a:t>-   you can’t retaliate against her for asking for or using an accommodation.</a:t>
            </a:r>
          </a:p>
          <a:p>
            <a:endParaRPr/>
          </a:p>
          <a:p>
            <a:r>
              <a:t>Nursing is built right in</a:t>
            </a:r>
          </a:p>
          <a:p>
            <a:endParaRPr/>
          </a:p>
          <a:p>
            <a:r>
              <a:t>Louisiana also folds nursing directly into the same framework. The statute defines “related medical condition” to include lactation or the need to express breast milk for up to one year after the child’s birth.</a:t>
            </a:r>
          </a:p>
          <a:p>
            <a:endParaRPr/>
          </a:p>
          <a:p>
            <a:r>
              <a:t>And it specifically lists a private place, other than a bathroom stall, to express breast milk as a reasonable accommodation. That’s the state counterpart to the PUMP Act. As with the federal law, you don’t have to build a permanent, dedicated lactation room. The space just has to work.</a:t>
            </a:r>
          </a:p>
          <a:p>
            <a:endParaRPr/>
          </a:p>
          <a:p>
            <a:r>
              <a:t>So for a Louisiana carrier that’s covered by both, a nursing driver may have rights under three laws at once: the PUMP Act, the PWFA, and state law.</a:t>
            </a:r>
          </a:p>
          <a:p>
            <a:endParaRPr/>
          </a:p>
          <a:p>
            <a:r>
              <a:t>Leave: Louisiana’s standalone entitlement</a:t>
            </a:r>
          </a:p>
          <a:p>
            <a:endParaRPr/>
          </a:p>
          <a:p>
            <a:r>
              <a:t>Here’s where Louisiana adds something the federal laws don’t.</a:t>
            </a:r>
          </a:p>
          <a:p>
            <a:endParaRPr/>
          </a:p>
          <a:p>
            <a:r>
              <a:t>Under state law, an employee disabled by pregnancy, childbirth, or a related medical condition is entitled to a “reasonable period” of leave. The statute defines that as:</a:t>
            </a:r>
          </a:p>
          <a:p>
            <a:endParaRPr/>
          </a:p>
          <a:p>
            <a:r>
              <a:t>-   six weeks for a normal pregnancy and childbirth; or</a:t>
            </a:r>
          </a:p>
          <a:p>
            <a:endParaRPr/>
          </a:p>
          <a:p>
            <a:r>
              <a:t>-   the actual period of disability, up to a maximum of four months, for complications or other related conditions.</a:t>
            </a:r>
          </a:p>
          <a:p>
            <a:endParaRPr/>
          </a:p>
          <a:p>
            <a:r>
              <a:t>That leave is unpaid, but she can use any accrued annual leave during it.</a:t>
            </a:r>
          </a:p>
          <a:p>
            <a:endParaRPr/>
          </a:p>
          <a:p>
            <a:r>
              <a:t>That matters for the same carriers we talked about earlier, the ones too small for the FMLA or with drivers too new to qualify. A driver you hired four months ago with no FMLA rights may still have up to four months of job-protected pregnancy disability leave under Louisiana law.</a:t>
            </a:r>
          </a:p>
          <a:p>
            <a:endParaRPr/>
          </a:p>
          <a:p>
            <a:r>
              <a:t>For employees who also qualify for the FMLA, the state leave entitlement stands apart from it, but the two can often run at the same time if you designate the leave properly.</a:t>
            </a:r>
          </a:p>
          <a:p>
            <a:endParaRPr/>
          </a:p>
          <a:p>
            <a:r>
              <a:t>Notice and posting</a:t>
            </a:r>
          </a:p>
          <a:p>
            <a:endParaRPr/>
          </a:p>
          <a:p>
            <a:r>
              <a:t>Finally, Louisiana has a notice requirement. You must:</a:t>
            </a:r>
          </a:p>
          <a:p>
            <a:endParaRPr/>
          </a:p>
          <a:p>
            <a:r>
              <a:t>-   give written notice of these rights to new employees; and</a:t>
            </a:r>
          </a:p>
          <a:p>
            <a:endParaRPr/>
          </a:p>
          <a:p>
            <a:r>
              <a:t>-   post that notice conspicuously in the workplace.</a:t>
            </a:r>
          </a:p>
          <a:p>
            <a:endParaRPr/>
          </a:p>
          <a:p>
            <a:r>
              <a:t>For carriers, think about where your drivers actually are. A poster on the wall at headquarters may not reach a driver who rarely comes in. Make sure the written notice is part of your onboarding packet, whether that’s on paper or electronic.</a:t>
            </a:r>
          </a:p>
          <a:p>
            <a:endParaRPr/>
          </a:p>
          <a:p>
            <a:r>
              <a:t>Before you file: Louisiana’s pre-suit notice</a:t>
            </a:r>
          </a:p>
          <a:p>
            <a:endParaRPr/>
          </a:p>
          <a:p>
            <a:r>
              <a:t>One last procedural point. Under Louisiana’s employment discrimination statute, a plaintiff must give the employer written notice at least 30 days before filing suit, and both sides must make a good-faith effort to resolve the dispute. If you get a letter like that, treat it as an opportunity. It’s your chance to fix the problem, or at least get your process in order, before it becomes a lawsuit.</a:t>
            </a:r>
          </a:p>
          <a:p>
            <a:endParaRPr/>
          </a:p>
          <a:p>
            <a:r>
              <a:t>The bottom line</a:t>
            </a:r>
          </a:p>
          <a:p>
            <a:endParaRPr/>
          </a:p>
          <a:p>
            <a:r>
              <a:t>So, for a Louisiana carrier, here’s the bottom line.</a:t>
            </a:r>
          </a:p>
          <a:p>
            <a:endParaRPr/>
          </a:p>
          <a:p>
            <a:r>
              <a:t>If you have more than 25 employees in Louisiana, you’re running state and federal compliance in parallel. The duties largely overlap, but the state law adds:</a:t>
            </a:r>
          </a:p>
          <a:p>
            <a:endParaRPr/>
          </a:p>
          <a:p>
            <a:r>
              <a:t>-   the six-week-to-four-month leave entitlement;</a:t>
            </a:r>
          </a:p>
          <a:p>
            <a:endParaRPr/>
          </a:p>
          <a:p>
            <a:r>
              <a:t>-   an express temporary transfer obligation;</a:t>
            </a:r>
          </a:p>
          <a:p>
            <a:endParaRPr/>
          </a:p>
          <a:p>
            <a:r>
              <a:t>-   paid break periods as a listed accommodation; and</a:t>
            </a:r>
          </a:p>
          <a:p>
            <a:endParaRPr/>
          </a:p>
          <a:p>
            <a:r>
              <a:t>-   the notice-and-posting requirement,</a:t>
            </a:r>
          </a:p>
          <a:p>
            <a:endParaRPr/>
          </a:p>
          <a:p>
            <a:r>
              <a:t>on top of everything else we’ve covered today.</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Questions</a:t>
            </a:r>
          </a:p>
          <a:p>
            <a:endParaRPr/>
          </a:p>
          <a:p>
            <a:r>
              <a:t>Ok I think I have given you enough to think about. I'll stop here for questions.</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7A4ECC9-DBD9-679C-5245-8E96E256DFBA}"/>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5F8EA84F-F1D0-114F-51A6-040A46CCC131}"/>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9B36900A-15F9-57CA-F6FF-B275511BD41E}"/>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1" name="Rectangle 3"/>
          <p:cNvSpPr>
            <a:spLocks noGrp="1" noChangeArrowheads="1"/>
          </p:cNvSpPr>
          <p:nvPr>
            <p:ph type="ctrTitle"/>
          </p:nvPr>
        </p:nvSpPr>
        <p:spPr>
          <a:xfrm>
            <a:off x="1725966" y="632826"/>
            <a:ext cx="10358967" cy="3153948"/>
          </a:xfrm>
        </p:spPr>
        <p:txBody>
          <a:bodyPr/>
          <a:lstStyle>
            <a:lvl1pPr marL="0" indent="0" algn="l">
              <a:defRPr sz="4800" b="1">
                <a:solidFill>
                  <a:srgbClr val="00002E"/>
                </a:solidFill>
              </a:defRPr>
            </a:lvl1pPr>
          </a:lstStyle>
          <a:p>
            <a:pPr lvl="0"/>
            <a:r>
              <a:rPr lang="en-US" noProof="0" dirty="0"/>
              <a:t>Click to edit Master title style</a:t>
            </a:r>
          </a:p>
        </p:txBody>
      </p:sp>
      <p:sp>
        <p:nvSpPr>
          <p:cNvPr id="7" name="Text Placeholder 6"/>
          <p:cNvSpPr>
            <a:spLocks noGrp="1"/>
          </p:cNvSpPr>
          <p:nvPr>
            <p:ph type="body" sz="quarter" idx="10"/>
          </p:nvPr>
        </p:nvSpPr>
        <p:spPr>
          <a:xfrm>
            <a:off x="1735492" y="4191001"/>
            <a:ext cx="10353675" cy="2133601"/>
          </a:xfrm>
        </p:spPr>
        <p:txBody>
          <a:bodyPr/>
          <a:lstStyle>
            <a:lvl1pPr marL="0" indent="0" algn="l">
              <a:spcBef>
                <a:spcPts val="0"/>
              </a:spcBef>
              <a:spcAft>
                <a:spcPts val="0"/>
              </a:spcAft>
              <a:buNone/>
              <a:tabLst>
                <a:tab pos="2743131" algn="ctr"/>
                <a:tab pos="7315017" algn="ctr"/>
              </a:tabLst>
              <a:defRPr b="1"/>
            </a:lvl1pPr>
            <a:lvl2pPr marL="0" indent="0" algn="l">
              <a:spcBef>
                <a:spcPts val="0"/>
              </a:spcBef>
              <a:spcAft>
                <a:spcPts val="0"/>
              </a:spcAft>
              <a:buNone/>
              <a:tabLst>
                <a:tab pos="2743131" algn="ctr"/>
                <a:tab pos="7315017" algn="ctr"/>
              </a:tabLst>
              <a:defRPr/>
            </a:lvl2pPr>
            <a:lvl3pPr marL="0" indent="0" algn="l">
              <a:buNone/>
              <a:defRPr/>
            </a:lvl3pPr>
            <a:lvl4pPr marL="0" indent="0" algn="l">
              <a:buFont typeface="Arial" panose="020B0604020202020204" pitchFamily="34" charset="0"/>
              <a:buNone/>
              <a:defRPr/>
            </a:lvl4pPr>
            <a:lvl5pPr marL="0" indent="0" algn="l">
              <a:buFont typeface="Arial" panose="020B0604020202020204" pitchFamily="34" charset="0"/>
              <a:buNone/>
              <a:defRPr/>
            </a:lvl5pPr>
          </a:lstStyle>
          <a:p>
            <a:pPr lvl="0"/>
            <a:r>
              <a:rPr lang="en-US" dirty="0"/>
              <a:t>Click to edit Master text styles</a:t>
            </a:r>
          </a:p>
          <a:p>
            <a:pPr lvl="1"/>
            <a:r>
              <a:rPr lang="en-US" dirty="0"/>
              <a:t>Second level</a:t>
            </a:r>
          </a:p>
          <a:p>
            <a:pPr lvl="2"/>
            <a:endParaRPr lang="en-US" dirty="0"/>
          </a:p>
        </p:txBody>
      </p:sp>
      <p:sp>
        <p:nvSpPr>
          <p:cNvPr id="8" name="Rectangle 7">
            <a:extLst>
              <a:ext uri="{FF2B5EF4-FFF2-40B4-BE49-F238E27FC236}">
                <a16:creationId xmlns:a16="http://schemas.microsoft.com/office/drawing/2014/main" id="{8E4CFB5A-4703-8894-8544-B2C7969012F3}"/>
              </a:ext>
            </a:extLst>
          </p:cNvPr>
          <p:cNvSpPr/>
          <p:nvPr userDrawn="1"/>
        </p:nvSpPr>
        <p:spPr>
          <a:xfrm rot="16200000">
            <a:off x="8632031" y="559887"/>
            <a:ext cx="261938"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2" name="Picture 1">
            <a:extLst>
              <a:ext uri="{FF2B5EF4-FFF2-40B4-BE49-F238E27FC236}">
                <a16:creationId xmlns:a16="http://schemas.microsoft.com/office/drawing/2014/main" id="{6500346A-50B8-DDC7-1447-F20E0B26AF6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833074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7A4ECC9-DBD9-679C-5245-8E96E256DFBA}"/>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5F8EA84F-F1D0-114F-51A6-040A46CCC131}"/>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9B36900A-15F9-57CA-F6FF-B275511BD41E}"/>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1" name="Rectangle 3"/>
          <p:cNvSpPr>
            <a:spLocks noGrp="1" noChangeArrowheads="1"/>
          </p:cNvSpPr>
          <p:nvPr>
            <p:ph type="ctrTitle"/>
          </p:nvPr>
        </p:nvSpPr>
        <p:spPr>
          <a:xfrm>
            <a:off x="1725966" y="228600"/>
            <a:ext cx="10358967" cy="3276600"/>
          </a:xfrm>
        </p:spPr>
        <p:txBody>
          <a:bodyPr/>
          <a:lstStyle>
            <a:lvl1pPr marL="0" indent="0" algn="l">
              <a:defRPr sz="4800" b="1">
                <a:solidFill>
                  <a:srgbClr val="00002E"/>
                </a:solidFill>
              </a:defRPr>
            </a:lvl1pPr>
          </a:lstStyle>
          <a:p>
            <a:pPr lvl="0"/>
            <a:r>
              <a:rPr lang="en-US" noProof="0" dirty="0"/>
              <a:t>Click to edit Master title style</a:t>
            </a:r>
          </a:p>
        </p:txBody>
      </p:sp>
      <p:sp>
        <p:nvSpPr>
          <p:cNvPr id="7" name="Text Placeholder 6"/>
          <p:cNvSpPr>
            <a:spLocks noGrp="1"/>
          </p:cNvSpPr>
          <p:nvPr>
            <p:ph type="body" sz="quarter" idx="10"/>
          </p:nvPr>
        </p:nvSpPr>
        <p:spPr>
          <a:xfrm>
            <a:off x="1975735" y="4495800"/>
            <a:ext cx="4665309" cy="1814746"/>
          </a:xfrm>
        </p:spPr>
        <p:txBody>
          <a:bodyPr/>
          <a:lstStyle>
            <a:lvl1pPr marL="0" indent="0" algn="ctr">
              <a:spcBef>
                <a:spcPts val="0"/>
              </a:spcBef>
              <a:spcAft>
                <a:spcPts val="0"/>
              </a:spcAft>
              <a:buNone/>
              <a:tabLst>
                <a:tab pos="2743131" algn="ctr"/>
                <a:tab pos="7315017" algn="ctr"/>
              </a:tabLst>
              <a:defRPr sz="2400" b="1"/>
            </a:lvl1pPr>
            <a:lvl2pPr marL="0" indent="0" algn="ctr">
              <a:spcBef>
                <a:spcPts val="0"/>
              </a:spcBef>
              <a:spcAft>
                <a:spcPts val="0"/>
              </a:spcAft>
              <a:buNone/>
              <a:tabLst>
                <a:tab pos="2743131" algn="ctr"/>
                <a:tab pos="7315017" algn="ctr"/>
              </a:tabLst>
              <a:defRPr sz="2000"/>
            </a:lvl2pPr>
            <a:lvl3pPr marL="0" indent="0" algn="ctr">
              <a:buNone/>
              <a:defRPr/>
            </a:lvl3pPr>
            <a:lvl4pPr marL="0" indent="0" algn="l">
              <a:buFont typeface="Arial" panose="020B0604020202020204" pitchFamily="34" charset="0"/>
              <a:buNone/>
              <a:defRPr/>
            </a:lvl4pPr>
            <a:lvl5pPr marL="0" indent="0" algn="l">
              <a:buFont typeface="Arial" panose="020B0604020202020204" pitchFamily="34" charset="0"/>
              <a:buNone/>
              <a:defRPr/>
            </a:lvl5pPr>
          </a:lstStyle>
          <a:p>
            <a:pPr lvl="0"/>
            <a:r>
              <a:rPr lang="en-US" dirty="0"/>
              <a:t>Click to edit Master text styles</a:t>
            </a:r>
          </a:p>
          <a:p>
            <a:pPr lvl="1"/>
            <a:r>
              <a:rPr lang="en-US" dirty="0"/>
              <a:t>Second level</a:t>
            </a:r>
          </a:p>
          <a:p>
            <a:pPr lvl="2"/>
            <a:endParaRPr lang="en-US" dirty="0"/>
          </a:p>
        </p:txBody>
      </p:sp>
      <p:sp>
        <p:nvSpPr>
          <p:cNvPr id="8" name="Rectangle 7">
            <a:extLst>
              <a:ext uri="{FF2B5EF4-FFF2-40B4-BE49-F238E27FC236}">
                <a16:creationId xmlns:a16="http://schemas.microsoft.com/office/drawing/2014/main" id="{8E4CFB5A-4703-8894-8544-B2C7969012F3}"/>
              </a:ext>
            </a:extLst>
          </p:cNvPr>
          <p:cNvSpPr/>
          <p:nvPr userDrawn="1"/>
        </p:nvSpPr>
        <p:spPr>
          <a:xfrm rot="16200000">
            <a:off x="8632031" y="326231"/>
            <a:ext cx="261938"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 name="Text Placeholder 6">
            <a:extLst>
              <a:ext uri="{FF2B5EF4-FFF2-40B4-BE49-F238E27FC236}">
                <a16:creationId xmlns:a16="http://schemas.microsoft.com/office/drawing/2014/main" id="{086FA1ED-6775-66B3-7994-F4D9B4E946CC}"/>
              </a:ext>
            </a:extLst>
          </p:cNvPr>
          <p:cNvSpPr>
            <a:spLocks noGrp="1"/>
          </p:cNvSpPr>
          <p:nvPr>
            <p:ph type="body" sz="quarter" idx="11"/>
          </p:nvPr>
        </p:nvSpPr>
        <p:spPr>
          <a:xfrm>
            <a:off x="7145692" y="4495800"/>
            <a:ext cx="4665309" cy="1814746"/>
          </a:xfrm>
        </p:spPr>
        <p:txBody>
          <a:bodyPr/>
          <a:lstStyle>
            <a:lvl1pPr marL="0" indent="0" algn="ctr">
              <a:spcBef>
                <a:spcPts val="0"/>
              </a:spcBef>
              <a:spcAft>
                <a:spcPts val="0"/>
              </a:spcAft>
              <a:buNone/>
              <a:tabLst>
                <a:tab pos="2743131" algn="ctr"/>
                <a:tab pos="7315017" algn="ctr"/>
              </a:tabLst>
              <a:defRPr sz="2400" b="1"/>
            </a:lvl1pPr>
            <a:lvl2pPr marL="0" indent="0" algn="ctr">
              <a:spcBef>
                <a:spcPts val="0"/>
              </a:spcBef>
              <a:spcAft>
                <a:spcPts val="0"/>
              </a:spcAft>
              <a:buNone/>
              <a:tabLst>
                <a:tab pos="2743131" algn="ctr"/>
                <a:tab pos="7315017" algn="ctr"/>
              </a:tabLst>
              <a:defRPr sz="2000"/>
            </a:lvl2pPr>
            <a:lvl3pPr marL="0" indent="0" algn="ctr">
              <a:buNone/>
              <a:defRPr/>
            </a:lvl3pPr>
            <a:lvl4pPr marL="0" indent="0" algn="l">
              <a:buFont typeface="Arial" panose="020B0604020202020204" pitchFamily="34" charset="0"/>
              <a:buNone/>
              <a:defRPr/>
            </a:lvl4pPr>
            <a:lvl5pPr marL="0" indent="0" algn="l">
              <a:buFont typeface="Arial" panose="020B0604020202020204" pitchFamily="34" charset="0"/>
              <a:buNone/>
              <a:defRPr/>
            </a:lvl5pPr>
          </a:lstStyle>
          <a:p>
            <a:pPr lvl="0"/>
            <a:r>
              <a:rPr lang="en-US" dirty="0"/>
              <a:t>Click to edit Master text styles</a:t>
            </a:r>
          </a:p>
          <a:p>
            <a:pPr lvl="1"/>
            <a:r>
              <a:rPr lang="en-US" dirty="0"/>
              <a:t>Second level</a:t>
            </a:r>
          </a:p>
          <a:p>
            <a:pPr lvl="2"/>
            <a:endParaRPr lang="en-US" dirty="0"/>
          </a:p>
        </p:txBody>
      </p:sp>
      <p:pic>
        <p:nvPicPr>
          <p:cNvPr id="9" name="Picture 8">
            <a:extLst>
              <a:ext uri="{FF2B5EF4-FFF2-40B4-BE49-F238E27FC236}">
                <a16:creationId xmlns:a16="http://schemas.microsoft.com/office/drawing/2014/main" id="{44E8D5A5-69A5-7CD0-E03D-C6EC4276275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305266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2667003" y="-2667001"/>
            <a:ext cx="6858000" cy="12192001"/>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 name="Picture 7">
            <a:extLst>
              <a:ext uri="{FF2B5EF4-FFF2-40B4-BE49-F238E27FC236}">
                <a16:creationId xmlns:a16="http://schemas.microsoft.com/office/drawing/2014/main" id="{D5EFFFCC-DB57-5EFF-81E3-0D8B56ACA5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10600" y="6378892"/>
            <a:ext cx="3429000" cy="370513"/>
          </a:xfrm>
          <a:prstGeom prst="rect">
            <a:avLst/>
          </a:prstGeom>
        </p:spPr>
      </p:pic>
      <p:sp>
        <p:nvSpPr>
          <p:cNvPr id="3" name="Rectangle 2">
            <a:extLst>
              <a:ext uri="{FF2B5EF4-FFF2-40B4-BE49-F238E27FC236}">
                <a16:creationId xmlns:a16="http://schemas.microsoft.com/office/drawing/2014/main" id="{F92F3318-4567-F016-1686-501526D2DE14}"/>
              </a:ext>
            </a:extLst>
          </p:cNvPr>
          <p:cNvSpPr/>
          <p:nvPr userDrawn="1"/>
        </p:nvSpPr>
        <p:spPr>
          <a:xfrm rot="16200000">
            <a:off x="5960459" y="-2269141"/>
            <a:ext cx="261938" cy="12201144"/>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a:extLst>
              <a:ext uri="{FF2B5EF4-FFF2-40B4-BE49-F238E27FC236}">
                <a16:creationId xmlns:a16="http://schemas.microsoft.com/office/drawing/2014/main" id="{AE692687-C841-D83A-355C-CF3259659326}"/>
              </a:ext>
            </a:extLst>
          </p:cNvPr>
          <p:cNvSpPr>
            <a:spLocks noGrp="1" noChangeArrowheads="1"/>
          </p:cNvSpPr>
          <p:nvPr>
            <p:ph type="ctrTitle"/>
          </p:nvPr>
        </p:nvSpPr>
        <p:spPr>
          <a:xfrm>
            <a:off x="1295402" y="228600"/>
            <a:ext cx="10789532" cy="3276600"/>
          </a:xfrm>
        </p:spPr>
        <p:txBody>
          <a:bodyPr/>
          <a:lstStyle>
            <a:lvl1pPr marL="0" indent="0" algn="l">
              <a:defRPr sz="4800" b="1">
                <a:solidFill>
                  <a:schemeClr val="bg1"/>
                </a:solidFill>
              </a:defRPr>
            </a:lvl1pPr>
          </a:lstStyle>
          <a:p>
            <a:pPr lvl="0"/>
            <a:r>
              <a:rPr lang="en-US" noProof="0" dirty="0"/>
              <a:t>Click to edit Master title style</a:t>
            </a:r>
          </a:p>
        </p:txBody>
      </p:sp>
      <p:sp>
        <p:nvSpPr>
          <p:cNvPr id="7" name="Text Placeholder 6">
            <a:extLst>
              <a:ext uri="{FF2B5EF4-FFF2-40B4-BE49-F238E27FC236}">
                <a16:creationId xmlns:a16="http://schemas.microsoft.com/office/drawing/2014/main" id="{3987A360-9137-BF5F-50AB-79E61CDE8D02}"/>
              </a:ext>
            </a:extLst>
          </p:cNvPr>
          <p:cNvSpPr>
            <a:spLocks noGrp="1"/>
          </p:cNvSpPr>
          <p:nvPr>
            <p:ph type="body" sz="quarter" idx="10"/>
          </p:nvPr>
        </p:nvSpPr>
        <p:spPr>
          <a:xfrm>
            <a:off x="1371600" y="4419599"/>
            <a:ext cx="4665309" cy="1850697"/>
          </a:xfrm>
        </p:spPr>
        <p:txBody>
          <a:bodyPr/>
          <a:lstStyle>
            <a:lvl1pPr marL="0" indent="0" algn="ctr">
              <a:spcBef>
                <a:spcPts val="0"/>
              </a:spcBef>
              <a:spcAft>
                <a:spcPts val="0"/>
              </a:spcAft>
              <a:buNone/>
              <a:tabLst>
                <a:tab pos="2743131" algn="ctr"/>
                <a:tab pos="7315017" algn="ctr"/>
              </a:tabLst>
              <a:defRPr sz="2400" b="1">
                <a:solidFill>
                  <a:schemeClr val="bg1"/>
                </a:solidFill>
              </a:defRPr>
            </a:lvl1pPr>
            <a:lvl2pPr marL="0" indent="0" algn="ctr">
              <a:spcBef>
                <a:spcPts val="0"/>
              </a:spcBef>
              <a:spcAft>
                <a:spcPts val="0"/>
              </a:spcAft>
              <a:buNone/>
              <a:tabLst>
                <a:tab pos="2743131" algn="ctr"/>
                <a:tab pos="7315017" algn="ctr"/>
              </a:tabLst>
              <a:defRPr sz="2000">
                <a:solidFill>
                  <a:schemeClr val="bg1"/>
                </a:solidFill>
              </a:defRPr>
            </a:lvl2pPr>
            <a:lvl3pPr marL="0" indent="0" algn="ctr">
              <a:buNone/>
              <a:defRPr>
                <a:solidFill>
                  <a:schemeClr val="bg1"/>
                </a:solidFill>
              </a:defRPr>
            </a:lvl3pPr>
            <a:lvl4pPr marL="0" indent="0" algn="l">
              <a:buFont typeface="Arial" panose="020B0604020202020204" pitchFamily="34" charset="0"/>
              <a:buNone/>
              <a:defRPr/>
            </a:lvl4pPr>
            <a:lvl5pPr marL="0" indent="0" algn="l">
              <a:buFont typeface="Arial" panose="020B0604020202020204" pitchFamily="34" charset="0"/>
              <a:buNone/>
              <a:defRPr/>
            </a:lvl5pPr>
          </a:lstStyle>
          <a:p>
            <a:pPr lvl="0"/>
            <a:r>
              <a:rPr lang="en-US" dirty="0"/>
              <a:t>Click to edit Master text styles</a:t>
            </a:r>
          </a:p>
          <a:p>
            <a:pPr lvl="1"/>
            <a:r>
              <a:rPr lang="en-US" dirty="0"/>
              <a:t>Second level</a:t>
            </a:r>
          </a:p>
          <a:p>
            <a:pPr lvl="2"/>
            <a:endParaRPr lang="en-US" dirty="0"/>
          </a:p>
        </p:txBody>
      </p:sp>
      <p:sp>
        <p:nvSpPr>
          <p:cNvPr id="9" name="Text Placeholder 6">
            <a:extLst>
              <a:ext uri="{FF2B5EF4-FFF2-40B4-BE49-F238E27FC236}">
                <a16:creationId xmlns:a16="http://schemas.microsoft.com/office/drawing/2014/main" id="{A81EE147-CE5E-E7DF-5810-BC75DCD74399}"/>
              </a:ext>
            </a:extLst>
          </p:cNvPr>
          <p:cNvSpPr>
            <a:spLocks noGrp="1"/>
          </p:cNvSpPr>
          <p:nvPr>
            <p:ph type="body" sz="quarter" idx="11"/>
          </p:nvPr>
        </p:nvSpPr>
        <p:spPr>
          <a:xfrm>
            <a:off x="6541558" y="4419599"/>
            <a:ext cx="4665309" cy="1850697"/>
          </a:xfrm>
        </p:spPr>
        <p:txBody>
          <a:bodyPr/>
          <a:lstStyle>
            <a:lvl1pPr marL="0" indent="0" algn="ctr">
              <a:spcBef>
                <a:spcPts val="0"/>
              </a:spcBef>
              <a:spcAft>
                <a:spcPts val="0"/>
              </a:spcAft>
              <a:buNone/>
              <a:tabLst>
                <a:tab pos="2743131" algn="ctr"/>
                <a:tab pos="7315017" algn="ctr"/>
              </a:tabLst>
              <a:defRPr sz="2400" b="1">
                <a:solidFill>
                  <a:schemeClr val="bg1"/>
                </a:solidFill>
              </a:defRPr>
            </a:lvl1pPr>
            <a:lvl2pPr marL="0" indent="0" algn="ctr">
              <a:spcBef>
                <a:spcPts val="0"/>
              </a:spcBef>
              <a:spcAft>
                <a:spcPts val="0"/>
              </a:spcAft>
              <a:buNone/>
              <a:tabLst>
                <a:tab pos="2743131" algn="ctr"/>
                <a:tab pos="7315017" algn="ctr"/>
              </a:tabLst>
              <a:defRPr sz="2000">
                <a:solidFill>
                  <a:schemeClr val="bg1"/>
                </a:solidFill>
              </a:defRPr>
            </a:lvl2pPr>
            <a:lvl3pPr marL="0" indent="0" algn="ctr">
              <a:buNone/>
              <a:defRPr>
                <a:solidFill>
                  <a:schemeClr val="bg1"/>
                </a:solidFill>
              </a:defRPr>
            </a:lvl3pPr>
            <a:lvl4pPr marL="0" indent="0" algn="l">
              <a:buFont typeface="Arial" panose="020B0604020202020204" pitchFamily="34" charset="0"/>
              <a:buNone/>
              <a:defRPr/>
            </a:lvl4pPr>
            <a:lvl5pPr marL="0" indent="0" algn="l">
              <a:buFont typeface="Arial" panose="020B0604020202020204" pitchFamily="34" charset="0"/>
              <a:buNone/>
              <a:defRPr/>
            </a:lvl5pPr>
          </a:lstStyle>
          <a:p>
            <a:pPr lvl="0"/>
            <a:r>
              <a:rPr lang="en-US" dirty="0"/>
              <a:t>Click to edit Master text styles</a:t>
            </a:r>
          </a:p>
          <a:p>
            <a:pPr lvl="1"/>
            <a:r>
              <a:rPr lang="en-US" dirty="0"/>
              <a:t>Second level</a:t>
            </a:r>
          </a:p>
          <a:p>
            <a:pPr lvl="2"/>
            <a:endParaRPr lang="en-US" dirty="0"/>
          </a:p>
        </p:txBody>
      </p:sp>
    </p:spTree>
    <p:extLst>
      <p:ext uri="{BB962C8B-B14F-4D97-AF65-F5344CB8AC3E}">
        <p14:creationId xmlns:p14="http://schemas.microsoft.com/office/powerpoint/2010/main" val="739427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ubtitle Slide 1">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7A4ECC9-DBD9-679C-5245-8E96E256DFBA}"/>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5F8EA84F-F1D0-114F-51A6-040A46CCC131}"/>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9B36900A-15F9-57CA-F6FF-B275511BD41E}"/>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1" name="Rectangle 3"/>
          <p:cNvSpPr>
            <a:spLocks noGrp="1" noChangeArrowheads="1"/>
          </p:cNvSpPr>
          <p:nvPr>
            <p:ph type="ctrTitle"/>
          </p:nvPr>
        </p:nvSpPr>
        <p:spPr>
          <a:xfrm>
            <a:off x="1676402" y="1752600"/>
            <a:ext cx="10358967" cy="3153948"/>
          </a:xfrm>
        </p:spPr>
        <p:txBody>
          <a:bodyPr/>
          <a:lstStyle>
            <a:lvl1pPr marL="0" indent="0" algn="ctr">
              <a:defRPr sz="4800" b="1">
                <a:solidFill>
                  <a:srgbClr val="00002E"/>
                </a:solidFill>
              </a:defRPr>
            </a:lvl1pPr>
          </a:lstStyle>
          <a:p>
            <a:pPr lvl="0"/>
            <a:r>
              <a:rPr lang="en-US" noProof="0" dirty="0"/>
              <a:t>Click to edit Master title style</a:t>
            </a:r>
          </a:p>
        </p:txBody>
      </p:sp>
      <p:sp>
        <p:nvSpPr>
          <p:cNvPr id="8" name="Rectangle 7">
            <a:extLst>
              <a:ext uri="{FF2B5EF4-FFF2-40B4-BE49-F238E27FC236}">
                <a16:creationId xmlns:a16="http://schemas.microsoft.com/office/drawing/2014/main" id="{8E4CFB5A-4703-8894-8544-B2C7969012F3}"/>
              </a:ext>
            </a:extLst>
          </p:cNvPr>
          <p:cNvSpPr/>
          <p:nvPr userDrawn="1"/>
        </p:nvSpPr>
        <p:spPr>
          <a:xfrm rot="16200000">
            <a:off x="8646827" y="2645569"/>
            <a:ext cx="261938"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2" name="Picture 1">
            <a:extLst>
              <a:ext uri="{FF2B5EF4-FFF2-40B4-BE49-F238E27FC236}">
                <a16:creationId xmlns:a16="http://schemas.microsoft.com/office/drawing/2014/main" id="{CAB273ED-9FE9-5F25-1198-2481DD3F432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1832430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Subtitle Slide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7A4ECC9-DBD9-679C-5245-8E96E256DFBA}"/>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5F8EA84F-F1D0-114F-51A6-040A46CCC131}"/>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9B36900A-15F9-57CA-F6FF-B275511BD41E}"/>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1" name="Rectangle 3"/>
          <p:cNvSpPr>
            <a:spLocks noGrp="1" noChangeArrowheads="1"/>
          </p:cNvSpPr>
          <p:nvPr>
            <p:ph type="ctrTitle"/>
          </p:nvPr>
        </p:nvSpPr>
        <p:spPr>
          <a:xfrm>
            <a:off x="1802702" y="2438400"/>
            <a:ext cx="10358967" cy="3276600"/>
          </a:xfrm>
        </p:spPr>
        <p:txBody>
          <a:bodyPr/>
          <a:lstStyle>
            <a:lvl1pPr marL="0" indent="0" algn="l">
              <a:defRPr sz="4800" b="1">
                <a:solidFill>
                  <a:srgbClr val="00002E"/>
                </a:solidFill>
              </a:defRPr>
            </a:lvl1pPr>
          </a:lstStyle>
          <a:p>
            <a:pPr lvl="0"/>
            <a:r>
              <a:rPr lang="en-US" noProof="0" dirty="0"/>
              <a:t>Click to edit Master title style</a:t>
            </a:r>
          </a:p>
        </p:txBody>
      </p:sp>
      <p:sp>
        <p:nvSpPr>
          <p:cNvPr id="8" name="Rectangle 7">
            <a:extLst>
              <a:ext uri="{FF2B5EF4-FFF2-40B4-BE49-F238E27FC236}">
                <a16:creationId xmlns:a16="http://schemas.microsoft.com/office/drawing/2014/main" id="{8E4CFB5A-4703-8894-8544-B2C7969012F3}"/>
              </a:ext>
            </a:extLst>
          </p:cNvPr>
          <p:cNvSpPr/>
          <p:nvPr userDrawn="1"/>
        </p:nvSpPr>
        <p:spPr>
          <a:xfrm rot="16200000">
            <a:off x="8632031" y="-2035969"/>
            <a:ext cx="261938"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9" name="Picture 8">
            <a:extLst>
              <a:ext uri="{FF2B5EF4-FFF2-40B4-BE49-F238E27FC236}">
                <a16:creationId xmlns:a16="http://schemas.microsoft.com/office/drawing/2014/main" id="{14EDFE2A-8B86-1003-B9AB-73122302479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4041407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ubtitle Slide 3">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2667003" y="-2667001"/>
            <a:ext cx="6858000" cy="12192001"/>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 name="Picture 7">
            <a:extLst>
              <a:ext uri="{FF2B5EF4-FFF2-40B4-BE49-F238E27FC236}">
                <a16:creationId xmlns:a16="http://schemas.microsoft.com/office/drawing/2014/main" id="{D5EFFFCC-DB57-5EFF-81E3-0D8B56ACA5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10600" y="6378892"/>
            <a:ext cx="3429000" cy="370513"/>
          </a:xfrm>
          <a:prstGeom prst="rect">
            <a:avLst/>
          </a:prstGeom>
        </p:spPr>
      </p:pic>
      <p:sp>
        <p:nvSpPr>
          <p:cNvPr id="3" name="Rectangle 2">
            <a:extLst>
              <a:ext uri="{FF2B5EF4-FFF2-40B4-BE49-F238E27FC236}">
                <a16:creationId xmlns:a16="http://schemas.microsoft.com/office/drawing/2014/main" id="{F92F3318-4567-F016-1686-501526D2DE14}"/>
              </a:ext>
            </a:extLst>
          </p:cNvPr>
          <p:cNvSpPr/>
          <p:nvPr userDrawn="1"/>
        </p:nvSpPr>
        <p:spPr>
          <a:xfrm rot="16200000">
            <a:off x="5960459" y="-178402"/>
            <a:ext cx="261938" cy="12201144"/>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a:extLst>
              <a:ext uri="{FF2B5EF4-FFF2-40B4-BE49-F238E27FC236}">
                <a16:creationId xmlns:a16="http://schemas.microsoft.com/office/drawing/2014/main" id="{AE692687-C841-D83A-355C-CF3259659326}"/>
              </a:ext>
            </a:extLst>
          </p:cNvPr>
          <p:cNvSpPr>
            <a:spLocks noGrp="1" noChangeArrowheads="1"/>
          </p:cNvSpPr>
          <p:nvPr>
            <p:ph type="ctrTitle"/>
          </p:nvPr>
        </p:nvSpPr>
        <p:spPr>
          <a:xfrm>
            <a:off x="-9145" y="1752600"/>
            <a:ext cx="12094079" cy="3276600"/>
          </a:xfrm>
        </p:spPr>
        <p:txBody>
          <a:bodyPr/>
          <a:lstStyle>
            <a:lvl1pPr marL="0" indent="0" algn="ctr">
              <a:defRPr sz="4800" b="1">
                <a:solidFill>
                  <a:schemeClr val="bg1"/>
                </a:solidFill>
              </a:defRPr>
            </a:lvl1pPr>
          </a:lstStyle>
          <a:p>
            <a:pPr lvl="0"/>
            <a:r>
              <a:rPr lang="en-US" noProof="0" dirty="0"/>
              <a:t>Click to edit Master title style</a:t>
            </a:r>
          </a:p>
        </p:txBody>
      </p:sp>
    </p:spTree>
    <p:extLst>
      <p:ext uri="{BB962C8B-B14F-4D97-AF65-F5344CB8AC3E}">
        <p14:creationId xmlns:p14="http://schemas.microsoft.com/office/powerpoint/2010/main" val="960689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Subtitle Slide 4">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B5B08FD-586C-7C6D-81E8-2456DE95D19C}"/>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E1696FFE-E275-4C4E-22F5-22D8F030731E}"/>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25BBEFE-E58A-187A-C043-426873100F25}"/>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2" name="Rectangle 4"/>
          <p:cNvSpPr>
            <a:spLocks noGrp="1" noChangeArrowheads="1"/>
          </p:cNvSpPr>
          <p:nvPr>
            <p:ph type="subTitle" idx="1"/>
          </p:nvPr>
        </p:nvSpPr>
        <p:spPr>
          <a:xfrm>
            <a:off x="2133600" y="515680"/>
            <a:ext cx="9753600" cy="5826641"/>
          </a:xfrm>
        </p:spPr>
        <p:txBody>
          <a:bodyPr anchor="ctr"/>
          <a:lstStyle>
            <a:lvl1pPr marL="0" indent="0" algn="l">
              <a:buFont typeface="Wingdings" pitchFamily="2" charset="2"/>
              <a:buNone/>
              <a:tabLst>
                <a:tab pos="1828754" algn="ctr"/>
                <a:tab pos="3657509" algn="ctr"/>
                <a:tab pos="5486263" algn="ctr"/>
              </a:tabLst>
              <a:defRPr sz="3200">
                <a:solidFill>
                  <a:srgbClr val="00002E"/>
                </a:solidFill>
              </a:defRPr>
            </a:lvl1pPr>
          </a:lstStyle>
          <a:p>
            <a:pPr lvl="0"/>
            <a:r>
              <a:rPr lang="en-US" noProof="0" dirty="0"/>
              <a:t>Click to edit Master subtitle style</a:t>
            </a:r>
          </a:p>
        </p:txBody>
      </p:sp>
      <p:pic>
        <p:nvPicPr>
          <p:cNvPr id="2" name="Picture 1">
            <a:extLst>
              <a:ext uri="{FF2B5EF4-FFF2-40B4-BE49-F238E27FC236}">
                <a16:creationId xmlns:a16="http://schemas.microsoft.com/office/drawing/2014/main" id="{2635140A-8B50-1E2C-0EED-2CB3CD1FD76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2511846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Bullets">
    <p:spTree>
      <p:nvGrpSpPr>
        <p:cNvPr id="1" name=""/>
        <p:cNvGrpSpPr/>
        <p:nvPr/>
      </p:nvGrpSpPr>
      <p:grpSpPr>
        <a:xfrm>
          <a:off x="0" y="0"/>
          <a:ext cx="0" cy="0"/>
          <a:chOff x="0" y="0"/>
          <a:chExt cx="0" cy="0"/>
        </a:xfrm>
      </p:grpSpPr>
      <p:sp>
        <p:nvSpPr>
          <p:cNvPr id="2" name="Title 1"/>
          <p:cNvSpPr>
            <a:spLocks noGrp="1"/>
          </p:cNvSpPr>
          <p:nvPr>
            <p:ph type="title"/>
          </p:nvPr>
        </p:nvSpPr>
        <p:spPr>
          <a:xfrm>
            <a:off x="1752601" y="121920"/>
            <a:ext cx="10439401" cy="1554480"/>
          </a:xfrm>
        </p:spPr>
        <p:txBody>
          <a:bodyPr/>
          <a:lstStyle>
            <a:lvl1pPr marL="0" indent="0">
              <a:defRPr/>
            </a:lvl1pPr>
          </a:lstStyle>
          <a:p>
            <a:r>
              <a:rPr lang="en-US" dirty="0"/>
              <a:t>Click to edit Master title style</a:t>
            </a:r>
          </a:p>
        </p:txBody>
      </p:sp>
      <p:sp>
        <p:nvSpPr>
          <p:cNvPr id="3" name="Content Placeholder 2"/>
          <p:cNvSpPr>
            <a:spLocks noGrp="1"/>
          </p:cNvSpPr>
          <p:nvPr>
            <p:ph idx="1"/>
          </p:nvPr>
        </p:nvSpPr>
        <p:spPr>
          <a:xfrm>
            <a:off x="1752599" y="1752600"/>
            <a:ext cx="9855200" cy="4572000"/>
          </a:xfrm>
        </p:spPr>
        <p:txBody>
          <a:bodyPr/>
          <a:lstStyle>
            <a:lvl1pPr marL="568311" indent="-568311">
              <a:spcBef>
                <a:spcPts val="672"/>
              </a:spcBef>
              <a:defRPr/>
            </a:lvl1pPr>
            <a:lvl2pPr marL="1144559" indent="-461951">
              <a:spcBef>
                <a:spcPts val="0"/>
              </a:spcBef>
              <a:spcAft>
                <a:spcPts val="0"/>
              </a:spcAft>
              <a:buFont typeface="Wingdings" panose="05000000000000000000" pitchFamily="2" charset="2"/>
              <a:buChar char="§"/>
              <a:defRPr sz="2600"/>
            </a:lvl2pPr>
            <a:lvl3pPr marL="1598573" indent="-450839">
              <a:spcBef>
                <a:spcPts val="576"/>
              </a:spcBef>
              <a:spcAft>
                <a:spcPts val="0"/>
              </a:spcAft>
              <a:buFont typeface="Wingdings" panose="05000000000000000000" pitchFamily="2" charset="2"/>
              <a:buChar char="§"/>
              <a:defRPr sz="2600"/>
            </a:lvl3pPr>
            <a:lvl4pPr marL="571486" indent="-571486">
              <a:spcBef>
                <a:spcPts val="672"/>
              </a:spcBef>
              <a:spcAft>
                <a:spcPts val="1200"/>
              </a:spcAft>
              <a:buFont typeface="+mj-lt"/>
              <a:buAutoNum type="romanUcPeriod"/>
              <a:tabLst/>
              <a:defRPr sz="2600"/>
            </a:lvl4pPr>
            <a:lvl5pPr marL="969240" indent="-457189">
              <a:spcBef>
                <a:spcPts val="0"/>
              </a:spcBef>
              <a:spcAft>
                <a:spcPts val="1200"/>
              </a:spcAft>
              <a:buFont typeface="+mj-lt"/>
              <a:buAutoNum type="alphaUcPeriod"/>
              <a:defRPr sz="2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3">
            <a:extLst>
              <a:ext uri="{FF2B5EF4-FFF2-40B4-BE49-F238E27FC236}">
                <a16:creationId xmlns:a16="http://schemas.microsoft.com/office/drawing/2014/main" id="{15C382F4-AF56-E887-E755-A99F40EF6DA9}"/>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12041EE0-B0F9-4893-0CF1-A43547E84B3A}"/>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028" name="Picture 3">
            <a:extLst>
              <a:ext uri="{FF2B5EF4-FFF2-40B4-BE49-F238E27FC236}">
                <a16:creationId xmlns:a16="http://schemas.microsoft.com/office/drawing/2014/main" id="{CFDFFB2D-A372-5423-E8C2-28A6F20A8778}"/>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B8AF3754-8A7A-8F86-7880-DEA48B19AA2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8615318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Outline">
    <p:spTree>
      <p:nvGrpSpPr>
        <p:cNvPr id="1" name=""/>
        <p:cNvGrpSpPr/>
        <p:nvPr/>
      </p:nvGrpSpPr>
      <p:grpSpPr>
        <a:xfrm>
          <a:off x="0" y="0"/>
          <a:ext cx="0" cy="0"/>
          <a:chOff x="0" y="0"/>
          <a:chExt cx="0" cy="0"/>
        </a:xfrm>
      </p:grpSpPr>
      <p:sp>
        <p:nvSpPr>
          <p:cNvPr id="2" name="Title 1"/>
          <p:cNvSpPr>
            <a:spLocks noGrp="1"/>
          </p:cNvSpPr>
          <p:nvPr>
            <p:ph type="title"/>
          </p:nvPr>
        </p:nvSpPr>
        <p:spPr>
          <a:xfrm>
            <a:off x="1752601" y="121920"/>
            <a:ext cx="10160001" cy="1554480"/>
          </a:xfrm>
        </p:spPr>
        <p:txBody>
          <a:bodyPr/>
          <a:lstStyle>
            <a:lvl1pPr marL="0" indent="0">
              <a:tabLst>
                <a:tab pos="798493" algn="l"/>
              </a:tabLst>
              <a:defRPr sz="4000"/>
            </a:lvl1pPr>
          </a:lstStyle>
          <a:p>
            <a:r>
              <a:rPr lang="en-US" dirty="0"/>
              <a:t>Click to edit Master title style</a:t>
            </a:r>
          </a:p>
        </p:txBody>
      </p:sp>
      <p:sp>
        <p:nvSpPr>
          <p:cNvPr id="3" name="Content Placeholder 2"/>
          <p:cNvSpPr>
            <a:spLocks noGrp="1"/>
          </p:cNvSpPr>
          <p:nvPr>
            <p:ph idx="1"/>
          </p:nvPr>
        </p:nvSpPr>
        <p:spPr>
          <a:xfrm>
            <a:off x="1752600" y="1752600"/>
            <a:ext cx="9855200" cy="4572000"/>
          </a:xfrm>
        </p:spPr>
        <p:txBody>
          <a:bodyPr/>
          <a:lstStyle>
            <a:lvl1pPr marL="684196" indent="-684196">
              <a:spcBef>
                <a:spcPts val="672"/>
              </a:spcBef>
              <a:spcAft>
                <a:spcPts val="1200"/>
              </a:spcAft>
              <a:buFont typeface="+mj-lt"/>
              <a:buAutoNum type="romanUcPeriod"/>
              <a:defRPr sz="2800"/>
            </a:lvl1pPr>
            <a:lvl2pPr marL="1144559" indent="-457189">
              <a:spcBef>
                <a:spcPts val="0"/>
              </a:spcBef>
              <a:spcAft>
                <a:spcPts val="1200"/>
              </a:spcAft>
              <a:buFont typeface="+mj-lt"/>
              <a:buAutoNum type="alphaUcPeriod"/>
              <a:defRPr sz="2800"/>
            </a:lvl2pPr>
            <a:lvl3pPr marL="1598573" indent="-457189">
              <a:spcBef>
                <a:spcPts val="576"/>
              </a:spcBef>
              <a:spcAft>
                <a:spcPts val="1200"/>
              </a:spcAft>
              <a:buFont typeface="Wingdings" panose="05000000000000000000" pitchFamily="2" charset="2"/>
              <a:buChar char="§"/>
              <a:defRPr sz="2800"/>
            </a:lvl3pPr>
            <a:lvl4pPr marL="457189" indent="-457189">
              <a:spcBef>
                <a:spcPts val="672"/>
              </a:spcBef>
              <a:spcAft>
                <a:spcPts val="1200"/>
              </a:spcAft>
              <a:buFont typeface="+mj-lt"/>
              <a:buAutoNum type="alphaUcPeriod"/>
              <a:tabLst/>
              <a:defRPr sz="2800"/>
            </a:lvl4pPr>
            <a:lvl5pPr marL="914377" indent="-457189">
              <a:spcBef>
                <a:spcPts val="0"/>
              </a:spcBef>
              <a:spcAft>
                <a:spcPts val="1200"/>
              </a:spcAft>
              <a:buFont typeface="Wingdings" panose="05000000000000000000" pitchFamily="2" charset="2"/>
              <a:buChar char="§"/>
              <a:defRPr sz="2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2FAD1781-1742-2721-32BC-FE6B22EBF4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
        <p:nvSpPr>
          <p:cNvPr id="9" name="Rectangle 8">
            <a:extLst>
              <a:ext uri="{FF2B5EF4-FFF2-40B4-BE49-F238E27FC236}">
                <a16:creationId xmlns:a16="http://schemas.microsoft.com/office/drawing/2014/main" id="{C4698FA8-3030-6165-B56C-717C55214FB1}"/>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77A2FF53-7357-C79A-F3A1-20A994D911A9}"/>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1" name="Picture 10">
            <a:extLst>
              <a:ext uri="{FF2B5EF4-FFF2-40B4-BE49-F238E27FC236}">
                <a16:creationId xmlns:a16="http://schemas.microsoft.com/office/drawing/2014/main" id="{33F6B1DD-454C-D422-DBC9-64E600F55ED9}"/>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4715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Bullets">
    <p:spTree>
      <p:nvGrpSpPr>
        <p:cNvPr id="1" name=""/>
        <p:cNvGrpSpPr/>
        <p:nvPr/>
      </p:nvGrpSpPr>
      <p:grpSpPr>
        <a:xfrm>
          <a:off x="0" y="0"/>
          <a:ext cx="0" cy="0"/>
          <a:chOff x="0" y="0"/>
          <a:chExt cx="0" cy="0"/>
        </a:xfrm>
      </p:grpSpPr>
      <p:sp>
        <p:nvSpPr>
          <p:cNvPr id="2" name="Title 1"/>
          <p:cNvSpPr>
            <a:spLocks noGrp="1"/>
          </p:cNvSpPr>
          <p:nvPr>
            <p:ph type="title"/>
          </p:nvPr>
        </p:nvSpPr>
        <p:spPr>
          <a:xfrm>
            <a:off x="1761392" y="121920"/>
            <a:ext cx="10456008" cy="1554480"/>
          </a:xfrm>
        </p:spPr>
        <p:txBody>
          <a:bodyPr/>
          <a:lstStyle/>
          <a:p>
            <a:r>
              <a:rPr lang="en-US" dirty="0"/>
              <a:t>Click to edit Master title style</a:t>
            </a:r>
          </a:p>
        </p:txBody>
      </p:sp>
      <p:sp>
        <p:nvSpPr>
          <p:cNvPr id="3" name="Content Placeholder 2"/>
          <p:cNvSpPr>
            <a:spLocks noGrp="1"/>
          </p:cNvSpPr>
          <p:nvPr>
            <p:ph sz="half" idx="1"/>
          </p:nvPr>
        </p:nvSpPr>
        <p:spPr>
          <a:xfrm>
            <a:off x="1752600" y="1752600"/>
            <a:ext cx="4876800" cy="4572000"/>
          </a:xfrm>
        </p:spPr>
        <p:txBody>
          <a:bodyPr/>
          <a:lstStyle>
            <a:lvl1pPr marL="461951" indent="-461951">
              <a:defRPr sz="2800"/>
            </a:lvl1pPr>
            <a:lvl2pPr marL="914377" indent="-452427">
              <a:defRPr sz="2400"/>
            </a:lvl2pPr>
            <a:lvl3pPr marL="1376328" indent="-461951">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731000" y="1752600"/>
            <a:ext cx="4876800" cy="4572000"/>
          </a:xfrm>
        </p:spPr>
        <p:txBody>
          <a:bodyPr/>
          <a:lstStyle>
            <a:lvl1pPr marL="461951" indent="-461951">
              <a:defRPr sz="2800"/>
            </a:lvl1pPr>
            <a:lvl2pPr marL="914377" indent="-452427">
              <a:defRPr sz="2400"/>
            </a:lvl2pPr>
            <a:lvl3pPr marL="1376328" indent="-461951">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F7FAA1A3-4C7F-F043-C308-E91644D9AC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
        <p:nvSpPr>
          <p:cNvPr id="19" name="Rectangle 18">
            <a:extLst>
              <a:ext uri="{FF2B5EF4-FFF2-40B4-BE49-F238E27FC236}">
                <a16:creationId xmlns:a16="http://schemas.microsoft.com/office/drawing/2014/main" id="{1B0BB5B2-1DAE-B048-A2D3-4BCE2A7272DC}"/>
              </a:ext>
            </a:extLst>
          </p:cNvPr>
          <p:cNvSpPr/>
          <p:nvPr userDrawn="1"/>
        </p:nvSpPr>
        <p:spPr>
          <a:xfrm>
            <a:off x="0"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Rectangle 19">
            <a:extLst>
              <a:ext uri="{FF2B5EF4-FFF2-40B4-BE49-F238E27FC236}">
                <a16:creationId xmlns:a16="http://schemas.microsoft.com/office/drawing/2014/main" id="{DF1A351F-4AB7-A270-4BDA-75C1DED06F94}"/>
              </a:ext>
            </a:extLst>
          </p:cNvPr>
          <p:cNvSpPr/>
          <p:nvPr userDrawn="1"/>
        </p:nvSpPr>
        <p:spPr>
          <a:xfrm>
            <a:off x="1398586"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21" name="Picture 20">
            <a:extLst>
              <a:ext uri="{FF2B5EF4-FFF2-40B4-BE49-F238E27FC236}">
                <a16:creationId xmlns:a16="http://schemas.microsoft.com/office/drawing/2014/main" id="{5DBF81D9-D065-1759-4980-24405FF6056E}"/>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239714"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0905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Bullets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5334001" y="-5334001"/>
            <a:ext cx="1524000" cy="12192001"/>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F92F3318-4567-F016-1686-501526D2DE14}"/>
              </a:ext>
            </a:extLst>
          </p:cNvPr>
          <p:cNvSpPr/>
          <p:nvPr userDrawn="1"/>
        </p:nvSpPr>
        <p:spPr>
          <a:xfrm rot="16200000">
            <a:off x="8641175" y="-190500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1371600" y="121922"/>
            <a:ext cx="10744200" cy="1271111"/>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10" name="Content Placeholder 9">
            <a:extLst>
              <a:ext uri="{FF2B5EF4-FFF2-40B4-BE49-F238E27FC236}">
                <a16:creationId xmlns:a16="http://schemas.microsoft.com/office/drawing/2014/main" id="{8E93AC8C-93FE-3928-3398-5D35063EFEF9}"/>
              </a:ext>
            </a:extLst>
          </p:cNvPr>
          <p:cNvSpPr>
            <a:spLocks noGrp="1"/>
          </p:cNvSpPr>
          <p:nvPr>
            <p:ph sz="quarter" idx="10"/>
          </p:nvPr>
        </p:nvSpPr>
        <p:spPr>
          <a:xfrm>
            <a:off x="914400" y="1828800"/>
            <a:ext cx="5181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9">
            <a:extLst>
              <a:ext uri="{FF2B5EF4-FFF2-40B4-BE49-F238E27FC236}">
                <a16:creationId xmlns:a16="http://schemas.microsoft.com/office/drawing/2014/main" id="{23645D2E-D8DF-7232-BDF2-3DCBF5716E3C}"/>
              </a:ext>
            </a:extLst>
          </p:cNvPr>
          <p:cNvSpPr>
            <a:spLocks noGrp="1"/>
          </p:cNvSpPr>
          <p:nvPr>
            <p:ph sz="quarter" idx="11"/>
          </p:nvPr>
        </p:nvSpPr>
        <p:spPr>
          <a:xfrm>
            <a:off x="6477000" y="1828800"/>
            <a:ext cx="5181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1B282ACE-7F94-C1AB-06D4-47FACB931DD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3448597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Bullets 3">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2667003" y="-2667001"/>
            <a:ext cx="6858000" cy="12192001"/>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 name="Picture 7">
            <a:extLst>
              <a:ext uri="{FF2B5EF4-FFF2-40B4-BE49-F238E27FC236}">
                <a16:creationId xmlns:a16="http://schemas.microsoft.com/office/drawing/2014/main" id="{D5EFFFCC-DB57-5EFF-81E3-0D8B56ACA5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10600" y="6378892"/>
            <a:ext cx="3429000" cy="370513"/>
          </a:xfrm>
          <a:prstGeom prst="rect">
            <a:avLst/>
          </a:prstGeom>
        </p:spPr>
      </p:pic>
      <p:sp>
        <p:nvSpPr>
          <p:cNvPr id="3" name="Rectangle 2">
            <a:extLst>
              <a:ext uri="{FF2B5EF4-FFF2-40B4-BE49-F238E27FC236}">
                <a16:creationId xmlns:a16="http://schemas.microsoft.com/office/drawing/2014/main" id="{F92F3318-4567-F016-1686-501526D2DE14}"/>
              </a:ext>
            </a:extLst>
          </p:cNvPr>
          <p:cNvSpPr/>
          <p:nvPr userDrawn="1"/>
        </p:nvSpPr>
        <p:spPr>
          <a:xfrm rot="16200000">
            <a:off x="5969603" y="-4576572"/>
            <a:ext cx="261938" cy="12201144"/>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1371600" y="121922"/>
            <a:ext cx="10744200" cy="1271111"/>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10" name="Content Placeholder 9">
            <a:extLst>
              <a:ext uri="{FF2B5EF4-FFF2-40B4-BE49-F238E27FC236}">
                <a16:creationId xmlns:a16="http://schemas.microsoft.com/office/drawing/2014/main" id="{8E93AC8C-93FE-3928-3398-5D35063EFEF9}"/>
              </a:ext>
            </a:extLst>
          </p:cNvPr>
          <p:cNvSpPr>
            <a:spLocks noGrp="1"/>
          </p:cNvSpPr>
          <p:nvPr>
            <p:ph sz="quarter" idx="10"/>
          </p:nvPr>
        </p:nvSpPr>
        <p:spPr>
          <a:xfrm>
            <a:off x="914400" y="1828800"/>
            <a:ext cx="5181600" cy="44958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9">
            <a:extLst>
              <a:ext uri="{FF2B5EF4-FFF2-40B4-BE49-F238E27FC236}">
                <a16:creationId xmlns:a16="http://schemas.microsoft.com/office/drawing/2014/main" id="{23645D2E-D8DF-7232-BDF2-3DCBF5716E3C}"/>
              </a:ext>
            </a:extLst>
          </p:cNvPr>
          <p:cNvSpPr>
            <a:spLocks noGrp="1"/>
          </p:cNvSpPr>
          <p:nvPr>
            <p:ph sz="quarter" idx="11"/>
          </p:nvPr>
        </p:nvSpPr>
        <p:spPr>
          <a:xfrm>
            <a:off x="6477000" y="1828800"/>
            <a:ext cx="5181600" cy="44958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3474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mp;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5334001" y="-5334001"/>
            <a:ext cx="1524000" cy="12192001"/>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F92F3318-4567-F016-1686-501526D2DE14}"/>
              </a:ext>
            </a:extLst>
          </p:cNvPr>
          <p:cNvSpPr/>
          <p:nvPr userDrawn="1"/>
        </p:nvSpPr>
        <p:spPr>
          <a:xfrm rot="16200000">
            <a:off x="8641175" y="-190500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1371600" y="121922"/>
            <a:ext cx="10744200" cy="1271111"/>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10" name="Content Placeholder 9">
            <a:extLst>
              <a:ext uri="{FF2B5EF4-FFF2-40B4-BE49-F238E27FC236}">
                <a16:creationId xmlns:a16="http://schemas.microsoft.com/office/drawing/2014/main" id="{8E93AC8C-93FE-3928-3398-5D35063EFEF9}"/>
              </a:ext>
            </a:extLst>
          </p:cNvPr>
          <p:cNvSpPr>
            <a:spLocks noGrp="1"/>
          </p:cNvSpPr>
          <p:nvPr>
            <p:ph sz="quarter" idx="10"/>
          </p:nvPr>
        </p:nvSpPr>
        <p:spPr>
          <a:xfrm>
            <a:off x="914400" y="1828800"/>
            <a:ext cx="7162800" cy="449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Picture Placeholder 6">
            <a:extLst>
              <a:ext uri="{FF2B5EF4-FFF2-40B4-BE49-F238E27FC236}">
                <a16:creationId xmlns:a16="http://schemas.microsoft.com/office/drawing/2014/main" id="{B3FDCD27-4A61-20FE-9549-D3C62BE1AAD9}"/>
              </a:ext>
            </a:extLst>
          </p:cNvPr>
          <p:cNvSpPr>
            <a:spLocks noGrp="1"/>
          </p:cNvSpPr>
          <p:nvPr>
            <p:ph type="pic" sz="quarter" idx="11"/>
          </p:nvPr>
        </p:nvSpPr>
        <p:spPr>
          <a:xfrm>
            <a:off x="8305800" y="1828800"/>
            <a:ext cx="3352800" cy="4495800"/>
          </a:xfrm>
        </p:spPr>
        <p:txBody>
          <a:bodyPr/>
          <a:lstStyle/>
          <a:p>
            <a:endParaRPr lang="en-US"/>
          </a:p>
        </p:txBody>
      </p:sp>
      <p:pic>
        <p:nvPicPr>
          <p:cNvPr id="6" name="Picture 5">
            <a:extLst>
              <a:ext uri="{FF2B5EF4-FFF2-40B4-BE49-F238E27FC236}">
                <a16:creationId xmlns:a16="http://schemas.microsoft.com/office/drawing/2014/main" id="{184CCF0A-D7DC-D81E-0F38-D5207306DF1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1459014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amp;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5334001" y="-5334001"/>
            <a:ext cx="1524000" cy="12192001"/>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F92F3318-4567-F016-1686-501526D2DE14}"/>
              </a:ext>
            </a:extLst>
          </p:cNvPr>
          <p:cNvSpPr/>
          <p:nvPr userDrawn="1"/>
        </p:nvSpPr>
        <p:spPr>
          <a:xfrm rot="16200000">
            <a:off x="8641175" y="-190500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1371600" y="121922"/>
            <a:ext cx="10744200" cy="1271111"/>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7" name="Picture Placeholder 6">
            <a:extLst>
              <a:ext uri="{FF2B5EF4-FFF2-40B4-BE49-F238E27FC236}">
                <a16:creationId xmlns:a16="http://schemas.microsoft.com/office/drawing/2014/main" id="{B3FDCD27-4A61-20FE-9549-D3C62BE1AAD9}"/>
              </a:ext>
            </a:extLst>
          </p:cNvPr>
          <p:cNvSpPr>
            <a:spLocks noGrp="1"/>
          </p:cNvSpPr>
          <p:nvPr>
            <p:ph type="pic" sz="quarter" idx="11"/>
          </p:nvPr>
        </p:nvSpPr>
        <p:spPr>
          <a:xfrm>
            <a:off x="914400" y="1828800"/>
            <a:ext cx="3352800" cy="4495800"/>
          </a:xfrm>
        </p:spPr>
        <p:txBody>
          <a:bodyPr/>
          <a:lstStyle/>
          <a:p>
            <a:endParaRPr lang="en-US"/>
          </a:p>
        </p:txBody>
      </p:sp>
      <p:pic>
        <p:nvPicPr>
          <p:cNvPr id="6" name="Picture 5">
            <a:extLst>
              <a:ext uri="{FF2B5EF4-FFF2-40B4-BE49-F238E27FC236}">
                <a16:creationId xmlns:a16="http://schemas.microsoft.com/office/drawing/2014/main" id="{184CCF0A-D7DC-D81E-0F38-D5207306DF1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
        <p:nvSpPr>
          <p:cNvPr id="9" name="Content Placeholder 9">
            <a:extLst>
              <a:ext uri="{FF2B5EF4-FFF2-40B4-BE49-F238E27FC236}">
                <a16:creationId xmlns:a16="http://schemas.microsoft.com/office/drawing/2014/main" id="{8E93AC8C-93FE-3928-3398-5D35063EFEF9}"/>
              </a:ext>
            </a:extLst>
          </p:cNvPr>
          <p:cNvSpPr>
            <a:spLocks noGrp="1"/>
          </p:cNvSpPr>
          <p:nvPr>
            <p:ph sz="quarter" idx="10"/>
          </p:nvPr>
        </p:nvSpPr>
        <p:spPr>
          <a:xfrm>
            <a:off x="4495800" y="1828800"/>
            <a:ext cx="7162800" cy="449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937416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 Speakers Slide ">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4762502" y="-4762501"/>
            <a:ext cx="2667000" cy="12192001"/>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1371600" y="121922"/>
            <a:ext cx="10744200" cy="2392678"/>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6" name="Picture Placeholder 6">
            <a:extLst>
              <a:ext uri="{FF2B5EF4-FFF2-40B4-BE49-F238E27FC236}">
                <a16:creationId xmlns:a16="http://schemas.microsoft.com/office/drawing/2014/main" id="{AE9FE042-6020-D899-B52A-5EE379C170E6}"/>
              </a:ext>
            </a:extLst>
          </p:cNvPr>
          <p:cNvSpPr>
            <a:spLocks noGrp="1"/>
          </p:cNvSpPr>
          <p:nvPr>
            <p:ph type="pic" sz="quarter" idx="10"/>
          </p:nvPr>
        </p:nvSpPr>
        <p:spPr>
          <a:xfrm>
            <a:off x="909961" y="2933700"/>
            <a:ext cx="2286000" cy="2286000"/>
          </a:xfrm>
        </p:spPr>
        <p:txBody>
          <a:bodyPr/>
          <a:lstStyle/>
          <a:p>
            <a:endParaRPr lang="en-US"/>
          </a:p>
        </p:txBody>
      </p:sp>
      <p:sp>
        <p:nvSpPr>
          <p:cNvPr id="9" name="Picture Placeholder 6">
            <a:extLst>
              <a:ext uri="{FF2B5EF4-FFF2-40B4-BE49-F238E27FC236}">
                <a16:creationId xmlns:a16="http://schemas.microsoft.com/office/drawing/2014/main" id="{475CC090-B033-D55D-6E4C-CE142E4E2441}"/>
              </a:ext>
            </a:extLst>
          </p:cNvPr>
          <p:cNvSpPr>
            <a:spLocks noGrp="1"/>
          </p:cNvSpPr>
          <p:nvPr>
            <p:ph type="pic" sz="quarter" idx="11"/>
          </p:nvPr>
        </p:nvSpPr>
        <p:spPr>
          <a:xfrm>
            <a:off x="3551561" y="2933700"/>
            <a:ext cx="2286000" cy="2286000"/>
          </a:xfrm>
        </p:spPr>
        <p:txBody>
          <a:bodyPr/>
          <a:lstStyle/>
          <a:p>
            <a:endParaRPr lang="en-US"/>
          </a:p>
        </p:txBody>
      </p:sp>
      <p:sp>
        <p:nvSpPr>
          <p:cNvPr id="11" name="Picture Placeholder 6">
            <a:extLst>
              <a:ext uri="{FF2B5EF4-FFF2-40B4-BE49-F238E27FC236}">
                <a16:creationId xmlns:a16="http://schemas.microsoft.com/office/drawing/2014/main" id="{84A6AED5-E692-48AC-8393-3DD14D057803}"/>
              </a:ext>
            </a:extLst>
          </p:cNvPr>
          <p:cNvSpPr>
            <a:spLocks noGrp="1"/>
          </p:cNvSpPr>
          <p:nvPr>
            <p:ph type="pic" sz="quarter" idx="12"/>
          </p:nvPr>
        </p:nvSpPr>
        <p:spPr>
          <a:xfrm>
            <a:off x="6193161" y="2933700"/>
            <a:ext cx="2286000" cy="2286000"/>
          </a:xfrm>
        </p:spPr>
        <p:txBody>
          <a:bodyPr/>
          <a:lstStyle/>
          <a:p>
            <a:endParaRPr lang="en-US"/>
          </a:p>
        </p:txBody>
      </p:sp>
      <p:sp>
        <p:nvSpPr>
          <p:cNvPr id="12" name="Text Placeholder 10">
            <a:extLst>
              <a:ext uri="{FF2B5EF4-FFF2-40B4-BE49-F238E27FC236}">
                <a16:creationId xmlns:a16="http://schemas.microsoft.com/office/drawing/2014/main" id="{D307678F-B6C3-14AC-FB00-237ACD173A17}"/>
              </a:ext>
            </a:extLst>
          </p:cNvPr>
          <p:cNvSpPr>
            <a:spLocks noGrp="1"/>
          </p:cNvSpPr>
          <p:nvPr>
            <p:ph type="body" sz="quarter" idx="13"/>
          </p:nvPr>
        </p:nvSpPr>
        <p:spPr>
          <a:xfrm>
            <a:off x="893685" y="5334000"/>
            <a:ext cx="2286000" cy="990600"/>
          </a:xfrm>
        </p:spPr>
        <p:txBody>
          <a:bodyPr>
            <a:normAutofit/>
          </a:bodyPr>
          <a:lstStyle>
            <a:lvl1pPr algn="ctr">
              <a:buNone/>
              <a:defRPr sz="2400" b="1"/>
            </a:lvl1pPr>
          </a:lstStyle>
          <a:p>
            <a:pPr lvl="0"/>
            <a:r>
              <a:rPr lang="en-US" dirty="0"/>
              <a:t>Click to edit</a:t>
            </a:r>
          </a:p>
        </p:txBody>
      </p:sp>
      <p:sp>
        <p:nvSpPr>
          <p:cNvPr id="13" name="Text Placeholder 10">
            <a:extLst>
              <a:ext uri="{FF2B5EF4-FFF2-40B4-BE49-F238E27FC236}">
                <a16:creationId xmlns:a16="http://schemas.microsoft.com/office/drawing/2014/main" id="{ADDE7DF9-4AB3-91A0-C1B7-7713B71C1313}"/>
              </a:ext>
            </a:extLst>
          </p:cNvPr>
          <p:cNvSpPr>
            <a:spLocks noGrp="1"/>
          </p:cNvSpPr>
          <p:nvPr>
            <p:ph type="body" sz="quarter" idx="14"/>
          </p:nvPr>
        </p:nvSpPr>
        <p:spPr>
          <a:xfrm>
            <a:off x="3542190" y="5311089"/>
            <a:ext cx="2286000" cy="990600"/>
          </a:xfrm>
        </p:spPr>
        <p:txBody>
          <a:bodyPr>
            <a:normAutofit/>
          </a:bodyPr>
          <a:lstStyle>
            <a:lvl1pPr algn="ctr">
              <a:buNone/>
              <a:defRPr sz="2400" b="1"/>
            </a:lvl1pPr>
          </a:lstStyle>
          <a:p>
            <a:pPr lvl="0"/>
            <a:r>
              <a:rPr lang="en-US" dirty="0"/>
              <a:t>Click to edit</a:t>
            </a:r>
          </a:p>
        </p:txBody>
      </p:sp>
      <p:sp>
        <p:nvSpPr>
          <p:cNvPr id="14" name="Text Placeholder 10">
            <a:extLst>
              <a:ext uri="{FF2B5EF4-FFF2-40B4-BE49-F238E27FC236}">
                <a16:creationId xmlns:a16="http://schemas.microsoft.com/office/drawing/2014/main" id="{2E51E725-E13D-3509-5ABE-7A1C62CF673D}"/>
              </a:ext>
            </a:extLst>
          </p:cNvPr>
          <p:cNvSpPr>
            <a:spLocks noGrp="1"/>
          </p:cNvSpPr>
          <p:nvPr>
            <p:ph type="body" sz="quarter" idx="15"/>
          </p:nvPr>
        </p:nvSpPr>
        <p:spPr>
          <a:xfrm>
            <a:off x="6190695" y="5311089"/>
            <a:ext cx="2286000" cy="990600"/>
          </a:xfrm>
        </p:spPr>
        <p:txBody>
          <a:bodyPr>
            <a:normAutofit/>
          </a:bodyPr>
          <a:lstStyle>
            <a:lvl1pPr algn="ctr">
              <a:buNone/>
              <a:defRPr sz="2400" b="1"/>
            </a:lvl1pPr>
          </a:lstStyle>
          <a:p>
            <a:pPr lvl="0"/>
            <a:r>
              <a:rPr lang="en-US" dirty="0"/>
              <a:t>Click to edit</a:t>
            </a:r>
          </a:p>
        </p:txBody>
      </p:sp>
      <p:sp>
        <p:nvSpPr>
          <p:cNvPr id="16" name="Picture Placeholder 6">
            <a:extLst>
              <a:ext uri="{FF2B5EF4-FFF2-40B4-BE49-F238E27FC236}">
                <a16:creationId xmlns:a16="http://schemas.microsoft.com/office/drawing/2014/main" id="{222B6889-44FB-5029-564F-35E6B0B679DE}"/>
              </a:ext>
            </a:extLst>
          </p:cNvPr>
          <p:cNvSpPr>
            <a:spLocks noGrp="1"/>
          </p:cNvSpPr>
          <p:nvPr>
            <p:ph type="pic" sz="quarter" idx="16"/>
          </p:nvPr>
        </p:nvSpPr>
        <p:spPr>
          <a:xfrm>
            <a:off x="8834761" y="2933700"/>
            <a:ext cx="2286000" cy="2286000"/>
          </a:xfrm>
        </p:spPr>
        <p:txBody>
          <a:bodyPr/>
          <a:lstStyle/>
          <a:p>
            <a:endParaRPr lang="en-US"/>
          </a:p>
        </p:txBody>
      </p:sp>
      <p:sp>
        <p:nvSpPr>
          <p:cNvPr id="17" name="Text Placeholder 10">
            <a:extLst>
              <a:ext uri="{FF2B5EF4-FFF2-40B4-BE49-F238E27FC236}">
                <a16:creationId xmlns:a16="http://schemas.microsoft.com/office/drawing/2014/main" id="{90F8EB6A-0699-88B2-C14B-9F90DB93BF90}"/>
              </a:ext>
            </a:extLst>
          </p:cNvPr>
          <p:cNvSpPr>
            <a:spLocks noGrp="1"/>
          </p:cNvSpPr>
          <p:nvPr>
            <p:ph type="body" sz="quarter" idx="17"/>
          </p:nvPr>
        </p:nvSpPr>
        <p:spPr>
          <a:xfrm>
            <a:off x="8839200" y="5312569"/>
            <a:ext cx="2286000" cy="990600"/>
          </a:xfrm>
        </p:spPr>
        <p:txBody>
          <a:bodyPr>
            <a:normAutofit/>
          </a:bodyPr>
          <a:lstStyle>
            <a:lvl1pPr algn="ctr">
              <a:buNone/>
              <a:defRPr sz="2400" b="1"/>
            </a:lvl1pPr>
          </a:lstStyle>
          <a:p>
            <a:pPr lvl="0"/>
            <a:r>
              <a:rPr lang="en-US" dirty="0"/>
              <a:t>Click to edit</a:t>
            </a:r>
          </a:p>
        </p:txBody>
      </p:sp>
      <p:pic>
        <p:nvPicPr>
          <p:cNvPr id="18" name="Picture 17">
            <a:extLst>
              <a:ext uri="{FF2B5EF4-FFF2-40B4-BE49-F238E27FC236}">
                <a16:creationId xmlns:a16="http://schemas.microsoft.com/office/drawing/2014/main" id="{9C7F94C9-E382-A65A-BE44-732F0237753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4031025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Speakers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4762502" y="-4762501"/>
            <a:ext cx="2667000" cy="12192001"/>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1371600" y="121922"/>
            <a:ext cx="10744200" cy="2392678"/>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6" name="Picture Placeholder 6">
            <a:extLst>
              <a:ext uri="{FF2B5EF4-FFF2-40B4-BE49-F238E27FC236}">
                <a16:creationId xmlns:a16="http://schemas.microsoft.com/office/drawing/2014/main" id="{AE9FE042-6020-D899-B52A-5EE379C170E6}"/>
              </a:ext>
            </a:extLst>
          </p:cNvPr>
          <p:cNvSpPr>
            <a:spLocks noGrp="1"/>
          </p:cNvSpPr>
          <p:nvPr>
            <p:ph type="pic" sz="quarter" idx="10"/>
          </p:nvPr>
        </p:nvSpPr>
        <p:spPr>
          <a:xfrm>
            <a:off x="1768876" y="2933700"/>
            <a:ext cx="2286000" cy="2286000"/>
          </a:xfrm>
        </p:spPr>
        <p:txBody>
          <a:bodyPr/>
          <a:lstStyle/>
          <a:p>
            <a:endParaRPr lang="en-US"/>
          </a:p>
        </p:txBody>
      </p:sp>
      <p:sp>
        <p:nvSpPr>
          <p:cNvPr id="9" name="Picture Placeholder 6">
            <a:extLst>
              <a:ext uri="{FF2B5EF4-FFF2-40B4-BE49-F238E27FC236}">
                <a16:creationId xmlns:a16="http://schemas.microsoft.com/office/drawing/2014/main" id="{475CC090-B033-D55D-6E4C-CE142E4E2441}"/>
              </a:ext>
            </a:extLst>
          </p:cNvPr>
          <p:cNvSpPr>
            <a:spLocks noGrp="1"/>
          </p:cNvSpPr>
          <p:nvPr>
            <p:ph type="pic" sz="quarter" idx="11"/>
          </p:nvPr>
        </p:nvSpPr>
        <p:spPr>
          <a:xfrm>
            <a:off x="4999238" y="2933700"/>
            <a:ext cx="2286000" cy="2286000"/>
          </a:xfrm>
        </p:spPr>
        <p:txBody>
          <a:bodyPr/>
          <a:lstStyle/>
          <a:p>
            <a:endParaRPr lang="en-US"/>
          </a:p>
        </p:txBody>
      </p:sp>
      <p:sp>
        <p:nvSpPr>
          <p:cNvPr id="11" name="Picture Placeholder 6">
            <a:extLst>
              <a:ext uri="{FF2B5EF4-FFF2-40B4-BE49-F238E27FC236}">
                <a16:creationId xmlns:a16="http://schemas.microsoft.com/office/drawing/2014/main" id="{84A6AED5-E692-48AC-8393-3DD14D057803}"/>
              </a:ext>
            </a:extLst>
          </p:cNvPr>
          <p:cNvSpPr>
            <a:spLocks noGrp="1"/>
          </p:cNvSpPr>
          <p:nvPr>
            <p:ph type="pic" sz="quarter" idx="12"/>
          </p:nvPr>
        </p:nvSpPr>
        <p:spPr>
          <a:xfrm>
            <a:off x="8229600" y="2933700"/>
            <a:ext cx="2286000" cy="2286000"/>
          </a:xfrm>
        </p:spPr>
        <p:txBody>
          <a:bodyPr/>
          <a:lstStyle/>
          <a:p>
            <a:endParaRPr lang="en-US"/>
          </a:p>
        </p:txBody>
      </p:sp>
      <p:sp>
        <p:nvSpPr>
          <p:cNvPr id="12" name="Text Placeholder 10">
            <a:extLst>
              <a:ext uri="{FF2B5EF4-FFF2-40B4-BE49-F238E27FC236}">
                <a16:creationId xmlns:a16="http://schemas.microsoft.com/office/drawing/2014/main" id="{D307678F-B6C3-14AC-FB00-237ACD173A17}"/>
              </a:ext>
            </a:extLst>
          </p:cNvPr>
          <p:cNvSpPr>
            <a:spLocks noGrp="1"/>
          </p:cNvSpPr>
          <p:nvPr>
            <p:ph type="body" sz="quarter" idx="13"/>
          </p:nvPr>
        </p:nvSpPr>
        <p:spPr>
          <a:xfrm>
            <a:off x="1752600" y="5334000"/>
            <a:ext cx="2286000" cy="990600"/>
          </a:xfrm>
        </p:spPr>
        <p:txBody>
          <a:bodyPr>
            <a:normAutofit/>
          </a:bodyPr>
          <a:lstStyle>
            <a:lvl1pPr algn="ctr">
              <a:buNone/>
              <a:defRPr sz="2400" b="1"/>
            </a:lvl1pPr>
          </a:lstStyle>
          <a:p>
            <a:pPr lvl="0"/>
            <a:r>
              <a:rPr lang="en-US" dirty="0"/>
              <a:t>Click to edit</a:t>
            </a:r>
          </a:p>
        </p:txBody>
      </p:sp>
      <p:sp>
        <p:nvSpPr>
          <p:cNvPr id="13" name="Text Placeholder 10">
            <a:extLst>
              <a:ext uri="{FF2B5EF4-FFF2-40B4-BE49-F238E27FC236}">
                <a16:creationId xmlns:a16="http://schemas.microsoft.com/office/drawing/2014/main" id="{ADDE7DF9-4AB3-91A0-C1B7-7713B71C1313}"/>
              </a:ext>
            </a:extLst>
          </p:cNvPr>
          <p:cNvSpPr>
            <a:spLocks noGrp="1"/>
          </p:cNvSpPr>
          <p:nvPr>
            <p:ph type="body" sz="quarter" idx="14"/>
          </p:nvPr>
        </p:nvSpPr>
        <p:spPr>
          <a:xfrm>
            <a:off x="4989867" y="5311089"/>
            <a:ext cx="2286000" cy="990600"/>
          </a:xfrm>
        </p:spPr>
        <p:txBody>
          <a:bodyPr>
            <a:normAutofit/>
          </a:bodyPr>
          <a:lstStyle>
            <a:lvl1pPr algn="ctr">
              <a:buNone/>
              <a:defRPr sz="2400" b="1"/>
            </a:lvl1pPr>
          </a:lstStyle>
          <a:p>
            <a:pPr lvl="0"/>
            <a:r>
              <a:rPr lang="en-US" dirty="0"/>
              <a:t>Click to edit</a:t>
            </a:r>
          </a:p>
        </p:txBody>
      </p:sp>
      <p:sp>
        <p:nvSpPr>
          <p:cNvPr id="14" name="Text Placeholder 10">
            <a:extLst>
              <a:ext uri="{FF2B5EF4-FFF2-40B4-BE49-F238E27FC236}">
                <a16:creationId xmlns:a16="http://schemas.microsoft.com/office/drawing/2014/main" id="{2E51E725-E13D-3509-5ABE-7A1C62CF673D}"/>
              </a:ext>
            </a:extLst>
          </p:cNvPr>
          <p:cNvSpPr>
            <a:spLocks noGrp="1"/>
          </p:cNvSpPr>
          <p:nvPr>
            <p:ph type="body" sz="quarter" idx="15"/>
          </p:nvPr>
        </p:nvSpPr>
        <p:spPr>
          <a:xfrm>
            <a:off x="8227134" y="5311089"/>
            <a:ext cx="2286000" cy="990600"/>
          </a:xfrm>
        </p:spPr>
        <p:txBody>
          <a:bodyPr>
            <a:normAutofit/>
          </a:bodyPr>
          <a:lstStyle>
            <a:lvl1pPr algn="ctr">
              <a:buNone/>
              <a:defRPr sz="2400" b="1"/>
            </a:lvl1pPr>
          </a:lstStyle>
          <a:p>
            <a:pPr lvl="0"/>
            <a:r>
              <a:rPr lang="en-US" dirty="0"/>
              <a:t>Click to edit</a:t>
            </a:r>
          </a:p>
        </p:txBody>
      </p:sp>
      <p:pic>
        <p:nvPicPr>
          <p:cNvPr id="3" name="Picture 2">
            <a:extLst>
              <a:ext uri="{FF2B5EF4-FFF2-40B4-BE49-F238E27FC236}">
                <a16:creationId xmlns:a16="http://schemas.microsoft.com/office/drawing/2014/main" id="{57C90833-739F-E97E-9848-2F394A4A7C7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1926132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 Speakers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5877874-9434-BDB6-C22C-10D9360CC0D5}"/>
              </a:ext>
            </a:extLst>
          </p:cNvPr>
          <p:cNvSpPr/>
          <p:nvPr userDrawn="1"/>
        </p:nvSpPr>
        <p:spPr>
          <a:xfrm rot="16200000">
            <a:off x="114302" y="-114299"/>
            <a:ext cx="6858000" cy="7086598"/>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96F232D6-DF10-08BC-9F89-FC0D3181AD27}"/>
              </a:ext>
            </a:extLst>
          </p:cNvPr>
          <p:cNvSpPr/>
          <p:nvPr userDrawn="1"/>
        </p:nvSpPr>
        <p:spPr>
          <a:xfrm rot="16200000">
            <a:off x="8641175" y="-190500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8" name="Picture 6">
            <a:extLst>
              <a:ext uri="{FF2B5EF4-FFF2-40B4-BE49-F238E27FC236}">
                <a16:creationId xmlns:a16="http://schemas.microsoft.com/office/drawing/2014/main" id="{7C443971-9E40-0D21-4D21-F9DCFA6A2309}"/>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Picture Placeholder 6">
            <a:extLst>
              <a:ext uri="{FF2B5EF4-FFF2-40B4-BE49-F238E27FC236}">
                <a16:creationId xmlns:a16="http://schemas.microsoft.com/office/drawing/2014/main" id="{AE6EEB86-9D31-0074-2C3E-E348BD667A02}"/>
              </a:ext>
            </a:extLst>
          </p:cNvPr>
          <p:cNvSpPr>
            <a:spLocks noGrp="1"/>
          </p:cNvSpPr>
          <p:nvPr>
            <p:ph type="pic" sz="quarter" idx="10"/>
          </p:nvPr>
        </p:nvSpPr>
        <p:spPr>
          <a:xfrm>
            <a:off x="7239000" y="234462"/>
            <a:ext cx="2743200" cy="1899138"/>
          </a:xfrm>
        </p:spPr>
        <p:txBody>
          <a:bodyPr/>
          <a:lstStyle/>
          <a:p>
            <a:endParaRPr lang="en-US"/>
          </a:p>
        </p:txBody>
      </p:sp>
      <p:sp>
        <p:nvSpPr>
          <p:cNvPr id="18" name="Text Placeholder 10">
            <a:extLst>
              <a:ext uri="{FF2B5EF4-FFF2-40B4-BE49-F238E27FC236}">
                <a16:creationId xmlns:a16="http://schemas.microsoft.com/office/drawing/2014/main" id="{40EED154-6386-2BF8-C96A-5D8D2914BDBD}"/>
              </a:ext>
            </a:extLst>
          </p:cNvPr>
          <p:cNvSpPr>
            <a:spLocks noGrp="1"/>
          </p:cNvSpPr>
          <p:nvPr>
            <p:ph type="body" sz="quarter" idx="13"/>
          </p:nvPr>
        </p:nvSpPr>
        <p:spPr>
          <a:xfrm>
            <a:off x="7239000" y="2209800"/>
            <a:ext cx="2743200" cy="914400"/>
          </a:xfrm>
        </p:spPr>
        <p:txBody>
          <a:bodyPr>
            <a:normAutofit/>
          </a:bodyPr>
          <a:lstStyle>
            <a:lvl1pPr algn="ctr">
              <a:buNone/>
              <a:defRPr sz="2400" b="1"/>
            </a:lvl1pPr>
          </a:lstStyle>
          <a:p>
            <a:pPr lvl="0"/>
            <a:r>
              <a:rPr lang="en-US" dirty="0"/>
              <a:t>Click to edit</a:t>
            </a:r>
          </a:p>
        </p:txBody>
      </p:sp>
      <p:sp>
        <p:nvSpPr>
          <p:cNvPr id="19" name="Title 1">
            <a:extLst>
              <a:ext uri="{FF2B5EF4-FFF2-40B4-BE49-F238E27FC236}">
                <a16:creationId xmlns:a16="http://schemas.microsoft.com/office/drawing/2014/main" id="{82281F41-6E55-B5C5-D09B-D4154A7A6EB3}"/>
              </a:ext>
            </a:extLst>
          </p:cNvPr>
          <p:cNvSpPr>
            <a:spLocks noGrp="1"/>
          </p:cNvSpPr>
          <p:nvPr>
            <p:ph type="title"/>
          </p:nvPr>
        </p:nvSpPr>
        <p:spPr>
          <a:xfrm>
            <a:off x="381000" y="2026478"/>
            <a:ext cx="6553200" cy="3438491"/>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sp>
        <p:nvSpPr>
          <p:cNvPr id="21" name="Picture Placeholder 6">
            <a:extLst>
              <a:ext uri="{FF2B5EF4-FFF2-40B4-BE49-F238E27FC236}">
                <a16:creationId xmlns:a16="http://schemas.microsoft.com/office/drawing/2014/main" id="{5D6FB4F7-16AA-55EF-3D5E-983AF4E74A40}"/>
              </a:ext>
            </a:extLst>
          </p:cNvPr>
          <p:cNvSpPr>
            <a:spLocks noGrp="1"/>
          </p:cNvSpPr>
          <p:nvPr>
            <p:ph type="pic" sz="quarter" idx="14"/>
          </p:nvPr>
        </p:nvSpPr>
        <p:spPr>
          <a:xfrm>
            <a:off x="9067800" y="3282462"/>
            <a:ext cx="2743200" cy="1899138"/>
          </a:xfrm>
        </p:spPr>
        <p:txBody>
          <a:bodyPr/>
          <a:lstStyle/>
          <a:p>
            <a:endParaRPr lang="en-US"/>
          </a:p>
        </p:txBody>
      </p:sp>
      <p:sp>
        <p:nvSpPr>
          <p:cNvPr id="22" name="Text Placeholder 10">
            <a:extLst>
              <a:ext uri="{FF2B5EF4-FFF2-40B4-BE49-F238E27FC236}">
                <a16:creationId xmlns:a16="http://schemas.microsoft.com/office/drawing/2014/main" id="{440EEE20-8417-396E-5A69-85D92364CB87}"/>
              </a:ext>
            </a:extLst>
          </p:cNvPr>
          <p:cNvSpPr>
            <a:spLocks noGrp="1"/>
          </p:cNvSpPr>
          <p:nvPr>
            <p:ph type="body" sz="quarter" idx="15"/>
          </p:nvPr>
        </p:nvSpPr>
        <p:spPr>
          <a:xfrm>
            <a:off x="9067800" y="5257800"/>
            <a:ext cx="2743200" cy="914400"/>
          </a:xfrm>
        </p:spPr>
        <p:txBody>
          <a:bodyPr>
            <a:normAutofit/>
          </a:bodyPr>
          <a:lstStyle>
            <a:lvl1pPr algn="ctr">
              <a:buNone/>
              <a:defRPr sz="2400" b="1"/>
            </a:lvl1pPr>
          </a:lstStyle>
          <a:p>
            <a:pPr lvl="0"/>
            <a:r>
              <a:rPr lang="en-US" dirty="0"/>
              <a:t>Click to edit</a:t>
            </a:r>
          </a:p>
        </p:txBody>
      </p:sp>
      <p:pic>
        <p:nvPicPr>
          <p:cNvPr id="23" name="Picture 22">
            <a:extLst>
              <a:ext uri="{FF2B5EF4-FFF2-40B4-BE49-F238E27FC236}">
                <a16:creationId xmlns:a16="http://schemas.microsoft.com/office/drawing/2014/main" id="{BF0B08D0-FE30-480D-725C-3B05EC03148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3222427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 Speakers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114302" y="-114299"/>
            <a:ext cx="6858000" cy="7086598"/>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F92F3318-4567-F016-1686-501526D2DE14}"/>
              </a:ext>
            </a:extLst>
          </p:cNvPr>
          <p:cNvSpPr/>
          <p:nvPr userDrawn="1"/>
        </p:nvSpPr>
        <p:spPr>
          <a:xfrm rot="16200000">
            <a:off x="8641175" y="-190500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icture Placeholder 6">
            <a:extLst>
              <a:ext uri="{FF2B5EF4-FFF2-40B4-BE49-F238E27FC236}">
                <a16:creationId xmlns:a16="http://schemas.microsoft.com/office/drawing/2014/main" id="{D362494C-1338-96B7-107F-A220446140FB}"/>
              </a:ext>
            </a:extLst>
          </p:cNvPr>
          <p:cNvSpPr>
            <a:spLocks noGrp="1"/>
          </p:cNvSpPr>
          <p:nvPr>
            <p:ph type="pic" sz="quarter" idx="10"/>
          </p:nvPr>
        </p:nvSpPr>
        <p:spPr>
          <a:xfrm>
            <a:off x="7924800" y="2133600"/>
            <a:ext cx="2971800" cy="2057400"/>
          </a:xfrm>
        </p:spPr>
        <p:txBody>
          <a:bodyPr/>
          <a:lstStyle/>
          <a:p>
            <a:endParaRPr lang="en-US"/>
          </a:p>
        </p:txBody>
      </p:sp>
      <p:sp>
        <p:nvSpPr>
          <p:cNvPr id="11" name="Text Placeholder 10">
            <a:extLst>
              <a:ext uri="{FF2B5EF4-FFF2-40B4-BE49-F238E27FC236}">
                <a16:creationId xmlns:a16="http://schemas.microsoft.com/office/drawing/2014/main" id="{8598228F-BFB1-70EC-A85A-298D88F70BFA}"/>
              </a:ext>
            </a:extLst>
          </p:cNvPr>
          <p:cNvSpPr>
            <a:spLocks noGrp="1"/>
          </p:cNvSpPr>
          <p:nvPr>
            <p:ph type="body" sz="quarter" idx="13"/>
          </p:nvPr>
        </p:nvSpPr>
        <p:spPr>
          <a:xfrm>
            <a:off x="7924800" y="4343400"/>
            <a:ext cx="2971800" cy="990600"/>
          </a:xfrm>
        </p:spPr>
        <p:txBody>
          <a:bodyPr>
            <a:normAutofit/>
          </a:bodyPr>
          <a:lstStyle>
            <a:lvl1pPr algn="ctr">
              <a:buNone/>
              <a:defRPr sz="2400" b="1"/>
            </a:lvl1pPr>
          </a:lstStyle>
          <a:p>
            <a:pPr lvl="0"/>
            <a:r>
              <a:rPr lang="en-US" dirty="0"/>
              <a:t>Click to edit</a:t>
            </a:r>
          </a:p>
        </p:txBody>
      </p:sp>
      <p:sp>
        <p:nvSpPr>
          <p:cNvPr id="4" name="Title 1">
            <a:extLst>
              <a:ext uri="{FF2B5EF4-FFF2-40B4-BE49-F238E27FC236}">
                <a16:creationId xmlns:a16="http://schemas.microsoft.com/office/drawing/2014/main" id="{7AEE4B25-34F0-C5FA-50C0-42B23D1EBCFE}"/>
              </a:ext>
            </a:extLst>
          </p:cNvPr>
          <p:cNvSpPr>
            <a:spLocks noGrp="1"/>
          </p:cNvSpPr>
          <p:nvPr>
            <p:ph type="title"/>
          </p:nvPr>
        </p:nvSpPr>
        <p:spPr>
          <a:xfrm>
            <a:off x="381000" y="2026478"/>
            <a:ext cx="6553200" cy="3438491"/>
          </a:xfrm>
        </p:spPr>
        <p:txBody>
          <a:bodyPr>
            <a:normAutofit/>
          </a:bodyPr>
          <a:lstStyle>
            <a:lvl1pPr marL="798493" indent="-798493">
              <a:tabLst>
                <a:tab pos="798493" algn="l"/>
              </a:tabLst>
              <a:defRPr sz="4000">
                <a:solidFill>
                  <a:srgbClr val="EFF9FA"/>
                </a:solidFill>
              </a:defRPr>
            </a:lvl1pPr>
          </a:lstStyle>
          <a:p>
            <a:r>
              <a:rPr lang="en-US" dirty="0"/>
              <a:t>Click to edit Master title style</a:t>
            </a:r>
          </a:p>
        </p:txBody>
      </p:sp>
      <p:pic>
        <p:nvPicPr>
          <p:cNvPr id="10" name="Picture 9">
            <a:extLst>
              <a:ext uri="{FF2B5EF4-FFF2-40B4-BE49-F238E27FC236}">
                <a16:creationId xmlns:a16="http://schemas.microsoft.com/office/drawing/2014/main" id="{998CC463-F201-7836-BCA1-B37944E6B5C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4028492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
            <a:ext cx="10456008" cy="1554480"/>
          </a:xfrm>
        </p:spPr>
        <p:txBody>
          <a:bodyPr/>
          <a:lstStyle/>
          <a:p>
            <a:r>
              <a:rPr lang="en-US" dirty="0"/>
              <a:t>Click to edit Master title style</a:t>
            </a:r>
          </a:p>
        </p:txBody>
      </p:sp>
      <p:sp>
        <p:nvSpPr>
          <p:cNvPr id="3" name="Rectangle 2">
            <a:extLst>
              <a:ext uri="{FF2B5EF4-FFF2-40B4-BE49-F238E27FC236}">
                <a16:creationId xmlns:a16="http://schemas.microsoft.com/office/drawing/2014/main" id="{89690C08-7C1F-559B-C823-BAF33DDBED8A}"/>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Rectangle 3">
            <a:extLst>
              <a:ext uri="{FF2B5EF4-FFF2-40B4-BE49-F238E27FC236}">
                <a16:creationId xmlns:a16="http://schemas.microsoft.com/office/drawing/2014/main" id="{AD60B37C-BA21-F964-06CC-90058CBDC1AE}"/>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3">
            <a:extLst>
              <a:ext uri="{FF2B5EF4-FFF2-40B4-BE49-F238E27FC236}">
                <a16:creationId xmlns:a16="http://schemas.microsoft.com/office/drawing/2014/main" id="{695BBEC5-2535-EA10-1C93-BF0626456190}"/>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2174F635-8EBF-0DE8-3ACA-ACD9DFDA9E1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1080853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9EEFE5-53FA-89CC-6398-026CFC998E97}"/>
              </a:ext>
            </a:extLst>
          </p:cNvPr>
          <p:cNvSpPr/>
          <p:nvPr userDrawn="1"/>
        </p:nvSpPr>
        <p:spPr>
          <a:xfrm>
            <a:off x="-7937" y="0"/>
            <a:ext cx="1631951" cy="6858000"/>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1E91FB36-BEEA-B782-085A-48EAA706B975}"/>
              </a:ext>
            </a:extLst>
          </p:cNvPr>
          <p:cNvSpPr/>
          <p:nvPr userDrawn="1"/>
        </p:nvSpPr>
        <p:spPr>
          <a:xfrm>
            <a:off x="1390649" y="0"/>
            <a:ext cx="261939"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4" name="Picture 3">
            <a:extLst>
              <a:ext uri="{FF2B5EF4-FFF2-40B4-BE49-F238E27FC236}">
                <a16:creationId xmlns:a16="http://schemas.microsoft.com/office/drawing/2014/main" id="{D8CAC651-B22C-7071-4058-130DFA1820FD}"/>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577E7C1B-8C9D-6197-5121-5C85D681383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23946095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5334001" y="-5334001"/>
            <a:ext cx="1524000" cy="12192001"/>
          </a:xfrm>
          <a:prstGeom prst="rect">
            <a:avLst/>
          </a:prstGeom>
          <a:solidFill>
            <a:srgbClr val="84A7AB"/>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F92F3318-4567-F016-1686-501526D2DE14}"/>
              </a:ext>
            </a:extLst>
          </p:cNvPr>
          <p:cNvSpPr/>
          <p:nvPr userDrawn="1"/>
        </p:nvSpPr>
        <p:spPr>
          <a:xfrm rot="16200000">
            <a:off x="8641175" y="-190500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EF14C1F2-A490-5A50-3EE3-9170A47F53C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10600" y="6386746"/>
            <a:ext cx="3429000" cy="370516"/>
          </a:xfrm>
          <a:prstGeom prst="rect">
            <a:avLst/>
          </a:prstGeom>
        </p:spPr>
      </p:pic>
    </p:spTree>
    <p:extLst>
      <p:ext uri="{BB962C8B-B14F-4D97-AF65-F5344CB8AC3E}">
        <p14:creationId xmlns:p14="http://schemas.microsoft.com/office/powerpoint/2010/main" val="866384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3">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16D4B4-1B2A-AB5B-9AED-A28C1B9F104B}"/>
              </a:ext>
            </a:extLst>
          </p:cNvPr>
          <p:cNvSpPr/>
          <p:nvPr userDrawn="1"/>
        </p:nvSpPr>
        <p:spPr>
          <a:xfrm rot="16200000">
            <a:off x="2667003" y="-2667001"/>
            <a:ext cx="6858000" cy="12192001"/>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 name="Picture 7">
            <a:extLst>
              <a:ext uri="{FF2B5EF4-FFF2-40B4-BE49-F238E27FC236}">
                <a16:creationId xmlns:a16="http://schemas.microsoft.com/office/drawing/2014/main" id="{D5EFFFCC-DB57-5EFF-81E3-0D8B56ACA5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610600" y="6378892"/>
            <a:ext cx="3429000" cy="370513"/>
          </a:xfrm>
          <a:prstGeom prst="rect">
            <a:avLst/>
          </a:prstGeom>
        </p:spPr>
      </p:pic>
      <p:pic>
        <p:nvPicPr>
          <p:cNvPr id="5" name="Picture 6">
            <a:extLst>
              <a:ext uri="{FF2B5EF4-FFF2-40B4-BE49-F238E27FC236}">
                <a16:creationId xmlns:a16="http://schemas.microsoft.com/office/drawing/2014/main" id="{151B76BF-0361-E153-0B3E-48267A8CE13B}"/>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231777" y="365127"/>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557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AD7DA8-FD75-4A53-3798-A1509F449165}"/>
              </a:ext>
            </a:extLst>
          </p:cNvPr>
          <p:cNvSpPr/>
          <p:nvPr userDrawn="1"/>
        </p:nvSpPr>
        <p:spPr>
          <a:xfrm>
            <a:off x="0" y="0"/>
            <a:ext cx="1631950" cy="6858000"/>
          </a:xfrm>
          <a:prstGeom prst="rect">
            <a:avLst/>
          </a:prstGeom>
          <a:solidFill>
            <a:srgbClr val="748C9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5F8EA84F-F1D0-114F-51A6-040A46CCC131}"/>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5" y="365125"/>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a:extLst>
              <a:ext uri="{FF2B5EF4-FFF2-40B4-BE49-F238E27FC236}">
                <a16:creationId xmlns:a16="http://schemas.microsoft.com/office/drawing/2014/main" id="{FAE8C06A-A1D2-9FF4-704D-913FF8FC3A4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610600" y="6400800"/>
            <a:ext cx="34321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9B36900A-15F9-57CA-F6FF-B275511BD41E}"/>
              </a:ext>
            </a:extLst>
          </p:cNvPr>
          <p:cNvSpPr/>
          <p:nvPr userDrawn="1"/>
        </p:nvSpPr>
        <p:spPr>
          <a:xfrm>
            <a:off x="1390650" y="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1" name="Rectangle 3"/>
          <p:cNvSpPr>
            <a:spLocks noGrp="1" noChangeArrowheads="1"/>
          </p:cNvSpPr>
          <p:nvPr>
            <p:ph type="ctrTitle"/>
          </p:nvPr>
        </p:nvSpPr>
        <p:spPr>
          <a:xfrm>
            <a:off x="1725965" y="533400"/>
            <a:ext cx="10358967" cy="3352800"/>
          </a:xfrm>
        </p:spPr>
        <p:txBody>
          <a:bodyPr/>
          <a:lstStyle>
            <a:lvl1pPr marL="0" indent="0" algn="ctr">
              <a:defRPr sz="4800" b="1">
                <a:solidFill>
                  <a:srgbClr val="00002E"/>
                </a:solidFill>
              </a:defRPr>
            </a:lvl1pPr>
          </a:lstStyle>
          <a:p>
            <a:pPr lvl="0"/>
            <a:r>
              <a:rPr lang="en-US" noProof="0"/>
              <a:t>Click to edit Master title style</a:t>
            </a:r>
            <a:endParaRPr lang="en-US" noProof="0" dirty="0"/>
          </a:p>
        </p:txBody>
      </p:sp>
      <p:sp>
        <p:nvSpPr>
          <p:cNvPr id="7" name="Text Placeholder 6"/>
          <p:cNvSpPr>
            <a:spLocks noGrp="1"/>
          </p:cNvSpPr>
          <p:nvPr>
            <p:ph type="body" sz="quarter" idx="10"/>
          </p:nvPr>
        </p:nvSpPr>
        <p:spPr>
          <a:xfrm>
            <a:off x="1735491" y="4091573"/>
            <a:ext cx="10353675" cy="2514600"/>
          </a:xfrm>
        </p:spPr>
        <p:txBody>
          <a:bodyPr/>
          <a:lstStyle>
            <a:lvl1pPr marL="0" indent="0" algn="l">
              <a:spcBef>
                <a:spcPts val="0"/>
              </a:spcBef>
              <a:spcAft>
                <a:spcPts val="0"/>
              </a:spcAft>
              <a:buNone/>
              <a:tabLst>
                <a:tab pos="2743200" algn="ctr"/>
                <a:tab pos="7315200" algn="ctr"/>
              </a:tabLst>
              <a:defRPr b="1"/>
            </a:lvl1pPr>
            <a:lvl2pPr marL="0" indent="0" algn="l">
              <a:spcBef>
                <a:spcPts val="0"/>
              </a:spcBef>
              <a:spcAft>
                <a:spcPts val="0"/>
              </a:spcAft>
              <a:buNone/>
              <a:tabLst>
                <a:tab pos="2743200" algn="ctr"/>
                <a:tab pos="7315200" algn="ctr"/>
              </a:tabLst>
              <a:defRPr/>
            </a:lvl2pPr>
            <a:lvl3pPr marL="0" indent="0" algn="l">
              <a:buNone/>
              <a:defRPr/>
            </a:lvl3pPr>
            <a:lvl4pPr marL="0" indent="0" algn="l">
              <a:buFont typeface="Arial" panose="020B0604020202020204" pitchFamily="34" charset="0"/>
              <a:buNone/>
              <a:defRPr/>
            </a:lvl4pPr>
            <a:lvl5pPr marL="0" indent="0" algn="l">
              <a:buFont typeface="Arial" panose="020B0604020202020204" pitchFamily="34" charset="0"/>
              <a:buNone/>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172641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90F443-05D6-9B0D-1402-DDD82A3A95ED}"/>
              </a:ext>
            </a:extLst>
          </p:cNvPr>
          <p:cNvSpPr/>
          <p:nvPr userDrawn="1"/>
        </p:nvSpPr>
        <p:spPr>
          <a:xfrm>
            <a:off x="9525" y="0"/>
            <a:ext cx="1631950" cy="6858000"/>
          </a:xfrm>
          <a:prstGeom prst="rect">
            <a:avLst/>
          </a:prstGeom>
          <a:solidFill>
            <a:srgbClr val="748C9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 name="Picture 6">
            <a:extLst>
              <a:ext uri="{FF2B5EF4-FFF2-40B4-BE49-F238E27FC236}">
                <a16:creationId xmlns:a16="http://schemas.microsoft.com/office/drawing/2014/main" id="{E1696FFE-E275-4C4E-22F5-22D8F030731E}"/>
              </a:ext>
            </a:extLst>
          </p:cNvPr>
          <p:cNvPicPr>
            <a:picLocks noChangeAspect="1" noChangeArrowheads="1"/>
          </p:cNvPicPr>
          <p:nvPr userDrawn="1"/>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31775" y="365125"/>
            <a:ext cx="9175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a:extLst>
              <a:ext uri="{FF2B5EF4-FFF2-40B4-BE49-F238E27FC236}">
                <a16:creationId xmlns:a16="http://schemas.microsoft.com/office/drawing/2014/main" id="{FF8EB299-2FB4-A431-DDA6-3550A98596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610600" y="6400800"/>
            <a:ext cx="34321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25BBEFE-E58A-187A-C043-426873100F25}"/>
              </a:ext>
            </a:extLst>
          </p:cNvPr>
          <p:cNvSpPr/>
          <p:nvPr userDrawn="1"/>
        </p:nvSpPr>
        <p:spPr>
          <a:xfrm>
            <a:off x="1390650" y="0"/>
            <a:ext cx="261938" cy="6858000"/>
          </a:xfrm>
          <a:prstGeom prst="rect">
            <a:avLst/>
          </a:prstGeom>
          <a:solidFill>
            <a:srgbClr val="2E5262"/>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532" name="Rectangle 4"/>
          <p:cNvSpPr>
            <a:spLocks noGrp="1" noChangeArrowheads="1"/>
          </p:cNvSpPr>
          <p:nvPr>
            <p:ph type="subTitle" idx="1"/>
          </p:nvPr>
        </p:nvSpPr>
        <p:spPr>
          <a:xfrm>
            <a:off x="2133600" y="233917"/>
            <a:ext cx="9753600" cy="6395484"/>
          </a:xfrm>
        </p:spPr>
        <p:txBody>
          <a:bodyPr anchor="ctr"/>
          <a:lstStyle>
            <a:lvl1pPr marL="0" indent="0" algn="l">
              <a:buFont typeface="Wingdings" pitchFamily="2" charset="2"/>
              <a:buNone/>
              <a:tabLst>
                <a:tab pos="1828800" algn="ctr"/>
                <a:tab pos="3657600" algn="ctr"/>
                <a:tab pos="5486400" algn="ctr"/>
              </a:tabLst>
              <a:defRPr sz="3200">
                <a:solidFill>
                  <a:srgbClr val="00002E"/>
                </a:solidFill>
              </a:defRPr>
            </a:lvl1pPr>
          </a:lstStyle>
          <a:p>
            <a:pPr lvl="0"/>
            <a:r>
              <a:rPr lang="en-US" noProof="0"/>
              <a:t>Click to edit Master subtitle style</a:t>
            </a:r>
            <a:endParaRPr lang="en-US" noProof="0" dirty="0"/>
          </a:p>
        </p:txBody>
      </p:sp>
    </p:spTree>
    <p:extLst>
      <p:ext uri="{BB962C8B-B14F-4D97-AF65-F5344CB8AC3E}">
        <p14:creationId xmlns:p14="http://schemas.microsoft.com/office/powerpoint/2010/main" val="3591684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12"/>
        <p:cNvGrpSpPr/>
        <p:nvPr/>
      </p:nvGrpSpPr>
      <p:grpSpPr>
        <a:xfrm>
          <a:off x="0" y="0"/>
          <a:ext cx="0" cy="0"/>
          <a:chOff x="0" y="0"/>
          <a:chExt cx="0" cy="0"/>
        </a:xfrm>
      </p:grpSpPr>
      <p:sp>
        <p:nvSpPr>
          <p:cNvPr id="313" name="Google Shape;313;p9"/>
          <p:cNvSpPr txBox="1">
            <a:spLocks noGrp="1"/>
          </p:cNvSpPr>
          <p:nvPr>
            <p:ph type="title"/>
          </p:nvPr>
        </p:nvSpPr>
        <p:spPr>
          <a:xfrm>
            <a:off x="1981200" y="2096400"/>
            <a:ext cx="9448800" cy="12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000"/>
              <a:buNone/>
              <a:defRPr sz="6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dirty="0"/>
          </a:p>
        </p:txBody>
      </p:sp>
      <p:sp>
        <p:nvSpPr>
          <p:cNvPr id="314" name="Google Shape;314;p9"/>
          <p:cNvSpPr txBox="1">
            <a:spLocks noGrp="1"/>
          </p:cNvSpPr>
          <p:nvPr>
            <p:ph type="subTitle" idx="1"/>
          </p:nvPr>
        </p:nvSpPr>
        <p:spPr>
          <a:xfrm>
            <a:off x="1981200" y="3422000"/>
            <a:ext cx="9448800" cy="1339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2133">
                <a:solidFill>
                  <a:srgbClr val="191919"/>
                </a:solidFill>
              </a:defRPr>
            </a:lvl1pPr>
            <a:lvl2pPr lvl="1" algn="ctr" rtl="0">
              <a:lnSpc>
                <a:spcPct val="100000"/>
              </a:lnSpc>
              <a:spcBef>
                <a:spcPts val="0"/>
              </a:spcBef>
              <a:spcAft>
                <a:spcPts val="0"/>
              </a:spcAft>
              <a:buSzPts val="1400"/>
              <a:buNone/>
              <a:defRPr/>
            </a:lvl2pPr>
            <a:lvl3pPr lvl="2" algn="ctr" rtl="0">
              <a:lnSpc>
                <a:spcPct val="100000"/>
              </a:lnSpc>
              <a:spcBef>
                <a:spcPts val="2133"/>
              </a:spcBef>
              <a:spcAft>
                <a:spcPts val="0"/>
              </a:spcAft>
              <a:buSzPts val="1400"/>
              <a:buNone/>
              <a:defRPr/>
            </a:lvl3pPr>
            <a:lvl4pPr lvl="3" algn="ctr" rtl="0">
              <a:lnSpc>
                <a:spcPct val="100000"/>
              </a:lnSpc>
              <a:spcBef>
                <a:spcPts val="2133"/>
              </a:spcBef>
              <a:spcAft>
                <a:spcPts val="0"/>
              </a:spcAft>
              <a:buSzPts val="1400"/>
              <a:buNone/>
              <a:defRPr/>
            </a:lvl4pPr>
            <a:lvl5pPr lvl="4" algn="ctr" rtl="0">
              <a:lnSpc>
                <a:spcPct val="100000"/>
              </a:lnSpc>
              <a:spcBef>
                <a:spcPts val="2133"/>
              </a:spcBef>
              <a:spcAft>
                <a:spcPts val="0"/>
              </a:spcAft>
              <a:buSzPts val="1400"/>
              <a:buNone/>
              <a:defRPr/>
            </a:lvl5pPr>
            <a:lvl6pPr lvl="5" algn="ctr" rtl="0">
              <a:lnSpc>
                <a:spcPct val="100000"/>
              </a:lnSpc>
              <a:spcBef>
                <a:spcPts val="2133"/>
              </a:spcBef>
              <a:spcAft>
                <a:spcPts val="0"/>
              </a:spcAft>
              <a:buSzPts val="1400"/>
              <a:buNone/>
              <a:defRPr/>
            </a:lvl6pPr>
            <a:lvl7pPr lvl="6" algn="ctr" rtl="0">
              <a:lnSpc>
                <a:spcPct val="100000"/>
              </a:lnSpc>
              <a:spcBef>
                <a:spcPts val="2133"/>
              </a:spcBef>
              <a:spcAft>
                <a:spcPts val="0"/>
              </a:spcAft>
              <a:buSzPts val="1400"/>
              <a:buNone/>
              <a:defRPr/>
            </a:lvl7pPr>
            <a:lvl8pPr lvl="7" algn="ctr" rtl="0">
              <a:lnSpc>
                <a:spcPct val="100000"/>
              </a:lnSpc>
              <a:spcBef>
                <a:spcPts val="2133"/>
              </a:spcBef>
              <a:spcAft>
                <a:spcPts val="0"/>
              </a:spcAft>
              <a:buSzPts val="1400"/>
              <a:buNone/>
              <a:defRPr/>
            </a:lvl8pPr>
            <a:lvl9pPr lvl="8" algn="ctr" rtl="0">
              <a:lnSpc>
                <a:spcPct val="100000"/>
              </a:lnSpc>
              <a:spcBef>
                <a:spcPts val="2133"/>
              </a:spcBef>
              <a:spcAft>
                <a:spcPts val="2133"/>
              </a:spcAft>
              <a:buSzPts val="1400"/>
              <a:buNone/>
              <a:defRPr/>
            </a:lvl9pPr>
          </a:lstStyle>
          <a:p>
            <a:endParaRPr/>
          </a:p>
        </p:txBody>
      </p:sp>
    </p:spTree>
    <p:extLst>
      <p:ext uri="{BB962C8B-B14F-4D97-AF65-F5344CB8AC3E}">
        <p14:creationId xmlns:p14="http://schemas.microsoft.com/office/powerpoint/2010/main" val="32146285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userDrawn="1">
  <p:cSld name="Title only">
    <p:spTree>
      <p:nvGrpSpPr>
        <p:cNvPr id="1" name="Shape 190"/>
        <p:cNvGrpSpPr/>
        <p:nvPr/>
      </p:nvGrpSpPr>
      <p:grpSpPr>
        <a:xfrm>
          <a:off x="0" y="0"/>
          <a:ext cx="0" cy="0"/>
          <a:chOff x="0" y="0"/>
          <a:chExt cx="0" cy="0"/>
        </a:xfrm>
      </p:grpSpPr>
    </p:spTree>
    <p:extLst>
      <p:ext uri="{BB962C8B-B14F-4D97-AF65-F5344CB8AC3E}">
        <p14:creationId xmlns:p14="http://schemas.microsoft.com/office/powerpoint/2010/main" val="1116259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hree columns" userDrawn="1">
  <p:cSld name="Title and three columns">
    <p:spTree>
      <p:nvGrpSpPr>
        <p:cNvPr id="1" name="Shape 815"/>
        <p:cNvGrpSpPr/>
        <p:nvPr/>
      </p:nvGrpSpPr>
      <p:grpSpPr>
        <a:xfrm>
          <a:off x="0" y="0"/>
          <a:ext cx="0" cy="0"/>
          <a:chOff x="0" y="0"/>
          <a:chExt cx="0" cy="0"/>
        </a:xfrm>
      </p:grpSpPr>
    </p:spTree>
    <p:extLst>
      <p:ext uri="{BB962C8B-B14F-4D97-AF65-F5344CB8AC3E}">
        <p14:creationId xmlns:p14="http://schemas.microsoft.com/office/powerpoint/2010/main" val="26358151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1" userDrawn="1">
  <p:cSld name="Title only 1">
    <p:spTree>
      <p:nvGrpSpPr>
        <p:cNvPr id="1" name="Shape 504"/>
        <p:cNvGrpSpPr/>
        <p:nvPr/>
      </p:nvGrpSpPr>
      <p:grpSpPr>
        <a:xfrm>
          <a:off x="0" y="0"/>
          <a:ext cx="0" cy="0"/>
          <a:chOff x="0" y="0"/>
          <a:chExt cx="0" cy="0"/>
        </a:xfrm>
      </p:grpSpPr>
    </p:spTree>
    <p:extLst>
      <p:ext uri="{BB962C8B-B14F-4D97-AF65-F5344CB8AC3E}">
        <p14:creationId xmlns:p14="http://schemas.microsoft.com/office/powerpoint/2010/main" val="32840209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Slide master 1">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8ECE4"/>
          </a:solidFill>
          <a:ln/>
        </p:spPr>
        <p:txBody>
          <a:bodyPr/>
          <a:lstStyle/>
          <a:p>
            <a:endParaRPr lang="en-US"/>
          </a:p>
        </p:txBody>
      </p:sp>
      <p:sp>
        <p:nvSpPr>
          <p:cNvPr id="3" name="Shape 1"/>
          <p:cNvSpPr/>
          <p:nvPr/>
        </p:nvSpPr>
        <p:spPr>
          <a:xfrm>
            <a:off x="0" y="0"/>
            <a:ext cx="12192000" cy="6858000"/>
          </a:xfrm>
          <a:prstGeom prst="rect">
            <a:avLst/>
          </a:prstGeom>
          <a:solidFill>
            <a:srgbClr val="F8ECE4"/>
          </a:solidFill>
          <a:ln/>
        </p:spPr>
        <p:txBody>
          <a:bodyPr/>
          <a:lstStyle/>
          <a:p>
            <a:endParaRPr lang="en-US"/>
          </a:p>
        </p:txBody>
      </p:sp>
    </p:spTree>
    <p:extLst>
      <p:ext uri="{BB962C8B-B14F-4D97-AF65-F5344CB8AC3E}">
        <p14:creationId xmlns:p14="http://schemas.microsoft.com/office/powerpoint/2010/main" val="2897550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0" name="Rectangle 2">
            <a:extLst>
              <a:ext uri="{FF2B5EF4-FFF2-40B4-BE49-F238E27FC236}">
                <a16:creationId xmlns:a16="http://schemas.microsoft.com/office/drawing/2014/main" id="{0D2B6B3B-DBD2-3EB7-7EA9-047BE5D2D21A}"/>
              </a:ext>
            </a:extLst>
          </p:cNvPr>
          <p:cNvSpPr>
            <a:spLocks noGrp="1" noChangeArrowheads="1"/>
          </p:cNvSpPr>
          <p:nvPr>
            <p:ph type="title"/>
          </p:nvPr>
        </p:nvSpPr>
        <p:spPr bwMode="auto">
          <a:xfrm>
            <a:off x="1752601" y="117475"/>
            <a:ext cx="10455275"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normAutofit/>
          </a:bodyPr>
          <a:lstStyle/>
          <a:p>
            <a:pPr lvl="0"/>
            <a:r>
              <a:rPr lang="en-US" altLang="en-US" dirty="0"/>
              <a:t>Click to edit Master title style</a:t>
            </a:r>
          </a:p>
        </p:txBody>
      </p:sp>
      <p:sp>
        <p:nvSpPr>
          <p:cNvPr id="1031" name="Rectangle 3">
            <a:extLst>
              <a:ext uri="{FF2B5EF4-FFF2-40B4-BE49-F238E27FC236}">
                <a16:creationId xmlns:a16="http://schemas.microsoft.com/office/drawing/2014/main" id="{F73B7CC3-400C-DC6E-8B52-F4886AFE27E0}"/>
              </a:ext>
            </a:extLst>
          </p:cNvPr>
          <p:cNvSpPr>
            <a:spLocks noGrp="1" noChangeArrowheads="1"/>
          </p:cNvSpPr>
          <p:nvPr>
            <p:ph type="body" idx="1"/>
          </p:nvPr>
        </p:nvSpPr>
        <p:spPr bwMode="auto">
          <a:xfrm>
            <a:off x="1752600" y="1752601"/>
            <a:ext cx="10083800" cy="457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rmAutofit/>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4187" r:id="rId1"/>
    <p:sldLayoutId id="2147484194" r:id="rId2"/>
    <p:sldLayoutId id="2147484195" r:id="rId3"/>
    <p:sldLayoutId id="2147484196" r:id="rId4"/>
    <p:sldLayoutId id="2147484197" r:id="rId5"/>
    <p:sldLayoutId id="2147484198" r:id="rId6"/>
    <p:sldLayoutId id="2147484188" r:id="rId7"/>
    <p:sldLayoutId id="2147484182" r:id="rId8"/>
    <p:sldLayoutId id="2147484183" r:id="rId9"/>
    <p:sldLayoutId id="2147484184" r:id="rId10"/>
    <p:sldLayoutId id="2147484191" r:id="rId11"/>
    <p:sldLayoutId id="2147484193" r:id="rId12"/>
    <p:sldLayoutId id="2147484192" r:id="rId13"/>
    <p:sldLayoutId id="2147484210" r:id="rId14"/>
    <p:sldLayoutId id="2147484201" r:id="rId15"/>
    <p:sldLayoutId id="2147484203" r:id="rId16"/>
    <p:sldLayoutId id="2147484202" r:id="rId17"/>
    <p:sldLayoutId id="2147484190" r:id="rId18"/>
    <p:sldLayoutId id="2147484186" r:id="rId19"/>
    <p:sldLayoutId id="2147484185" r:id="rId20"/>
    <p:sldLayoutId id="2147484200" r:id="rId21"/>
    <p:sldLayoutId id="2147484199" r:id="rId22"/>
    <p:sldLayoutId id="2147484204" r:id="rId23"/>
    <p:sldLayoutId id="2147484205" r:id="rId24"/>
    <p:sldLayoutId id="2147484206" r:id="rId25"/>
    <p:sldLayoutId id="2147484207" r:id="rId26"/>
    <p:sldLayoutId id="2147484208" r:id="rId27"/>
    <p:sldLayoutId id="2147484209" r:id="rId28"/>
    <p:sldLayoutId id="2147484211" r:id="rId29"/>
  </p:sldLayoutIdLst>
  <p:hf sldNum="0" hdr="0" ftr="0" dt="0"/>
  <p:txStyles>
    <p:titleStyle>
      <a:lvl1pPr marL="0" indent="0" algn="l" rtl="0" eaLnBrk="0" fontAlgn="base" hangingPunct="0">
        <a:spcBef>
          <a:spcPct val="0"/>
        </a:spcBef>
        <a:spcAft>
          <a:spcPct val="0"/>
        </a:spcAft>
        <a:defRPr sz="4000" b="1">
          <a:solidFill>
            <a:srgbClr val="00002E"/>
          </a:solidFill>
          <a:latin typeface="Calibri" pitchFamily="34" charset="0"/>
          <a:ea typeface="Calibri" pitchFamily="34" charset="0"/>
          <a:cs typeface="Calibri" pitchFamily="34" charset="0"/>
        </a:defRPr>
      </a:lvl1pPr>
      <a:lvl2pPr marL="682608" indent="-682608" algn="l" rtl="0" eaLnBrk="0" fontAlgn="base" hangingPunct="0">
        <a:spcBef>
          <a:spcPct val="0"/>
        </a:spcBef>
        <a:spcAft>
          <a:spcPct val="0"/>
        </a:spcAft>
        <a:defRPr sz="4000" b="1">
          <a:solidFill>
            <a:srgbClr val="00002E"/>
          </a:solidFill>
          <a:latin typeface="Calibri" pitchFamily="34" charset="0"/>
          <a:ea typeface="Calibri" pitchFamily="34" charset="0"/>
          <a:cs typeface="Calibri" pitchFamily="34" charset="0"/>
        </a:defRPr>
      </a:lvl2pPr>
      <a:lvl3pPr marL="682608" indent="-682608" algn="l" rtl="0" eaLnBrk="0" fontAlgn="base" hangingPunct="0">
        <a:spcBef>
          <a:spcPct val="0"/>
        </a:spcBef>
        <a:spcAft>
          <a:spcPct val="0"/>
        </a:spcAft>
        <a:defRPr sz="4000" b="1">
          <a:solidFill>
            <a:srgbClr val="00002E"/>
          </a:solidFill>
          <a:latin typeface="Calibri" pitchFamily="34" charset="0"/>
          <a:ea typeface="Calibri" pitchFamily="34" charset="0"/>
          <a:cs typeface="Calibri" pitchFamily="34" charset="0"/>
        </a:defRPr>
      </a:lvl3pPr>
      <a:lvl4pPr marL="682608" indent="-682608" algn="l" rtl="0" eaLnBrk="0" fontAlgn="base" hangingPunct="0">
        <a:spcBef>
          <a:spcPct val="0"/>
        </a:spcBef>
        <a:spcAft>
          <a:spcPct val="0"/>
        </a:spcAft>
        <a:defRPr sz="4000" b="1">
          <a:solidFill>
            <a:srgbClr val="00002E"/>
          </a:solidFill>
          <a:latin typeface="Calibri" pitchFamily="34" charset="0"/>
          <a:ea typeface="Calibri" pitchFamily="34" charset="0"/>
          <a:cs typeface="Calibri" pitchFamily="34" charset="0"/>
        </a:defRPr>
      </a:lvl4pPr>
      <a:lvl5pPr marL="682608" indent="-682608" algn="l" rtl="0" eaLnBrk="0" fontAlgn="base" hangingPunct="0">
        <a:spcBef>
          <a:spcPct val="0"/>
        </a:spcBef>
        <a:spcAft>
          <a:spcPct val="0"/>
        </a:spcAft>
        <a:defRPr sz="4000" b="1">
          <a:solidFill>
            <a:srgbClr val="00002E"/>
          </a:solidFill>
          <a:latin typeface="Calibri" pitchFamily="34" charset="0"/>
          <a:ea typeface="Calibri" pitchFamily="34" charset="0"/>
          <a:cs typeface="Calibri" pitchFamily="34" charset="0"/>
        </a:defRPr>
      </a:lvl5pPr>
      <a:lvl6pPr marL="457189" algn="l" rtl="0" eaLnBrk="1" fontAlgn="base" hangingPunct="1">
        <a:spcBef>
          <a:spcPct val="0"/>
        </a:spcBef>
        <a:spcAft>
          <a:spcPct val="0"/>
        </a:spcAft>
        <a:defRPr sz="4400">
          <a:solidFill>
            <a:srgbClr val="00002E"/>
          </a:solidFill>
          <a:latin typeface="Arial" charset="0"/>
        </a:defRPr>
      </a:lvl6pPr>
      <a:lvl7pPr marL="914377" algn="l" rtl="0" eaLnBrk="1" fontAlgn="base" hangingPunct="1">
        <a:spcBef>
          <a:spcPct val="0"/>
        </a:spcBef>
        <a:spcAft>
          <a:spcPct val="0"/>
        </a:spcAft>
        <a:defRPr sz="4400">
          <a:solidFill>
            <a:srgbClr val="00002E"/>
          </a:solidFill>
          <a:latin typeface="Arial" charset="0"/>
        </a:defRPr>
      </a:lvl7pPr>
      <a:lvl8pPr marL="1371566" algn="l" rtl="0" eaLnBrk="1" fontAlgn="base" hangingPunct="1">
        <a:spcBef>
          <a:spcPct val="0"/>
        </a:spcBef>
        <a:spcAft>
          <a:spcPct val="0"/>
        </a:spcAft>
        <a:defRPr sz="4400">
          <a:solidFill>
            <a:srgbClr val="00002E"/>
          </a:solidFill>
          <a:latin typeface="Arial" charset="0"/>
        </a:defRPr>
      </a:lvl8pPr>
      <a:lvl9pPr marL="1828754" algn="l" rtl="0" eaLnBrk="1" fontAlgn="base" hangingPunct="1">
        <a:spcBef>
          <a:spcPct val="0"/>
        </a:spcBef>
        <a:spcAft>
          <a:spcPct val="0"/>
        </a:spcAft>
        <a:defRPr sz="4400">
          <a:solidFill>
            <a:srgbClr val="00002E"/>
          </a:solidFill>
          <a:latin typeface="Arial" charset="0"/>
        </a:defRPr>
      </a:lvl9pPr>
    </p:titleStyle>
    <p:bodyStyle>
      <a:lvl1pPr marL="684196" indent="-684196" algn="l" rtl="0" eaLnBrk="0" fontAlgn="base" hangingPunct="0">
        <a:spcBef>
          <a:spcPct val="20000"/>
        </a:spcBef>
        <a:spcAft>
          <a:spcPts val="1200"/>
        </a:spcAft>
        <a:buFont typeface="Wingdings" panose="05000000000000000000" pitchFamily="2" charset="2"/>
        <a:buChar char="§"/>
        <a:defRPr sz="2800">
          <a:solidFill>
            <a:srgbClr val="00002E"/>
          </a:solidFill>
          <a:latin typeface="Calibri" pitchFamily="34" charset="0"/>
          <a:ea typeface="Calibri" pitchFamily="34" charset="0"/>
          <a:cs typeface="Calibri" pitchFamily="34" charset="0"/>
        </a:defRPr>
      </a:lvl1pPr>
      <a:lvl2pPr marL="1144559" indent="-461951" algn="l" rtl="0" eaLnBrk="0" fontAlgn="base" hangingPunct="0">
        <a:spcBef>
          <a:spcPct val="0"/>
        </a:spcBef>
        <a:spcAft>
          <a:spcPct val="0"/>
        </a:spcAft>
        <a:buFont typeface="Wingdings" panose="05000000000000000000" pitchFamily="2" charset="2"/>
        <a:buChar char="§"/>
        <a:defRPr sz="2400">
          <a:solidFill>
            <a:srgbClr val="00002E"/>
          </a:solidFill>
          <a:latin typeface="Calibri" pitchFamily="34" charset="0"/>
          <a:ea typeface="Calibri" pitchFamily="34" charset="0"/>
          <a:cs typeface="Calibri" pitchFamily="34" charset="0"/>
        </a:defRPr>
      </a:lvl2pPr>
      <a:lvl3pPr marL="1598573" indent="-450839" algn="l" rtl="0" eaLnBrk="0" fontAlgn="base" hangingPunct="0">
        <a:spcBef>
          <a:spcPct val="20000"/>
        </a:spcBef>
        <a:spcAft>
          <a:spcPct val="0"/>
        </a:spcAft>
        <a:buFont typeface="Wingdings" panose="05000000000000000000" pitchFamily="2" charset="2"/>
        <a:buChar char="§"/>
        <a:defRPr sz="2400">
          <a:solidFill>
            <a:srgbClr val="00002E"/>
          </a:solidFill>
          <a:latin typeface="Calibri" pitchFamily="34" charset="0"/>
          <a:ea typeface="Calibri" pitchFamily="34" charset="0"/>
          <a:cs typeface="Calibri" pitchFamily="34" charset="0"/>
        </a:defRPr>
      </a:lvl3pPr>
      <a:lvl4pPr marL="461951" indent="-461951" algn="l" rtl="0" eaLnBrk="0" fontAlgn="base" hangingPunct="0">
        <a:spcBef>
          <a:spcPts val="675"/>
        </a:spcBef>
        <a:spcAft>
          <a:spcPct val="0"/>
        </a:spcAft>
        <a:buFont typeface="Arial" panose="020B0604020202020204" pitchFamily="34" charset="0"/>
        <a:buAutoNum type="romanUcPeriod"/>
        <a:defRPr sz="2800">
          <a:solidFill>
            <a:srgbClr val="00002E"/>
          </a:solidFill>
          <a:latin typeface="Calibri" pitchFamily="34" charset="0"/>
          <a:ea typeface="Calibri" pitchFamily="34" charset="0"/>
          <a:cs typeface="Calibri" pitchFamily="34" charset="0"/>
        </a:defRPr>
      </a:lvl4pPr>
      <a:lvl5pPr marL="914377" indent="-457189" algn="l" rtl="0" eaLnBrk="0" fontAlgn="base" hangingPunct="0">
        <a:spcBef>
          <a:spcPct val="0"/>
        </a:spcBef>
        <a:spcAft>
          <a:spcPct val="0"/>
        </a:spcAft>
        <a:buFont typeface="Arial" panose="020B0604020202020204" pitchFamily="34" charset="0"/>
        <a:buAutoNum type="alphaUcPeriod"/>
        <a:defRPr sz="2400">
          <a:solidFill>
            <a:srgbClr val="00002E"/>
          </a:solidFill>
          <a:latin typeface="Calibri" pitchFamily="34" charset="0"/>
          <a:ea typeface="Calibri" pitchFamily="34" charset="0"/>
          <a:cs typeface="Calibri" pitchFamily="34" charset="0"/>
        </a:defRPr>
      </a:lvl5pPr>
      <a:lvl6pPr marL="2514537" indent="-228594" algn="l" rtl="0" eaLnBrk="1" fontAlgn="base" hangingPunct="1">
        <a:spcBef>
          <a:spcPct val="20000"/>
        </a:spcBef>
        <a:spcAft>
          <a:spcPct val="0"/>
        </a:spcAft>
        <a:buFont typeface="Wingdings" pitchFamily="2" charset="2"/>
        <a:buChar char="§"/>
        <a:defRPr sz="2000">
          <a:solidFill>
            <a:srgbClr val="00002E"/>
          </a:solidFill>
          <a:latin typeface="+mn-lt"/>
        </a:defRPr>
      </a:lvl6pPr>
      <a:lvl7pPr marL="2971726" indent="-228594" algn="l" rtl="0" eaLnBrk="1" fontAlgn="base" hangingPunct="1">
        <a:spcBef>
          <a:spcPct val="20000"/>
        </a:spcBef>
        <a:spcAft>
          <a:spcPct val="0"/>
        </a:spcAft>
        <a:buFont typeface="Wingdings" pitchFamily="2" charset="2"/>
        <a:buChar char="§"/>
        <a:defRPr sz="2000">
          <a:solidFill>
            <a:srgbClr val="00002E"/>
          </a:solidFill>
          <a:latin typeface="+mn-lt"/>
        </a:defRPr>
      </a:lvl7pPr>
      <a:lvl8pPr marL="3428914" indent="-228594" algn="l" rtl="0" eaLnBrk="1" fontAlgn="base" hangingPunct="1">
        <a:spcBef>
          <a:spcPct val="20000"/>
        </a:spcBef>
        <a:spcAft>
          <a:spcPct val="0"/>
        </a:spcAft>
        <a:buFont typeface="Wingdings" pitchFamily="2" charset="2"/>
        <a:buChar char="§"/>
        <a:defRPr sz="2000">
          <a:solidFill>
            <a:srgbClr val="00002E"/>
          </a:solidFill>
          <a:latin typeface="+mn-lt"/>
        </a:defRPr>
      </a:lvl8pPr>
      <a:lvl9pPr marL="3886103" indent="-228594" algn="l" rtl="0" eaLnBrk="1" fontAlgn="base" hangingPunct="1">
        <a:spcBef>
          <a:spcPct val="20000"/>
        </a:spcBef>
        <a:spcAft>
          <a:spcPct val="0"/>
        </a:spcAft>
        <a:buFont typeface="Wingdings" pitchFamily="2" charset="2"/>
        <a:buChar char="§"/>
        <a:defRPr sz="2000">
          <a:solidFill>
            <a:srgbClr val="00002E"/>
          </a:solidFill>
          <a:latin typeface="+mn-lt"/>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25.png"/><Relationship Id="rId5" Type="http://schemas.openxmlformats.org/officeDocument/2006/relationships/image" Target="../media/image8.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37.png"/><Relationship Id="rId5" Type="http://schemas.openxmlformats.org/officeDocument/2006/relationships/image" Target="../media/image6.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F713F-25A9-D7C3-020F-C99CAA613C2A}"/>
              </a:ext>
            </a:extLst>
          </p:cNvPr>
          <p:cNvSpPr>
            <a:spLocks noGrp="1"/>
          </p:cNvSpPr>
          <p:nvPr>
            <p:ph type="ctrTitle"/>
          </p:nvPr>
        </p:nvSpPr>
        <p:spPr/>
        <p:txBody>
          <a:bodyPr/>
          <a:lstStyle/>
          <a:p>
            <a:r>
              <a:rPr lang="en-US" dirty="0"/>
              <a:t>Compliance Across the Miles: </a:t>
            </a:r>
            <a:br>
              <a:rPr lang="en-US" dirty="0"/>
            </a:br>
            <a:r>
              <a:rPr lang="en-US" dirty="0"/>
              <a:t>The New Maternity Mandates </a:t>
            </a:r>
          </a:p>
        </p:txBody>
      </p:sp>
      <p:sp>
        <p:nvSpPr>
          <p:cNvPr id="3" name="Text Placeholder 2">
            <a:extLst>
              <a:ext uri="{FF2B5EF4-FFF2-40B4-BE49-F238E27FC236}">
                <a16:creationId xmlns:a16="http://schemas.microsoft.com/office/drawing/2014/main" id="{B817B9DB-1992-DA8A-3DD1-E7B09D282FA4}"/>
              </a:ext>
            </a:extLst>
          </p:cNvPr>
          <p:cNvSpPr>
            <a:spLocks noGrp="1"/>
          </p:cNvSpPr>
          <p:nvPr>
            <p:ph type="body" sz="quarter" idx="10"/>
          </p:nvPr>
        </p:nvSpPr>
        <p:spPr/>
        <p:txBody>
          <a:bodyPr/>
          <a:lstStyle/>
          <a:p>
            <a:pPr algn="ctr"/>
            <a:r>
              <a:rPr lang="en-US" dirty="0"/>
              <a:t>Alex Hains </a:t>
            </a:r>
          </a:p>
          <a:p>
            <a:pPr algn="ctr"/>
            <a:r>
              <a:rPr lang="en-US" dirty="0"/>
              <a:t>alex.hains@bswllp.com</a:t>
            </a:r>
          </a:p>
          <a:p>
            <a:pPr algn="ctr"/>
            <a:r>
              <a:rPr lang="en-US" dirty="0"/>
              <a:t>(225) 381-3175</a:t>
            </a:r>
          </a:p>
        </p:txBody>
      </p:sp>
    </p:spTree>
    <p:extLst>
      <p:ext uri="{BB962C8B-B14F-4D97-AF65-F5344CB8AC3E}">
        <p14:creationId xmlns:p14="http://schemas.microsoft.com/office/powerpoint/2010/main" val="1793646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TODAY’S ROADMAP</a:t>
            </a:r>
          </a:p>
        </p:txBody>
      </p:sp>
      <p:sp>
        <p:nvSpPr>
          <p:cNvPr id="3" name="Route line"/>
          <p:cNvSpPr/>
          <p:nvPr/>
        </p:nvSpPr>
        <p:spPr>
          <a:xfrm>
            <a:off x="3474720" y="2176272"/>
            <a:ext cx="6766559" cy="54864"/>
          </a:xfrm>
          <a:prstGeom prst="rect">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Number 1"/>
          <p:cNvSpPr/>
          <p:nvPr/>
        </p:nvSpPr>
        <p:spPr>
          <a:xfrm>
            <a:off x="3154679" y="1883664"/>
            <a:ext cx="640080" cy="64008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2200" b="1" i="0">
                <a:solidFill>
                  <a:srgbClr val="FFFFFF"/>
                </a:solidFill>
                <a:latin typeface="Calibri"/>
              </a:rPr>
              <a:t>1</a:t>
            </a:r>
          </a:p>
        </p:txBody>
      </p:sp>
      <p:sp>
        <p:nvSpPr>
          <p:cNvPr id="5" name="Stop 1"/>
          <p:cNvSpPr/>
          <p:nvPr/>
        </p:nvSpPr>
        <p:spPr>
          <a:xfrm>
            <a:off x="1965960" y="2743200"/>
            <a:ext cx="3017520" cy="23317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6" name="Icon circle FaBaby"/>
          <p:cNvSpPr/>
          <p:nvPr/>
        </p:nvSpPr>
        <p:spPr>
          <a:xfrm>
            <a:off x="2240279" y="301752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7" name="Icon FaBaby" descr="FaBaby_w.png"/>
          <p:cNvPicPr>
            <a:picLocks noChangeAspect="1"/>
          </p:cNvPicPr>
          <p:nvPr/>
        </p:nvPicPr>
        <p:blipFill>
          <a:blip r:embed="rId3"/>
          <a:stretch>
            <a:fillRect/>
          </a:stretch>
        </p:blipFill>
        <p:spPr>
          <a:xfrm>
            <a:off x="2371953" y="3149193"/>
            <a:ext cx="285292" cy="285292"/>
          </a:xfrm>
          <a:prstGeom prst="rect">
            <a:avLst/>
          </a:prstGeom>
        </p:spPr>
      </p:pic>
      <p:sp>
        <p:nvSpPr>
          <p:cNvPr id="8" name="TextBox 7"/>
          <p:cNvSpPr txBox="1"/>
          <p:nvPr/>
        </p:nvSpPr>
        <p:spPr>
          <a:xfrm>
            <a:off x="2240279" y="3657600"/>
            <a:ext cx="2468879" cy="365760"/>
          </a:xfrm>
          <a:prstGeom prst="rect">
            <a:avLst/>
          </a:prstGeom>
          <a:noFill/>
        </p:spPr>
        <p:txBody>
          <a:bodyPr wrap="square" lIns="0" tIns="18288" rIns="0" bIns="18288" anchor="t">
            <a:spAutoFit/>
          </a:bodyPr>
          <a:lstStyle/>
          <a:p>
            <a:pPr marL="0" indent="0" algn="l">
              <a:spcAft>
                <a:spcPts val="400"/>
              </a:spcAft>
              <a:buNone/>
            </a:pPr>
            <a:r>
              <a:rPr sz="2200" b="1" i="0">
                <a:solidFill>
                  <a:srgbClr val="00002E"/>
                </a:solidFill>
                <a:latin typeface="Calibri"/>
              </a:rPr>
              <a:t>The PWFA</a:t>
            </a:r>
          </a:p>
        </p:txBody>
      </p:sp>
      <p:sp>
        <p:nvSpPr>
          <p:cNvPr id="9" name="TextBox 8"/>
          <p:cNvSpPr txBox="1"/>
          <p:nvPr/>
        </p:nvSpPr>
        <p:spPr>
          <a:xfrm>
            <a:off x="2240279" y="4041648"/>
            <a:ext cx="2468879" cy="457200"/>
          </a:xfrm>
          <a:prstGeom prst="rect">
            <a:avLst/>
          </a:prstGeom>
          <a:noFill/>
        </p:spPr>
        <p:txBody>
          <a:bodyPr wrap="square" lIns="0" tIns="18288" rIns="0" bIns="18288" anchor="t">
            <a:spAutoFit/>
          </a:bodyPr>
          <a:lstStyle/>
          <a:p>
            <a:pPr marL="0" indent="0" algn="l">
              <a:spcAft>
                <a:spcPts val="400"/>
              </a:spcAft>
              <a:buNone/>
            </a:pPr>
            <a:r>
              <a:rPr sz="1300" b="0" i="1">
                <a:solidFill>
                  <a:srgbClr val="55666E"/>
                </a:solidFill>
                <a:latin typeface="Calibri"/>
              </a:rPr>
              <a:t>Pregnant Workers Fairness Act</a:t>
            </a:r>
          </a:p>
        </p:txBody>
      </p:sp>
      <p:sp>
        <p:nvSpPr>
          <p:cNvPr id="10" name="TextBox 9"/>
          <p:cNvSpPr txBox="1"/>
          <p:nvPr/>
        </p:nvSpPr>
        <p:spPr>
          <a:xfrm>
            <a:off x="2240279" y="4498848"/>
            <a:ext cx="2468879" cy="548640"/>
          </a:xfrm>
          <a:prstGeom prst="rect">
            <a:avLst/>
          </a:prstGeom>
          <a:noFill/>
        </p:spPr>
        <p:txBody>
          <a:bodyPr wrap="square" lIns="0" tIns="18288" rIns="0" bIns="18288" anchor="t">
            <a:spAutoFit/>
          </a:bodyPr>
          <a:lstStyle/>
          <a:p>
            <a:pPr marL="0" indent="0" algn="l">
              <a:spcAft>
                <a:spcPts val="400"/>
              </a:spcAft>
              <a:buNone/>
            </a:pPr>
            <a:r>
              <a:rPr sz="1500" b="0" i="0">
                <a:solidFill>
                  <a:srgbClr val="1F2A33"/>
                </a:solidFill>
                <a:latin typeface="Calibri"/>
              </a:rPr>
              <a:t>Accommodating pregnancy and related conditions</a:t>
            </a:r>
          </a:p>
        </p:txBody>
      </p:sp>
      <p:sp>
        <p:nvSpPr>
          <p:cNvPr id="11" name="Number 2"/>
          <p:cNvSpPr/>
          <p:nvPr/>
        </p:nvSpPr>
        <p:spPr>
          <a:xfrm>
            <a:off x="6537960" y="1883664"/>
            <a:ext cx="640080" cy="64008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2200" b="1" i="0">
                <a:solidFill>
                  <a:srgbClr val="FFFFFF"/>
                </a:solidFill>
                <a:latin typeface="Calibri"/>
              </a:rPr>
              <a:t>2</a:t>
            </a:r>
          </a:p>
        </p:txBody>
      </p:sp>
      <p:sp>
        <p:nvSpPr>
          <p:cNvPr id="12" name="Stop 2"/>
          <p:cNvSpPr/>
          <p:nvPr/>
        </p:nvSpPr>
        <p:spPr>
          <a:xfrm>
            <a:off x="5349240" y="2743200"/>
            <a:ext cx="3017520" cy="23317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3" name="Icon circle FaClock"/>
          <p:cNvSpPr/>
          <p:nvPr/>
        </p:nvSpPr>
        <p:spPr>
          <a:xfrm>
            <a:off x="5623559" y="301752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4" name="Icon FaClock" descr="FaClock_w.png"/>
          <p:cNvPicPr>
            <a:picLocks noChangeAspect="1"/>
          </p:cNvPicPr>
          <p:nvPr/>
        </p:nvPicPr>
        <p:blipFill>
          <a:blip r:embed="rId4"/>
          <a:stretch>
            <a:fillRect/>
          </a:stretch>
        </p:blipFill>
        <p:spPr>
          <a:xfrm>
            <a:off x="5755233" y="3149193"/>
            <a:ext cx="285292" cy="285292"/>
          </a:xfrm>
          <a:prstGeom prst="rect">
            <a:avLst/>
          </a:prstGeom>
        </p:spPr>
      </p:pic>
      <p:sp>
        <p:nvSpPr>
          <p:cNvPr id="15" name="TextBox 14"/>
          <p:cNvSpPr txBox="1"/>
          <p:nvPr/>
        </p:nvSpPr>
        <p:spPr>
          <a:xfrm>
            <a:off x="5623559" y="3657600"/>
            <a:ext cx="2468879" cy="365760"/>
          </a:xfrm>
          <a:prstGeom prst="rect">
            <a:avLst/>
          </a:prstGeom>
          <a:noFill/>
        </p:spPr>
        <p:txBody>
          <a:bodyPr wrap="square" lIns="0" tIns="18288" rIns="0" bIns="18288" anchor="t">
            <a:spAutoFit/>
          </a:bodyPr>
          <a:lstStyle/>
          <a:p>
            <a:pPr marL="0" indent="0" algn="l">
              <a:spcAft>
                <a:spcPts val="400"/>
              </a:spcAft>
              <a:buNone/>
            </a:pPr>
            <a:r>
              <a:rPr sz="2200" b="1" i="0">
                <a:solidFill>
                  <a:srgbClr val="00002E"/>
                </a:solidFill>
                <a:latin typeface="Calibri"/>
              </a:rPr>
              <a:t>The PUMP Act</a:t>
            </a:r>
          </a:p>
        </p:txBody>
      </p:sp>
      <p:sp>
        <p:nvSpPr>
          <p:cNvPr id="16" name="TextBox 15"/>
          <p:cNvSpPr txBox="1"/>
          <p:nvPr/>
        </p:nvSpPr>
        <p:spPr>
          <a:xfrm>
            <a:off x="5623559" y="4041648"/>
            <a:ext cx="2468879" cy="457200"/>
          </a:xfrm>
          <a:prstGeom prst="rect">
            <a:avLst/>
          </a:prstGeom>
          <a:noFill/>
        </p:spPr>
        <p:txBody>
          <a:bodyPr wrap="square" lIns="0" tIns="18288" rIns="0" bIns="18288" anchor="t">
            <a:spAutoFit/>
          </a:bodyPr>
          <a:lstStyle/>
          <a:p>
            <a:pPr marL="0" indent="0" algn="l">
              <a:spcAft>
                <a:spcPts val="400"/>
              </a:spcAft>
              <a:buNone/>
            </a:pPr>
            <a:r>
              <a:rPr sz="1300" b="0" i="1">
                <a:solidFill>
                  <a:srgbClr val="55666E"/>
                </a:solidFill>
                <a:latin typeface="Calibri"/>
              </a:rPr>
              <a:t>Providing Urgent Maternal Protections for Nursing Mothers</a:t>
            </a:r>
          </a:p>
        </p:txBody>
      </p:sp>
      <p:sp>
        <p:nvSpPr>
          <p:cNvPr id="17" name="TextBox 16"/>
          <p:cNvSpPr txBox="1"/>
          <p:nvPr/>
        </p:nvSpPr>
        <p:spPr>
          <a:xfrm>
            <a:off x="5623559" y="4498848"/>
            <a:ext cx="2468879" cy="548640"/>
          </a:xfrm>
          <a:prstGeom prst="rect">
            <a:avLst/>
          </a:prstGeom>
          <a:noFill/>
        </p:spPr>
        <p:txBody>
          <a:bodyPr wrap="square" lIns="0" tIns="18288" rIns="0" bIns="18288" anchor="t">
            <a:spAutoFit/>
          </a:bodyPr>
          <a:lstStyle/>
          <a:p>
            <a:pPr marL="0" indent="0" algn="l">
              <a:spcAft>
                <a:spcPts val="400"/>
              </a:spcAft>
              <a:buNone/>
            </a:pPr>
            <a:r>
              <a:rPr sz="1500" b="0" i="0">
                <a:solidFill>
                  <a:srgbClr val="1F2A33"/>
                </a:solidFill>
                <a:latin typeface="Calibri"/>
              </a:rPr>
              <a:t>Break time and a private space to pump</a:t>
            </a:r>
          </a:p>
        </p:txBody>
      </p:sp>
      <p:sp>
        <p:nvSpPr>
          <p:cNvPr id="18" name="Number 3"/>
          <p:cNvSpPr/>
          <p:nvPr/>
        </p:nvSpPr>
        <p:spPr>
          <a:xfrm>
            <a:off x="9921240" y="1883664"/>
            <a:ext cx="640080" cy="64008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2200" b="1" i="0">
                <a:solidFill>
                  <a:srgbClr val="FFFFFF"/>
                </a:solidFill>
                <a:latin typeface="Calibri"/>
              </a:rPr>
              <a:t>3</a:t>
            </a:r>
          </a:p>
        </p:txBody>
      </p:sp>
      <p:sp>
        <p:nvSpPr>
          <p:cNvPr id="19" name="Stop 3"/>
          <p:cNvSpPr/>
          <p:nvPr/>
        </p:nvSpPr>
        <p:spPr>
          <a:xfrm>
            <a:off x="8732519" y="2743200"/>
            <a:ext cx="3017520" cy="23317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0" name="Icon circle FaMapMarkerAlt"/>
          <p:cNvSpPr/>
          <p:nvPr/>
        </p:nvSpPr>
        <p:spPr>
          <a:xfrm>
            <a:off x="9006840" y="301752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1" name="Icon FaMapMarkerAlt" descr="FaMapMarkerAlt_w.png"/>
          <p:cNvPicPr>
            <a:picLocks noChangeAspect="1"/>
          </p:cNvPicPr>
          <p:nvPr/>
        </p:nvPicPr>
        <p:blipFill>
          <a:blip r:embed="rId5"/>
          <a:stretch>
            <a:fillRect/>
          </a:stretch>
        </p:blipFill>
        <p:spPr>
          <a:xfrm>
            <a:off x="9138513" y="3149193"/>
            <a:ext cx="285292" cy="285292"/>
          </a:xfrm>
          <a:prstGeom prst="rect">
            <a:avLst/>
          </a:prstGeom>
        </p:spPr>
      </p:pic>
      <p:sp>
        <p:nvSpPr>
          <p:cNvPr id="22" name="TextBox 21"/>
          <p:cNvSpPr txBox="1"/>
          <p:nvPr/>
        </p:nvSpPr>
        <p:spPr>
          <a:xfrm>
            <a:off x="9006840" y="3657600"/>
            <a:ext cx="2468879" cy="365760"/>
          </a:xfrm>
          <a:prstGeom prst="rect">
            <a:avLst/>
          </a:prstGeom>
          <a:noFill/>
        </p:spPr>
        <p:txBody>
          <a:bodyPr wrap="square" lIns="0" tIns="18288" rIns="0" bIns="18288" anchor="t">
            <a:spAutoFit/>
          </a:bodyPr>
          <a:lstStyle/>
          <a:p>
            <a:pPr marL="0" indent="0" algn="l">
              <a:spcAft>
                <a:spcPts val="400"/>
              </a:spcAft>
              <a:buNone/>
            </a:pPr>
            <a:r>
              <a:rPr sz="2200" b="1" i="0">
                <a:solidFill>
                  <a:srgbClr val="00002E"/>
                </a:solidFill>
                <a:latin typeface="Calibri"/>
              </a:rPr>
              <a:t>Louisiana Law</a:t>
            </a:r>
          </a:p>
        </p:txBody>
      </p:sp>
      <p:sp>
        <p:nvSpPr>
          <p:cNvPr id="23" name="TextBox 22"/>
          <p:cNvSpPr txBox="1"/>
          <p:nvPr/>
        </p:nvSpPr>
        <p:spPr>
          <a:xfrm>
            <a:off x="9006840" y="4041648"/>
            <a:ext cx="2468879" cy="457200"/>
          </a:xfrm>
          <a:prstGeom prst="rect">
            <a:avLst/>
          </a:prstGeom>
          <a:noFill/>
        </p:spPr>
        <p:txBody>
          <a:bodyPr wrap="square" lIns="0" tIns="18288" rIns="0" bIns="18288" anchor="t">
            <a:spAutoFit/>
          </a:bodyPr>
          <a:lstStyle/>
          <a:p>
            <a:pPr marL="0" indent="0" algn="l">
              <a:spcAft>
                <a:spcPts val="400"/>
              </a:spcAft>
              <a:buNone/>
            </a:pPr>
            <a:r>
              <a:rPr sz="1300" b="0" i="1">
                <a:solidFill>
                  <a:srgbClr val="55666E"/>
                </a:solidFill>
                <a:latin typeface="Calibri"/>
              </a:rPr>
              <a:t>La. R.S. 23:341–342</a:t>
            </a:r>
          </a:p>
        </p:txBody>
      </p:sp>
      <p:sp>
        <p:nvSpPr>
          <p:cNvPr id="24" name="TextBox 23"/>
          <p:cNvSpPr txBox="1"/>
          <p:nvPr/>
        </p:nvSpPr>
        <p:spPr>
          <a:xfrm>
            <a:off x="9006840" y="4498848"/>
            <a:ext cx="2468879" cy="548640"/>
          </a:xfrm>
          <a:prstGeom prst="rect">
            <a:avLst/>
          </a:prstGeom>
          <a:noFill/>
        </p:spPr>
        <p:txBody>
          <a:bodyPr wrap="square" lIns="0" tIns="18288" rIns="0" bIns="18288" anchor="t">
            <a:spAutoFit/>
          </a:bodyPr>
          <a:lstStyle/>
          <a:p>
            <a:pPr marL="0" indent="0" algn="l">
              <a:spcAft>
                <a:spcPts val="400"/>
              </a:spcAft>
              <a:buNone/>
            </a:pPr>
            <a:r>
              <a:rPr sz="1500" b="0" i="0">
                <a:solidFill>
                  <a:srgbClr val="1F2A33"/>
                </a:solidFill>
                <a:latin typeface="Calibri"/>
              </a:rPr>
              <a:t>State protections that stack on top</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WHY THE PWFA?</a:t>
            </a:r>
          </a:p>
        </p:txBody>
      </p:sp>
      <p:sp>
        <p:nvSpPr>
          <p:cNvPr id="3" name="TextBox 2"/>
          <p:cNvSpPr txBox="1"/>
          <p:nvPr/>
        </p:nvSpPr>
        <p:spPr>
          <a:xfrm>
            <a:off x="1965960" y="1783080"/>
            <a:ext cx="384048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THE TIMELINE</a:t>
            </a:r>
          </a:p>
        </p:txBody>
      </p:sp>
      <p:sp>
        <p:nvSpPr>
          <p:cNvPr id="4" name="Timeline line"/>
          <p:cNvSpPr/>
          <p:nvPr/>
        </p:nvSpPr>
        <p:spPr>
          <a:xfrm>
            <a:off x="2212848" y="2423160"/>
            <a:ext cx="45720" cy="2926080"/>
          </a:xfrm>
          <a:prstGeom prst="rect">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Timeline dot 1"/>
          <p:cNvSpPr/>
          <p:nvPr/>
        </p:nvSpPr>
        <p:spPr>
          <a:xfrm>
            <a:off x="2075688" y="2267712"/>
            <a:ext cx="320040" cy="3200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6" name="TextBox 5"/>
          <p:cNvSpPr txBox="1"/>
          <p:nvPr/>
        </p:nvSpPr>
        <p:spPr>
          <a:xfrm>
            <a:off x="2651760" y="2194560"/>
            <a:ext cx="3291840" cy="320040"/>
          </a:xfrm>
          <a:prstGeom prst="rect">
            <a:avLst/>
          </a:prstGeom>
          <a:noFill/>
        </p:spPr>
        <p:txBody>
          <a:bodyPr wrap="square" lIns="0" tIns="18288" rIns="0" bIns="18288" anchor="t">
            <a:spAutoFit/>
          </a:bodyPr>
          <a:lstStyle/>
          <a:p>
            <a:pPr marL="0" indent="0" algn="l">
              <a:spcAft>
                <a:spcPts val="400"/>
              </a:spcAft>
              <a:buNone/>
            </a:pPr>
            <a:r>
              <a:rPr sz="1400" b="1" i="0">
                <a:solidFill>
                  <a:srgbClr val="84A7AB"/>
                </a:solidFill>
                <a:latin typeface="Calibri"/>
              </a:rPr>
              <a:t>2015</a:t>
            </a:r>
          </a:p>
        </p:txBody>
      </p:sp>
      <p:sp>
        <p:nvSpPr>
          <p:cNvPr id="7" name="TextBox 6"/>
          <p:cNvSpPr txBox="1"/>
          <p:nvPr/>
        </p:nvSpPr>
        <p:spPr>
          <a:xfrm>
            <a:off x="2651760" y="2496312"/>
            <a:ext cx="3291840" cy="365760"/>
          </a:xfrm>
          <a:prstGeom prst="rect">
            <a:avLst/>
          </a:prstGeom>
          <a:noFill/>
        </p:spPr>
        <p:txBody>
          <a:bodyPr wrap="square" lIns="0" tIns="18288" rIns="0" bIns="18288" anchor="t">
            <a:spAutoFit/>
          </a:bodyPr>
          <a:lstStyle/>
          <a:p>
            <a:pPr marL="0" indent="0" algn="l">
              <a:spcAft>
                <a:spcPts val="400"/>
              </a:spcAft>
              <a:buNone/>
            </a:pPr>
            <a:r>
              <a:rPr sz="2000" b="1" i="0">
                <a:solidFill>
                  <a:srgbClr val="00002E"/>
                </a:solidFill>
                <a:latin typeface="Calibri"/>
              </a:rPr>
              <a:t>Young v. UPS</a:t>
            </a:r>
          </a:p>
        </p:txBody>
      </p:sp>
      <p:sp>
        <p:nvSpPr>
          <p:cNvPr id="8" name="TextBox 7"/>
          <p:cNvSpPr txBox="1"/>
          <p:nvPr/>
        </p:nvSpPr>
        <p:spPr>
          <a:xfrm>
            <a:off x="2651760" y="2852928"/>
            <a:ext cx="3291840" cy="365760"/>
          </a:xfrm>
          <a:prstGeom prst="rect">
            <a:avLst/>
          </a:prstGeom>
          <a:noFill/>
        </p:spPr>
        <p:txBody>
          <a:bodyPr wrap="square" lIns="0" tIns="18288" rIns="0" bIns="18288" anchor="t">
            <a:spAutoFit/>
          </a:bodyPr>
          <a:lstStyle/>
          <a:p>
            <a:pPr marL="0" indent="0" algn="l">
              <a:spcAft>
                <a:spcPts val="400"/>
              </a:spcAft>
              <a:buNone/>
            </a:pPr>
            <a:r>
              <a:rPr sz="1400" b="0" i="0">
                <a:solidFill>
                  <a:srgbClr val="55666E"/>
                </a:solidFill>
                <a:latin typeface="Calibri"/>
              </a:rPr>
              <a:t>Supreme Court exposes the gap</a:t>
            </a:r>
          </a:p>
        </p:txBody>
      </p:sp>
      <p:sp>
        <p:nvSpPr>
          <p:cNvPr id="9" name="Timeline dot 2"/>
          <p:cNvSpPr/>
          <p:nvPr/>
        </p:nvSpPr>
        <p:spPr>
          <a:xfrm>
            <a:off x="2075688" y="3529584"/>
            <a:ext cx="320040" cy="3200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TextBox 9"/>
          <p:cNvSpPr txBox="1"/>
          <p:nvPr/>
        </p:nvSpPr>
        <p:spPr>
          <a:xfrm>
            <a:off x="2651760" y="3456432"/>
            <a:ext cx="3291840" cy="320040"/>
          </a:xfrm>
          <a:prstGeom prst="rect">
            <a:avLst/>
          </a:prstGeom>
          <a:noFill/>
        </p:spPr>
        <p:txBody>
          <a:bodyPr wrap="square" lIns="0" tIns="18288" rIns="0" bIns="18288" anchor="t">
            <a:spAutoFit/>
          </a:bodyPr>
          <a:lstStyle/>
          <a:p>
            <a:pPr marL="0" indent="0" algn="l">
              <a:spcAft>
                <a:spcPts val="400"/>
              </a:spcAft>
              <a:buNone/>
            </a:pPr>
            <a:r>
              <a:rPr sz="1400" b="1" i="0">
                <a:solidFill>
                  <a:srgbClr val="84A7AB"/>
                </a:solidFill>
                <a:latin typeface="Calibri"/>
              </a:rPr>
              <a:t>June 27, 2023</a:t>
            </a:r>
          </a:p>
        </p:txBody>
      </p:sp>
      <p:sp>
        <p:nvSpPr>
          <p:cNvPr id="11" name="TextBox 10"/>
          <p:cNvSpPr txBox="1"/>
          <p:nvPr/>
        </p:nvSpPr>
        <p:spPr>
          <a:xfrm>
            <a:off x="2651760" y="3758183"/>
            <a:ext cx="3291840" cy="365760"/>
          </a:xfrm>
          <a:prstGeom prst="rect">
            <a:avLst/>
          </a:prstGeom>
          <a:noFill/>
        </p:spPr>
        <p:txBody>
          <a:bodyPr wrap="square" lIns="0" tIns="18288" rIns="0" bIns="18288" anchor="t">
            <a:spAutoFit/>
          </a:bodyPr>
          <a:lstStyle/>
          <a:p>
            <a:pPr marL="0" indent="0" algn="l">
              <a:spcAft>
                <a:spcPts val="400"/>
              </a:spcAft>
              <a:buNone/>
            </a:pPr>
            <a:r>
              <a:rPr sz="2000" b="1" i="0">
                <a:solidFill>
                  <a:srgbClr val="00002E"/>
                </a:solidFill>
                <a:latin typeface="Calibri"/>
              </a:rPr>
              <a:t>PWFA takes effect</a:t>
            </a:r>
          </a:p>
        </p:txBody>
      </p:sp>
      <p:sp>
        <p:nvSpPr>
          <p:cNvPr id="12" name="TextBox 11"/>
          <p:cNvSpPr txBox="1"/>
          <p:nvPr/>
        </p:nvSpPr>
        <p:spPr>
          <a:xfrm>
            <a:off x="2651760" y="4114800"/>
            <a:ext cx="3291840" cy="365760"/>
          </a:xfrm>
          <a:prstGeom prst="rect">
            <a:avLst/>
          </a:prstGeom>
          <a:noFill/>
        </p:spPr>
        <p:txBody>
          <a:bodyPr wrap="square" lIns="0" tIns="18288" rIns="0" bIns="18288" anchor="t">
            <a:spAutoFit/>
          </a:bodyPr>
          <a:lstStyle/>
          <a:p>
            <a:pPr marL="0" indent="0" algn="l">
              <a:spcAft>
                <a:spcPts val="400"/>
              </a:spcAft>
              <a:buNone/>
            </a:pPr>
            <a:r>
              <a:rPr sz="1400" b="0" i="0">
                <a:solidFill>
                  <a:srgbClr val="55666E"/>
                </a:solidFill>
                <a:latin typeface="Calibri"/>
              </a:rPr>
              <a:t>First new federal accommodation law since the ADA</a:t>
            </a:r>
          </a:p>
        </p:txBody>
      </p:sp>
      <p:sp>
        <p:nvSpPr>
          <p:cNvPr id="13" name="Timeline dot 3"/>
          <p:cNvSpPr/>
          <p:nvPr/>
        </p:nvSpPr>
        <p:spPr>
          <a:xfrm>
            <a:off x="2075688" y="4791456"/>
            <a:ext cx="320040" cy="3200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4" name="TextBox 13"/>
          <p:cNvSpPr txBox="1"/>
          <p:nvPr/>
        </p:nvSpPr>
        <p:spPr>
          <a:xfrm>
            <a:off x="2651760" y="4718304"/>
            <a:ext cx="3291840" cy="320040"/>
          </a:xfrm>
          <a:prstGeom prst="rect">
            <a:avLst/>
          </a:prstGeom>
          <a:noFill/>
        </p:spPr>
        <p:txBody>
          <a:bodyPr wrap="square" lIns="0" tIns="18288" rIns="0" bIns="18288" anchor="t">
            <a:spAutoFit/>
          </a:bodyPr>
          <a:lstStyle/>
          <a:p>
            <a:pPr marL="0" indent="0" algn="l">
              <a:spcAft>
                <a:spcPts val="400"/>
              </a:spcAft>
              <a:buNone/>
            </a:pPr>
            <a:r>
              <a:rPr sz="1400" b="1" i="0">
                <a:solidFill>
                  <a:srgbClr val="84A7AB"/>
                </a:solidFill>
                <a:latin typeface="Calibri"/>
              </a:rPr>
              <a:t>June 18, 2024</a:t>
            </a:r>
          </a:p>
        </p:txBody>
      </p:sp>
      <p:sp>
        <p:nvSpPr>
          <p:cNvPr id="15" name="TextBox 14"/>
          <p:cNvSpPr txBox="1"/>
          <p:nvPr/>
        </p:nvSpPr>
        <p:spPr>
          <a:xfrm>
            <a:off x="2651760" y="5020056"/>
            <a:ext cx="3291840" cy="365760"/>
          </a:xfrm>
          <a:prstGeom prst="rect">
            <a:avLst/>
          </a:prstGeom>
          <a:noFill/>
        </p:spPr>
        <p:txBody>
          <a:bodyPr wrap="square" lIns="0" tIns="18288" rIns="0" bIns="18288" anchor="t">
            <a:spAutoFit/>
          </a:bodyPr>
          <a:lstStyle/>
          <a:p>
            <a:pPr marL="0" indent="0" algn="l">
              <a:spcAft>
                <a:spcPts val="400"/>
              </a:spcAft>
              <a:buNone/>
            </a:pPr>
            <a:r>
              <a:rPr sz="2000" b="1" i="0">
                <a:solidFill>
                  <a:srgbClr val="00002E"/>
                </a:solidFill>
                <a:latin typeface="Calibri"/>
              </a:rPr>
              <a:t>EEOC Final Rule</a:t>
            </a:r>
          </a:p>
        </p:txBody>
      </p:sp>
      <p:sp>
        <p:nvSpPr>
          <p:cNvPr id="16" name="TextBox 15"/>
          <p:cNvSpPr txBox="1"/>
          <p:nvPr/>
        </p:nvSpPr>
        <p:spPr>
          <a:xfrm>
            <a:off x="2651760" y="5376672"/>
            <a:ext cx="3291840" cy="365760"/>
          </a:xfrm>
          <a:prstGeom prst="rect">
            <a:avLst/>
          </a:prstGeom>
          <a:noFill/>
        </p:spPr>
        <p:txBody>
          <a:bodyPr wrap="square" lIns="0" tIns="18288" rIns="0" bIns="18288" anchor="t">
            <a:spAutoFit/>
          </a:bodyPr>
          <a:lstStyle/>
          <a:p>
            <a:pPr marL="0" indent="0" algn="l">
              <a:spcAft>
                <a:spcPts val="400"/>
              </a:spcAft>
              <a:buNone/>
            </a:pPr>
            <a:r>
              <a:rPr sz="1400" b="0" i="0">
                <a:solidFill>
                  <a:srgbClr val="55666E"/>
                </a:solidFill>
                <a:latin typeface="Calibri"/>
              </a:rPr>
              <a:t>Fills in the practical details</a:t>
            </a:r>
          </a:p>
        </p:txBody>
      </p:sp>
      <p:sp>
        <p:nvSpPr>
          <p:cNvPr id="17" name="Young card"/>
          <p:cNvSpPr/>
          <p:nvPr/>
        </p:nvSpPr>
        <p:spPr>
          <a:xfrm>
            <a:off x="6263640" y="1783080"/>
            <a:ext cx="5486400" cy="32461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8" name="Icon circle FaTruck"/>
          <p:cNvSpPr/>
          <p:nvPr/>
        </p:nvSpPr>
        <p:spPr>
          <a:xfrm>
            <a:off x="6583679" y="2057400"/>
            <a:ext cx="594360" cy="59436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9" name="Icon FaTruck" descr="FaTruck_w.png"/>
          <p:cNvPicPr>
            <a:picLocks noChangeAspect="1"/>
          </p:cNvPicPr>
          <p:nvPr/>
        </p:nvPicPr>
        <p:blipFill>
          <a:blip r:embed="rId3"/>
          <a:stretch>
            <a:fillRect/>
          </a:stretch>
        </p:blipFill>
        <p:spPr>
          <a:xfrm>
            <a:off x="6726326" y="2200046"/>
            <a:ext cx="309067" cy="309067"/>
          </a:xfrm>
          <a:prstGeom prst="rect">
            <a:avLst/>
          </a:prstGeom>
        </p:spPr>
      </p:pic>
      <p:sp>
        <p:nvSpPr>
          <p:cNvPr id="20" name="TextBox 19"/>
          <p:cNvSpPr txBox="1"/>
          <p:nvPr/>
        </p:nvSpPr>
        <p:spPr>
          <a:xfrm>
            <a:off x="7360919" y="2103120"/>
            <a:ext cx="4114800" cy="548640"/>
          </a:xfrm>
          <a:prstGeom prst="rect">
            <a:avLst/>
          </a:prstGeom>
          <a:noFill/>
        </p:spPr>
        <p:txBody>
          <a:bodyPr wrap="square" lIns="0" tIns="18288" rIns="0" bIns="18288" anchor="ctr">
            <a:spAutoFit/>
          </a:bodyPr>
          <a:lstStyle/>
          <a:p>
            <a:pPr marL="0" indent="0" algn="l">
              <a:spcAft>
                <a:spcPts val="400"/>
              </a:spcAft>
              <a:buNone/>
            </a:pPr>
            <a:r>
              <a:rPr sz="2200" b="1" i="0">
                <a:solidFill>
                  <a:srgbClr val="00002E"/>
                </a:solidFill>
                <a:latin typeface="Calibri"/>
              </a:rPr>
              <a:t>Peggy Young, UPS driver</a:t>
            </a:r>
          </a:p>
        </p:txBody>
      </p:sp>
      <p:sp>
        <p:nvSpPr>
          <p:cNvPr id="21" name="TextBox 20"/>
          <p:cNvSpPr txBox="1"/>
          <p:nvPr/>
        </p:nvSpPr>
        <p:spPr>
          <a:xfrm>
            <a:off x="6629400" y="2834640"/>
            <a:ext cx="4754880" cy="2103120"/>
          </a:xfrm>
          <a:prstGeom prst="rect">
            <a:avLst/>
          </a:prstGeom>
          <a:noFill/>
        </p:spPr>
        <p:txBody>
          <a:bodyPr wrap="square" lIns="0" tIns="18288" rIns="0" bIns="18288" anchor="t">
            <a:spAutoFit/>
          </a:bodyPr>
          <a:lstStyle/>
          <a:p>
            <a:pPr marL="201168" indent="-201168" algn="l">
              <a:spcAft>
                <a:spcPts val="800"/>
              </a:spcAft>
              <a:buClr>
                <a:srgbClr val="2E5262"/>
              </a:buClr>
              <a:buFont typeface="Arial"/>
              <a:buChar char="•"/>
            </a:pPr>
            <a:r>
              <a:rPr sz="1600" b="0" i="0">
                <a:solidFill>
                  <a:srgbClr val="1F2A33"/>
                </a:solidFill>
                <a:latin typeface="Calibri"/>
              </a:rPr>
              <a:t>Pregnant, with a doctor’s lifting restriction</a:t>
            </a:r>
          </a:p>
          <a:p>
            <a:pPr marL="201168" indent="-201168" algn="l">
              <a:spcAft>
                <a:spcPts val="800"/>
              </a:spcAft>
              <a:buClr>
                <a:srgbClr val="2E5262"/>
              </a:buClr>
              <a:buFont typeface="Arial"/>
              <a:buChar char="•"/>
            </a:pPr>
            <a:r>
              <a:rPr sz="1600" b="0" i="0">
                <a:solidFill>
                  <a:srgbClr val="1F2A33"/>
                </a:solidFill>
                <a:latin typeface="Calibri"/>
              </a:rPr>
              <a:t>Light duty offered to injured, DOT-disqualified, and ADA-disabled drivers, </a:t>
            </a:r>
            <a:r>
              <a:rPr sz="1600" b="1" i="0">
                <a:solidFill>
                  <a:srgbClr val="1F2A33"/>
                </a:solidFill>
                <a:latin typeface="Calibri"/>
              </a:rPr>
              <a:t>but not pregnant drivers</a:t>
            </a:r>
          </a:p>
          <a:p>
            <a:pPr marL="201168" indent="-201168" algn="l">
              <a:spcAft>
                <a:spcPts val="800"/>
              </a:spcAft>
              <a:buClr>
                <a:srgbClr val="2E5262"/>
              </a:buClr>
              <a:buFont typeface="Arial"/>
              <a:buChar char="•"/>
            </a:pPr>
            <a:r>
              <a:rPr sz="1600" b="0" i="0">
                <a:solidFill>
                  <a:srgbClr val="1F2A33"/>
                </a:solidFill>
                <a:latin typeface="Calibri"/>
              </a:rPr>
              <a:t>Sent home on unpaid leave; lost her medical coverage</a:t>
            </a:r>
          </a:p>
        </p:txBody>
      </p:sp>
      <p:sp>
        <p:nvSpPr>
          <p:cNvPr id="22" name="Purpose"/>
          <p:cNvSpPr/>
          <p:nvPr/>
        </p:nvSpPr>
        <p:spPr>
          <a:xfrm>
            <a:off x="6263640" y="5212080"/>
            <a:ext cx="5486400" cy="77724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3" name="TextBox 22"/>
          <p:cNvSpPr txBox="1"/>
          <p:nvPr/>
        </p:nvSpPr>
        <p:spPr>
          <a:xfrm>
            <a:off x="6583679" y="5212080"/>
            <a:ext cx="4846320" cy="777240"/>
          </a:xfrm>
          <a:prstGeom prst="rect">
            <a:avLst/>
          </a:prstGeom>
          <a:noFill/>
        </p:spPr>
        <p:txBody>
          <a:bodyPr wrap="square" lIns="0" tIns="18288" rIns="0" bIns="18288" anchor="ctr">
            <a:spAutoFit/>
          </a:bodyPr>
          <a:lstStyle/>
          <a:p>
            <a:pPr marL="0" indent="0" algn="l">
              <a:spcAft>
                <a:spcPts val="400"/>
              </a:spcAft>
              <a:buNone/>
            </a:pPr>
            <a:r>
              <a:rPr sz="1600" b="1" i="0">
                <a:solidFill>
                  <a:srgbClr val="FFFFFF"/>
                </a:solidFill>
                <a:latin typeface="Calibri"/>
              </a:rPr>
              <a:t>The PWFA’s purpose:</a:t>
            </a:r>
            <a:r>
              <a:rPr sz="1600" b="0" i="0">
                <a:solidFill>
                  <a:srgbClr val="FFFFFF"/>
                </a:solidFill>
                <a:latin typeface="Calibri"/>
              </a:rPr>
              <a:t> keep pregnant workers working, safely, through reasonable adjustments to the job.</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29A6B-F4E1-3F98-057F-EAF6E72813ED}"/>
              </a:ext>
            </a:extLst>
          </p:cNvPr>
          <p:cNvSpPr>
            <a:spLocks noGrp="1"/>
          </p:cNvSpPr>
          <p:nvPr>
            <p:ph type="title"/>
          </p:nvPr>
        </p:nvSpPr>
        <p:spPr/>
        <p:txBody>
          <a:bodyPr/>
          <a:lstStyle/>
          <a:p>
            <a:r>
              <a:rPr lang="en-US" dirty="0"/>
              <a:t>PWFA – OVERVIEW </a:t>
            </a:r>
          </a:p>
        </p:txBody>
      </p:sp>
      <p:pic>
        <p:nvPicPr>
          <p:cNvPr id="4" name="Content Placeholder 8">
            <a:extLst>
              <a:ext uri="{FF2B5EF4-FFF2-40B4-BE49-F238E27FC236}">
                <a16:creationId xmlns:a16="http://schemas.microsoft.com/office/drawing/2014/main" id="{63D819BE-2953-39ED-3E0A-8697D32C531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33600" y="1371600"/>
            <a:ext cx="9144000" cy="4572000"/>
          </a:xfrm>
        </p:spPr>
      </p:pic>
    </p:spTree>
    <p:extLst>
      <p:ext uri="{BB962C8B-B14F-4D97-AF65-F5344CB8AC3E}">
        <p14:creationId xmlns:p14="http://schemas.microsoft.com/office/powerpoint/2010/main" val="1593062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PWFA – THE BASICS</a:t>
            </a:r>
          </a:p>
        </p:txBody>
      </p:sp>
      <p:sp>
        <p:nvSpPr>
          <p:cNvPr id="3" name="Requirement"/>
          <p:cNvSpPr/>
          <p:nvPr/>
        </p:nvSpPr>
        <p:spPr>
          <a:xfrm>
            <a:off x="1965960" y="1783080"/>
            <a:ext cx="9784080" cy="96012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TextBox 3"/>
          <p:cNvSpPr txBox="1"/>
          <p:nvPr/>
        </p:nvSpPr>
        <p:spPr>
          <a:xfrm>
            <a:off x="2331720" y="1783080"/>
            <a:ext cx="9052559" cy="960120"/>
          </a:xfrm>
          <a:prstGeom prst="rect">
            <a:avLst/>
          </a:prstGeom>
          <a:noFill/>
        </p:spPr>
        <p:txBody>
          <a:bodyPr wrap="square" lIns="0" tIns="18288" rIns="0" bIns="18288" anchor="ctr">
            <a:spAutoFit/>
          </a:bodyPr>
          <a:lstStyle/>
          <a:p>
            <a:pPr marL="0" indent="0" algn="l">
              <a:spcAft>
                <a:spcPts val="400"/>
              </a:spcAft>
              <a:buNone/>
            </a:pPr>
            <a:r>
              <a:rPr sz="1700" b="0" i="0">
                <a:solidFill>
                  <a:srgbClr val="FFFFFF"/>
                </a:solidFill>
                <a:latin typeface="Calibri"/>
              </a:rPr>
              <a:t>Covered employers must provide </a:t>
            </a:r>
            <a:r>
              <a:rPr sz="1700" b="1" i="0">
                <a:solidFill>
                  <a:srgbClr val="FFFFFF"/>
                </a:solidFill>
                <a:latin typeface="Calibri"/>
              </a:rPr>
              <a:t>reasonable accommodations</a:t>
            </a:r>
            <a:r>
              <a:rPr sz="1700" b="0" i="0">
                <a:solidFill>
                  <a:srgbClr val="FFFFFF"/>
                </a:solidFill>
                <a:latin typeface="Calibri"/>
              </a:rPr>
              <a:t> for the </a:t>
            </a:r>
            <a:r>
              <a:rPr sz="1700" b="1" i="0">
                <a:solidFill>
                  <a:srgbClr val="FFFFFF"/>
                </a:solidFill>
                <a:latin typeface="Calibri"/>
              </a:rPr>
              <a:t>known limitations</a:t>
            </a:r>
            <a:r>
              <a:rPr sz="1700" b="0" i="0">
                <a:solidFill>
                  <a:srgbClr val="FFFFFF"/>
                </a:solidFill>
                <a:latin typeface="Calibri"/>
              </a:rPr>
              <a:t> of employees who are pregnant, recently gave birth, or have related medical conditions, unless it would cause an </a:t>
            </a:r>
            <a:r>
              <a:rPr sz="1700" b="1" i="0">
                <a:solidFill>
                  <a:srgbClr val="FFFFFF"/>
                </a:solidFill>
                <a:latin typeface="Calibri"/>
              </a:rPr>
              <a:t>undue hardship</a:t>
            </a:r>
            <a:r>
              <a:rPr sz="1700" b="0" i="0">
                <a:solidFill>
                  <a:srgbClr val="FFFFFF"/>
                </a:solidFill>
                <a:latin typeface="Calibri"/>
              </a:rPr>
              <a:t>.</a:t>
            </a:r>
          </a:p>
        </p:txBody>
      </p:sp>
      <p:sp>
        <p:nvSpPr>
          <p:cNvPr id="5" name="Basics 15+"/>
          <p:cNvSpPr/>
          <p:nvPr/>
        </p:nvSpPr>
        <p:spPr>
          <a:xfrm>
            <a:off x="1965960" y="3017520"/>
            <a:ext cx="3048000" cy="29718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6" name="TextBox 5"/>
          <p:cNvSpPr txBox="1"/>
          <p:nvPr/>
        </p:nvSpPr>
        <p:spPr>
          <a:xfrm>
            <a:off x="2240279" y="3154680"/>
            <a:ext cx="2499360" cy="777240"/>
          </a:xfrm>
          <a:prstGeom prst="rect">
            <a:avLst/>
          </a:prstGeom>
          <a:noFill/>
        </p:spPr>
        <p:txBody>
          <a:bodyPr wrap="square" lIns="0" tIns="18288" rIns="0" bIns="18288" anchor="t">
            <a:spAutoFit/>
          </a:bodyPr>
          <a:lstStyle/>
          <a:p>
            <a:pPr marL="0" indent="0" algn="l">
              <a:spcAft>
                <a:spcPts val="400"/>
              </a:spcAft>
              <a:buNone/>
            </a:pPr>
            <a:r>
              <a:rPr sz="4400" b="1" i="0">
                <a:solidFill>
                  <a:srgbClr val="2E5262"/>
                </a:solidFill>
                <a:latin typeface="Calibri"/>
              </a:rPr>
              <a:t>15+</a:t>
            </a:r>
          </a:p>
        </p:txBody>
      </p:sp>
      <p:sp>
        <p:nvSpPr>
          <p:cNvPr id="7" name="TextBox 6"/>
          <p:cNvSpPr txBox="1"/>
          <p:nvPr/>
        </p:nvSpPr>
        <p:spPr>
          <a:xfrm>
            <a:off x="2240279" y="3931920"/>
            <a:ext cx="2499360" cy="365760"/>
          </a:xfrm>
          <a:prstGeom prst="rect">
            <a:avLst/>
          </a:prstGeom>
          <a:noFill/>
        </p:spPr>
        <p:txBody>
          <a:bodyPr wrap="square" lIns="0" tIns="18288" rIns="0" bIns="18288" anchor="t">
            <a:spAutoFit/>
          </a:bodyPr>
          <a:lstStyle/>
          <a:p>
            <a:pPr marL="0" indent="0" algn="l">
              <a:spcAft>
                <a:spcPts val="400"/>
              </a:spcAft>
              <a:buNone/>
            </a:pPr>
            <a:r>
              <a:rPr sz="1600" b="1" i="0">
                <a:solidFill>
                  <a:srgbClr val="00002E"/>
                </a:solidFill>
                <a:latin typeface="Calibri"/>
              </a:rPr>
              <a:t>employees</a:t>
            </a:r>
          </a:p>
        </p:txBody>
      </p:sp>
      <p:sp>
        <p:nvSpPr>
          <p:cNvPr id="8" name="TextBox 7"/>
          <p:cNvSpPr txBox="1"/>
          <p:nvPr/>
        </p:nvSpPr>
        <p:spPr>
          <a:xfrm>
            <a:off x="2240279" y="4389120"/>
            <a:ext cx="2499360" cy="1554480"/>
          </a:xfrm>
          <a:prstGeom prst="rect">
            <a:avLst/>
          </a:prstGeom>
          <a:noFill/>
        </p:spPr>
        <p:txBody>
          <a:bodyPr wrap="square" lIns="0" tIns="18288" rIns="0" bIns="18288" anchor="t">
            <a:spAutoFit/>
          </a:bodyPr>
          <a:lstStyle/>
          <a:p>
            <a:pPr marL="201168" indent="-201168" algn="l">
              <a:spcAft>
                <a:spcPts val="600"/>
              </a:spcAft>
              <a:buClr>
                <a:srgbClr val="2E5262"/>
              </a:buClr>
              <a:buFont typeface="Arial"/>
              <a:buChar char="•"/>
            </a:pPr>
            <a:r>
              <a:rPr sz="1500" b="0" i="0">
                <a:solidFill>
                  <a:srgbClr val="1F2A33"/>
                </a:solidFill>
                <a:latin typeface="Calibri"/>
              </a:rPr>
              <a:t>Same threshold as the ADA and Title VII</a:t>
            </a:r>
          </a:p>
          <a:p>
            <a:pPr marL="201168" indent="-201168" algn="l">
              <a:spcAft>
                <a:spcPts val="600"/>
              </a:spcAft>
              <a:buClr>
                <a:srgbClr val="2E5262"/>
              </a:buClr>
              <a:buFont typeface="Arial"/>
              <a:buChar char="•"/>
            </a:pPr>
            <a:r>
              <a:rPr sz="1500" b="0" i="0">
                <a:solidFill>
                  <a:srgbClr val="1F2A33"/>
                </a:solidFill>
                <a:latin typeface="Calibri"/>
              </a:rPr>
              <a:t>Part-time employees and all locations count</a:t>
            </a:r>
          </a:p>
        </p:txBody>
      </p:sp>
      <p:sp>
        <p:nvSpPr>
          <p:cNvPr id="9" name="Basics NEW"/>
          <p:cNvSpPr/>
          <p:nvPr/>
        </p:nvSpPr>
        <p:spPr>
          <a:xfrm>
            <a:off x="5334000" y="3017520"/>
            <a:ext cx="3048000" cy="29718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TextBox 9"/>
          <p:cNvSpPr txBox="1"/>
          <p:nvPr/>
        </p:nvSpPr>
        <p:spPr>
          <a:xfrm>
            <a:off x="5608320" y="3154680"/>
            <a:ext cx="2499360" cy="777240"/>
          </a:xfrm>
          <a:prstGeom prst="rect">
            <a:avLst/>
          </a:prstGeom>
          <a:noFill/>
        </p:spPr>
        <p:txBody>
          <a:bodyPr wrap="square" lIns="0" tIns="18288" rIns="0" bIns="18288" anchor="t">
            <a:spAutoFit/>
          </a:bodyPr>
          <a:lstStyle/>
          <a:p>
            <a:pPr marL="0" indent="0" algn="l">
              <a:spcAft>
                <a:spcPts val="400"/>
              </a:spcAft>
              <a:buNone/>
            </a:pPr>
            <a:r>
              <a:rPr sz="4400" b="1" i="0">
                <a:solidFill>
                  <a:srgbClr val="2E5262"/>
                </a:solidFill>
                <a:latin typeface="Calibri"/>
              </a:rPr>
              <a:t>NEW</a:t>
            </a:r>
          </a:p>
        </p:txBody>
      </p:sp>
      <p:sp>
        <p:nvSpPr>
          <p:cNvPr id="11" name="TextBox 10"/>
          <p:cNvSpPr txBox="1"/>
          <p:nvPr/>
        </p:nvSpPr>
        <p:spPr>
          <a:xfrm>
            <a:off x="5608320" y="3931920"/>
            <a:ext cx="2499360" cy="365760"/>
          </a:xfrm>
          <a:prstGeom prst="rect">
            <a:avLst/>
          </a:prstGeom>
          <a:noFill/>
        </p:spPr>
        <p:txBody>
          <a:bodyPr wrap="square" lIns="0" tIns="18288" rIns="0" bIns="18288" anchor="t">
            <a:spAutoFit/>
          </a:bodyPr>
          <a:lstStyle/>
          <a:p>
            <a:pPr marL="0" indent="0" algn="l">
              <a:spcAft>
                <a:spcPts val="400"/>
              </a:spcAft>
              <a:buNone/>
            </a:pPr>
            <a:r>
              <a:rPr sz="1600" b="1" i="0">
                <a:solidFill>
                  <a:srgbClr val="00002E"/>
                </a:solidFill>
                <a:latin typeface="Calibri"/>
              </a:rPr>
              <a:t>law, not an add-on</a:t>
            </a:r>
          </a:p>
        </p:txBody>
      </p:sp>
      <p:sp>
        <p:nvSpPr>
          <p:cNvPr id="12" name="TextBox 11"/>
          <p:cNvSpPr txBox="1"/>
          <p:nvPr/>
        </p:nvSpPr>
        <p:spPr>
          <a:xfrm>
            <a:off x="5608320" y="4389120"/>
            <a:ext cx="2499360" cy="1554480"/>
          </a:xfrm>
          <a:prstGeom prst="rect">
            <a:avLst/>
          </a:prstGeom>
          <a:noFill/>
        </p:spPr>
        <p:txBody>
          <a:bodyPr wrap="square" lIns="0" tIns="18288" rIns="0" bIns="18288" anchor="t">
            <a:spAutoFit/>
          </a:bodyPr>
          <a:lstStyle/>
          <a:p>
            <a:pPr marL="201168" indent="-201168" algn="l">
              <a:spcAft>
                <a:spcPts val="600"/>
              </a:spcAft>
              <a:buClr>
                <a:srgbClr val="2E5262"/>
              </a:buClr>
              <a:buFont typeface="Arial"/>
              <a:buChar char="•"/>
            </a:pPr>
            <a:r>
              <a:rPr sz="1500" b="0" i="0">
                <a:solidFill>
                  <a:srgbClr val="1F2A33"/>
                </a:solidFill>
                <a:latin typeface="Calibri"/>
              </a:rPr>
              <a:t>First new federal accommodation law since the ADA (1990)</a:t>
            </a:r>
          </a:p>
          <a:p>
            <a:pPr marL="201168" indent="-201168" algn="l">
              <a:spcAft>
                <a:spcPts val="600"/>
              </a:spcAft>
              <a:buClr>
                <a:srgbClr val="2E5262"/>
              </a:buClr>
              <a:buFont typeface="Arial"/>
              <a:buChar char="•"/>
            </a:pPr>
            <a:r>
              <a:rPr sz="1500" b="0" i="0">
                <a:solidFill>
                  <a:srgbClr val="1F2A33"/>
                </a:solidFill>
                <a:latin typeface="Calibri"/>
              </a:rPr>
              <a:t>Don’t bolt it onto your ADA or FMLA policy</a:t>
            </a:r>
          </a:p>
        </p:txBody>
      </p:sp>
      <p:sp>
        <p:nvSpPr>
          <p:cNvPr id="13" name="Basics BROAD"/>
          <p:cNvSpPr/>
          <p:nvPr/>
        </p:nvSpPr>
        <p:spPr>
          <a:xfrm>
            <a:off x="8702040" y="3017520"/>
            <a:ext cx="3048000" cy="29718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4" name="TextBox 13"/>
          <p:cNvSpPr txBox="1"/>
          <p:nvPr/>
        </p:nvSpPr>
        <p:spPr>
          <a:xfrm>
            <a:off x="8976360" y="3154680"/>
            <a:ext cx="2499360" cy="777240"/>
          </a:xfrm>
          <a:prstGeom prst="rect">
            <a:avLst/>
          </a:prstGeom>
          <a:noFill/>
        </p:spPr>
        <p:txBody>
          <a:bodyPr wrap="square" lIns="0" tIns="18288" rIns="0" bIns="18288" anchor="t">
            <a:spAutoFit/>
          </a:bodyPr>
          <a:lstStyle/>
          <a:p>
            <a:pPr marL="0" indent="0" algn="l">
              <a:spcAft>
                <a:spcPts val="400"/>
              </a:spcAft>
              <a:buNone/>
            </a:pPr>
            <a:r>
              <a:rPr sz="4400" b="1" i="0">
                <a:solidFill>
                  <a:srgbClr val="2E5262"/>
                </a:solidFill>
                <a:latin typeface="Calibri"/>
              </a:rPr>
              <a:t>BROAD</a:t>
            </a:r>
          </a:p>
        </p:txBody>
      </p:sp>
      <p:sp>
        <p:nvSpPr>
          <p:cNvPr id="15" name="TextBox 14"/>
          <p:cNvSpPr txBox="1"/>
          <p:nvPr/>
        </p:nvSpPr>
        <p:spPr>
          <a:xfrm>
            <a:off x="8976360" y="3931920"/>
            <a:ext cx="2499360" cy="365760"/>
          </a:xfrm>
          <a:prstGeom prst="rect">
            <a:avLst/>
          </a:prstGeom>
          <a:noFill/>
        </p:spPr>
        <p:txBody>
          <a:bodyPr wrap="square" lIns="0" tIns="18288" rIns="0" bIns="18288" anchor="t">
            <a:spAutoFit/>
          </a:bodyPr>
          <a:lstStyle/>
          <a:p>
            <a:pPr marL="0" indent="0" algn="l">
              <a:spcAft>
                <a:spcPts val="400"/>
              </a:spcAft>
              <a:buNone/>
            </a:pPr>
            <a:r>
              <a:rPr sz="1600" b="1" i="0">
                <a:solidFill>
                  <a:srgbClr val="00002E"/>
                </a:solidFill>
                <a:latin typeface="Calibri"/>
              </a:rPr>
              <a:t>“related conditions”</a:t>
            </a:r>
          </a:p>
        </p:txBody>
      </p:sp>
      <p:sp>
        <p:nvSpPr>
          <p:cNvPr id="16" name="TextBox 15"/>
          <p:cNvSpPr txBox="1"/>
          <p:nvPr/>
        </p:nvSpPr>
        <p:spPr>
          <a:xfrm>
            <a:off x="8976360" y="4389120"/>
            <a:ext cx="2499360" cy="1554480"/>
          </a:xfrm>
          <a:prstGeom prst="rect">
            <a:avLst/>
          </a:prstGeom>
          <a:noFill/>
        </p:spPr>
        <p:txBody>
          <a:bodyPr wrap="square" lIns="0" tIns="18288" rIns="0" bIns="18288" anchor="t">
            <a:spAutoFit/>
          </a:bodyPr>
          <a:lstStyle/>
          <a:p>
            <a:pPr marL="201168" indent="-201168" algn="l">
              <a:spcAft>
                <a:spcPts val="600"/>
              </a:spcAft>
              <a:buClr>
                <a:srgbClr val="2E5262"/>
              </a:buClr>
              <a:buFont typeface="Arial"/>
              <a:buChar char="•"/>
            </a:pPr>
            <a:r>
              <a:rPr sz="1500" b="0" i="0">
                <a:solidFill>
                  <a:srgbClr val="1F2A33"/>
                </a:solidFill>
                <a:latin typeface="Calibri"/>
              </a:rPr>
              <a:t>Morning sickness, gestational diabetes, preeclampsia</a:t>
            </a:r>
          </a:p>
          <a:p>
            <a:pPr marL="201168" indent="-201168" algn="l">
              <a:spcAft>
                <a:spcPts val="600"/>
              </a:spcAft>
              <a:buClr>
                <a:srgbClr val="2E5262"/>
              </a:buClr>
              <a:buFont typeface="Arial"/>
              <a:buChar char="•"/>
            </a:pPr>
            <a:r>
              <a:rPr sz="1500" b="0" i="0">
                <a:solidFill>
                  <a:srgbClr val="1F2A33"/>
                </a:solidFill>
                <a:latin typeface="Calibri"/>
              </a:rPr>
              <a:t>Childbirth recovery, postpartum depression, lactation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 DOOR OPENS WIDER</a:t>
            </a:r>
          </a:p>
        </p:txBody>
      </p:sp>
      <p:sp>
        <p:nvSpPr>
          <p:cNvPr id="3" name="Known limitation"/>
          <p:cNvSpPr/>
          <p:nvPr/>
        </p:nvSpPr>
        <p:spPr>
          <a:xfrm>
            <a:off x="1965960" y="1783080"/>
            <a:ext cx="4709159" cy="4206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Icon circle FaComments"/>
          <p:cNvSpPr/>
          <p:nvPr/>
        </p:nvSpPr>
        <p:spPr>
          <a:xfrm>
            <a:off x="2286000" y="2011680"/>
            <a:ext cx="594360" cy="59436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5" name="Icon FaComments" descr="FaComments_w.png"/>
          <p:cNvPicPr>
            <a:picLocks noChangeAspect="1"/>
          </p:cNvPicPr>
          <p:nvPr/>
        </p:nvPicPr>
        <p:blipFill>
          <a:blip r:embed="rId3"/>
          <a:stretch>
            <a:fillRect/>
          </a:stretch>
        </p:blipFill>
        <p:spPr>
          <a:xfrm>
            <a:off x="2428646" y="2154326"/>
            <a:ext cx="309067" cy="309067"/>
          </a:xfrm>
          <a:prstGeom prst="rect">
            <a:avLst/>
          </a:prstGeom>
        </p:spPr>
      </p:pic>
      <p:sp>
        <p:nvSpPr>
          <p:cNvPr id="6" name="TextBox 5"/>
          <p:cNvSpPr txBox="1"/>
          <p:nvPr/>
        </p:nvSpPr>
        <p:spPr>
          <a:xfrm>
            <a:off x="3017520" y="2011680"/>
            <a:ext cx="3428999" cy="594360"/>
          </a:xfrm>
          <a:prstGeom prst="rect">
            <a:avLst/>
          </a:prstGeom>
          <a:noFill/>
        </p:spPr>
        <p:txBody>
          <a:bodyPr wrap="square" lIns="0" tIns="18288" rIns="0" bIns="18288" anchor="ctr">
            <a:spAutoFit/>
          </a:bodyPr>
          <a:lstStyle/>
          <a:p>
            <a:pPr marL="0" indent="0" algn="l">
              <a:spcAft>
                <a:spcPts val="400"/>
              </a:spcAft>
              <a:buNone/>
            </a:pPr>
            <a:r>
              <a:rPr sz="2200" b="1" i="0">
                <a:solidFill>
                  <a:srgbClr val="00002E"/>
                </a:solidFill>
                <a:latin typeface="Calibri"/>
              </a:rPr>
              <a:t>A “known limitation”</a:t>
            </a:r>
          </a:p>
        </p:txBody>
      </p:sp>
      <p:sp>
        <p:nvSpPr>
          <p:cNvPr id="7" name="TextBox 6"/>
          <p:cNvSpPr txBox="1"/>
          <p:nvPr/>
        </p:nvSpPr>
        <p:spPr>
          <a:xfrm>
            <a:off x="2331720" y="2788920"/>
            <a:ext cx="3977639" cy="1463040"/>
          </a:xfrm>
          <a:prstGeom prst="rect">
            <a:avLst/>
          </a:prstGeom>
          <a:noFill/>
        </p:spPr>
        <p:txBody>
          <a:bodyPr wrap="square" lIns="0" tIns="18288" rIns="0" bIns="18288" anchor="t">
            <a:spAutoFit/>
          </a:bodyPr>
          <a:lstStyle/>
          <a:p>
            <a:pPr marL="201168" indent="-201168" algn="l">
              <a:spcAft>
                <a:spcPts val="800"/>
              </a:spcAft>
              <a:buClr>
                <a:srgbClr val="2E5262"/>
              </a:buClr>
              <a:buFont typeface="Arial"/>
              <a:buChar char="•"/>
            </a:pPr>
            <a:r>
              <a:rPr sz="1600" b="1" i="0">
                <a:solidFill>
                  <a:srgbClr val="1F2A33"/>
                </a:solidFill>
                <a:latin typeface="Calibri"/>
              </a:rPr>
              <a:t>No disability required,</a:t>
            </a:r>
            <a:r>
              <a:rPr sz="1600" b="0" i="0">
                <a:solidFill>
                  <a:srgbClr val="1F2A33"/>
                </a:solidFill>
                <a:latin typeface="Calibri"/>
              </a:rPr>
              <a:t> by the statute’s own terms</a:t>
            </a:r>
          </a:p>
          <a:p>
            <a:pPr marL="201168" indent="-201168" algn="l">
              <a:spcAft>
                <a:spcPts val="800"/>
              </a:spcAft>
              <a:buClr>
                <a:srgbClr val="2E5262"/>
              </a:buClr>
              <a:buFont typeface="Arial"/>
              <a:buChar char="•"/>
            </a:pPr>
            <a:r>
              <a:rPr sz="1600" b="0" i="0">
                <a:solidFill>
                  <a:srgbClr val="1F2A33"/>
                </a:solidFill>
                <a:latin typeface="Calibri"/>
              </a:rPr>
              <a:t>Just </a:t>
            </a:r>
            <a:r>
              <a:rPr sz="1600" b="1" i="0">
                <a:solidFill>
                  <a:srgbClr val="1F2A33"/>
                </a:solidFill>
                <a:latin typeface="Calibri"/>
              </a:rPr>
              <a:t>communicated</a:t>
            </a:r>
            <a:r>
              <a:rPr sz="1600" b="0" i="0">
                <a:solidFill>
                  <a:srgbClr val="1F2A33"/>
                </a:solidFill>
                <a:latin typeface="Calibri"/>
              </a:rPr>
              <a:t> to you: no writing, no magic words, no statute cited</a:t>
            </a:r>
          </a:p>
        </p:txBody>
      </p:sp>
      <p:sp>
        <p:nvSpPr>
          <p:cNvPr id="8" name="Quote"/>
          <p:cNvSpPr/>
          <p:nvPr/>
        </p:nvSpPr>
        <p:spPr>
          <a:xfrm>
            <a:off x="2331720" y="4343400"/>
            <a:ext cx="3977639" cy="1371600"/>
          </a:xfrm>
          <a:prstGeom prst="roundRect">
            <a:avLst>
              <a:gd name="adj" fmla="val 6000"/>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9" name="TextBox 8"/>
          <p:cNvSpPr txBox="1"/>
          <p:nvPr/>
        </p:nvSpPr>
        <p:spPr>
          <a:xfrm>
            <a:off x="2560320" y="4389120"/>
            <a:ext cx="3520439" cy="1280160"/>
          </a:xfrm>
          <a:prstGeom prst="rect">
            <a:avLst/>
          </a:prstGeom>
          <a:noFill/>
        </p:spPr>
        <p:txBody>
          <a:bodyPr wrap="square" lIns="0" tIns="18288" rIns="0" bIns="18288" anchor="ctr">
            <a:spAutoFit/>
          </a:bodyPr>
          <a:lstStyle/>
          <a:p>
            <a:pPr marL="0" indent="0" algn="l">
              <a:spcAft>
                <a:spcPts val="400"/>
              </a:spcAft>
              <a:buNone/>
            </a:pPr>
            <a:r>
              <a:rPr sz="1700" b="0" i="1">
                <a:solidFill>
                  <a:srgbClr val="2E5262"/>
                </a:solidFill>
                <a:latin typeface="Calibri"/>
              </a:rPr>
              <a:t>“I’m pregnant and my back is killing me on these long hauls.”</a:t>
            </a:r>
          </a:p>
          <a:p>
            <a:pPr marL="0" indent="0" algn="l">
              <a:spcAft>
                <a:spcPts val="400"/>
              </a:spcAft>
              <a:buNone/>
            </a:pPr>
            <a:r>
              <a:rPr sz="1500" b="1" i="0">
                <a:solidFill>
                  <a:srgbClr val="F26B43"/>
                </a:solidFill>
                <a:latin typeface="Calibri"/>
              </a:rPr>
              <a:t>= enough notice</a:t>
            </a:r>
          </a:p>
        </p:txBody>
      </p:sp>
      <p:sp>
        <p:nvSpPr>
          <p:cNvPr id="10" name="Qualified"/>
          <p:cNvSpPr/>
          <p:nvPr/>
        </p:nvSpPr>
        <p:spPr>
          <a:xfrm>
            <a:off x="7040879" y="1783080"/>
            <a:ext cx="4709159" cy="4206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1" name="Icon circle FaHourglassHalf"/>
          <p:cNvSpPr/>
          <p:nvPr/>
        </p:nvSpPr>
        <p:spPr>
          <a:xfrm>
            <a:off x="7360919" y="2011680"/>
            <a:ext cx="594360" cy="59436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2" name="Icon FaHourglassHalf" descr="FaHourglassHalf_w.png"/>
          <p:cNvPicPr>
            <a:picLocks noChangeAspect="1"/>
          </p:cNvPicPr>
          <p:nvPr/>
        </p:nvPicPr>
        <p:blipFill>
          <a:blip r:embed="rId4"/>
          <a:stretch>
            <a:fillRect/>
          </a:stretch>
        </p:blipFill>
        <p:spPr>
          <a:xfrm>
            <a:off x="7503566" y="2154326"/>
            <a:ext cx="309067" cy="309067"/>
          </a:xfrm>
          <a:prstGeom prst="rect">
            <a:avLst/>
          </a:prstGeom>
        </p:spPr>
      </p:pic>
      <p:sp>
        <p:nvSpPr>
          <p:cNvPr id="13" name="TextBox 12"/>
          <p:cNvSpPr txBox="1"/>
          <p:nvPr/>
        </p:nvSpPr>
        <p:spPr>
          <a:xfrm>
            <a:off x="8092440" y="2011680"/>
            <a:ext cx="3428999" cy="594360"/>
          </a:xfrm>
          <a:prstGeom prst="rect">
            <a:avLst/>
          </a:prstGeom>
          <a:noFill/>
        </p:spPr>
        <p:txBody>
          <a:bodyPr wrap="square" lIns="0" tIns="18288" rIns="0" bIns="18288" anchor="ctr">
            <a:spAutoFit/>
          </a:bodyPr>
          <a:lstStyle/>
          <a:p>
            <a:pPr marL="0" indent="0" algn="l">
              <a:spcAft>
                <a:spcPts val="400"/>
              </a:spcAft>
              <a:buNone/>
            </a:pPr>
            <a:r>
              <a:rPr sz="2200" b="1" i="0">
                <a:solidFill>
                  <a:srgbClr val="00002E"/>
                </a:solidFill>
                <a:latin typeface="Calibri"/>
              </a:rPr>
              <a:t>A broader “qualified”</a:t>
            </a:r>
          </a:p>
        </p:txBody>
      </p:sp>
      <p:sp>
        <p:nvSpPr>
          <p:cNvPr id="14" name="TextBox 13"/>
          <p:cNvSpPr txBox="1"/>
          <p:nvPr/>
        </p:nvSpPr>
        <p:spPr>
          <a:xfrm>
            <a:off x="7406640" y="2788920"/>
            <a:ext cx="3977639" cy="640080"/>
          </a:xfrm>
          <a:prstGeom prst="rect">
            <a:avLst/>
          </a:prstGeom>
          <a:noFill/>
        </p:spPr>
        <p:txBody>
          <a:bodyPr wrap="square" lIns="0" tIns="18288" rIns="0" bIns="18288" anchor="t">
            <a:spAutoFit/>
          </a:bodyPr>
          <a:lstStyle/>
          <a:p>
            <a:pPr marL="0" indent="0" algn="l">
              <a:spcAft>
                <a:spcPts val="400"/>
              </a:spcAft>
              <a:buNone/>
            </a:pPr>
            <a:r>
              <a:rPr sz="1600" b="0" i="0">
                <a:solidFill>
                  <a:srgbClr val="1F2A33"/>
                </a:solidFill>
                <a:latin typeface="Calibri"/>
              </a:rPr>
              <a:t>Still qualified, even if she temporarily </a:t>
            </a:r>
            <a:r>
              <a:rPr sz="1600" b="1" i="0">
                <a:solidFill>
                  <a:srgbClr val="1F2A33"/>
                </a:solidFill>
                <a:latin typeface="Calibri"/>
              </a:rPr>
              <a:t>can’t</a:t>
            </a:r>
            <a:r>
              <a:rPr sz="1600" b="0" i="0">
                <a:solidFill>
                  <a:srgbClr val="1F2A33"/>
                </a:solidFill>
                <a:latin typeface="Calibri"/>
              </a:rPr>
              <a:t> perform an essential function, if:</a:t>
            </a:r>
          </a:p>
        </p:txBody>
      </p:sp>
      <p:sp>
        <p:nvSpPr>
          <p:cNvPr id="15" name="Number 1"/>
          <p:cNvSpPr/>
          <p:nvPr/>
        </p:nvSpPr>
        <p:spPr>
          <a:xfrm>
            <a:off x="7406640" y="3520440"/>
            <a:ext cx="347472" cy="347472"/>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300" b="1" i="0">
                <a:solidFill>
                  <a:srgbClr val="FFFFFF"/>
                </a:solidFill>
                <a:latin typeface="Calibri"/>
              </a:rPr>
              <a:t>1</a:t>
            </a:r>
          </a:p>
        </p:txBody>
      </p:sp>
      <p:sp>
        <p:nvSpPr>
          <p:cNvPr id="16" name="TextBox 15"/>
          <p:cNvSpPr txBox="1"/>
          <p:nvPr/>
        </p:nvSpPr>
        <p:spPr>
          <a:xfrm>
            <a:off x="7909559" y="3520440"/>
            <a:ext cx="3428999" cy="347472"/>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The inability is temporary</a:t>
            </a:r>
          </a:p>
        </p:txBody>
      </p:sp>
      <p:sp>
        <p:nvSpPr>
          <p:cNvPr id="17" name="Number 2"/>
          <p:cNvSpPr/>
          <p:nvPr/>
        </p:nvSpPr>
        <p:spPr>
          <a:xfrm>
            <a:off x="7406640" y="3977639"/>
            <a:ext cx="347472" cy="347472"/>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300" b="1" i="0">
                <a:solidFill>
                  <a:srgbClr val="FFFFFF"/>
                </a:solidFill>
                <a:latin typeface="Calibri"/>
              </a:rPr>
              <a:t>2</a:t>
            </a:r>
          </a:p>
        </p:txBody>
      </p:sp>
      <p:sp>
        <p:nvSpPr>
          <p:cNvPr id="18" name="TextBox 17"/>
          <p:cNvSpPr txBox="1"/>
          <p:nvPr/>
        </p:nvSpPr>
        <p:spPr>
          <a:xfrm>
            <a:off x="7909559" y="3977639"/>
            <a:ext cx="3428999" cy="347472"/>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She can perform it again in the near future</a:t>
            </a:r>
          </a:p>
        </p:txBody>
      </p:sp>
      <p:sp>
        <p:nvSpPr>
          <p:cNvPr id="19" name="Number 3"/>
          <p:cNvSpPr/>
          <p:nvPr/>
        </p:nvSpPr>
        <p:spPr>
          <a:xfrm>
            <a:off x="7406640" y="4434840"/>
            <a:ext cx="347472" cy="347472"/>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300" b="1" i="0">
                <a:solidFill>
                  <a:srgbClr val="FFFFFF"/>
                </a:solidFill>
                <a:latin typeface="Calibri"/>
              </a:rPr>
              <a:t>3</a:t>
            </a:r>
          </a:p>
        </p:txBody>
      </p:sp>
      <p:sp>
        <p:nvSpPr>
          <p:cNvPr id="20" name="TextBox 19"/>
          <p:cNvSpPr txBox="1"/>
          <p:nvPr/>
        </p:nvSpPr>
        <p:spPr>
          <a:xfrm>
            <a:off x="7909559" y="4434840"/>
            <a:ext cx="3428999" cy="347472"/>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It can be reasonably accommodated</a:t>
            </a:r>
          </a:p>
        </p:txBody>
      </p:sp>
      <p:sp>
        <p:nvSpPr>
          <p:cNvPr id="21" name="TextBox 20"/>
          <p:cNvSpPr txBox="1"/>
          <p:nvPr/>
        </p:nvSpPr>
        <p:spPr>
          <a:xfrm>
            <a:off x="7406640" y="4983480"/>
            <a:ext cx="1645920" cy="777240"/>
          </a:xfrm>
          <a:prstGeom prst="rect">
            <a:avLst/>
          </a:prstGeom>
          <a:noFill/>
        </p:spPr>
        <p:txBody>
          <a:bodyPr wrap="square" lIns="0" tIns="18288" rIns="0" bIns="18288" anchor="ctr">
            <a:spAutoFit/>
          </a:bodyPr>
          <a:lstStyle/>
          <a:p>
            <a:pPr marL="0" indent="0" algn="l">
              <a:spcAft>
                <a:spcPts val="400"/>
              </a:spcAft>
              <a:buNone/>
            </a:pPr>
            <a:r>
              <a:rPr sz="4400" b="1" i="0">
                <a:solidFill>
                  <a:srgbClr val="2E5262"/>
                </a:solidFill>
                <a:latin typeface="Calibri"/>
              </a:rPr>
              <a:t>40</a:t>
            </a:r>
          </a:p>
        </p:txBody>
      </p:sp>
      <p:sp>
        <p:nvSpPr>
          <p:cNvPr id="22" name="TextBox 21"/>
          <p:cNvSpPr txBox="1"/>
          <p:nvPr/>
        </p:nvSpPr>
        <p:spPr>
          <a:xfrm>
            <a:off x="8275319" y="4983480"/>
            <a:ext cx="3154679" cy="777240"/>
          </a:xfrm>
          <a:prstGeom prst="rect">
            <a:avLst/>
          </a:prstGeom>
          <a:noFill/>
        </p:spPr>
        <p:txBody>
          <a:bodyPr wrap="square" lIns="0" tIns="18288" rIns="0" bIns="18288" anchor="ctr">
            <a:spAutoFit/>
          </a:bodyPr>
          <a:lstStyle/>
          <a:p>
            <a:pPr marL="0" indent="0" algn="l">
              <a:spcAft>
                <a:spcPts val="400"/>
              </a:spcAft>
              <a:buNone/>
            </a:pPr>
            <a:r>
              <a:rPr sz="1500" b="0" i="0">
                <a:solidFill>
                  <a:srgbClr val="55666E"/>
                </a:solidFill>
                <a:latin typeface="Calibri"/>
              </a:rPr>
              <a:t>weeks: the presumed “near future” for pregnancy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THREE LAWS, THREE QUESTIONS</a:t>
            </a:r>
          </a:p>
        </p:txBody>
      </p:sp>
      <p:sp>
        <p:nvSpPr>
          <p:cNvPr id="3" name="ADA column"/>
          <p:cNvSpPr/>
          <p:nvPr/>
        </p:nvSpPr>
        <p:spPr>
          <a:xfrm>
            <a:off x="1965960" y="1783080"/>
            <a:ext cx="3048000" cy="4206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TextBox 3"/>
          <p:cNvSpPr txBox="1"/>
          <p:nvPr/>
        </p:nvSpPr>
        <p:spPr>
          <a:xfrm>
            <a:off x="2286000" y="1965960"/>
            <a:ext cx="2407920" cy="548640"/>
          </a:xfrm>
          <a:prstGeom prst="rect">
            <a:avLst/>
          </a:prstGeom>
          <a:noFill/>
        </p:spPr>
        <p:txBody>
          <a:bodyPr wrap="square" lIns="0" tIns="18288" rIns="0" bIns="18288" anchor="t">
            <a:spAutoFit/>
          </a:bodyPr>
          <a:lstStyle/>
          <a:p>
            <a:pPr marL="0" indent="0" algn="l">
              <a:spcAft>
                <a:spcPts val="400"/>
              </a:spcAft>
              <a:buNone/>
            </a:pPr>
            <a:r>
              <a:rPr sz="3000" b="1" i="0">
                <a:solidFill>
                  <a:srgbClr val="00002E"/>
                </a:solidFill>
                <a:latin typeface="Calibri"/>
              </a:rPr>
              <a:t>ADA</a:t>
            </a:r>
          </a:p>
        </p:txBody>
      </p:sp>
      <p:sp>
        <p:nvSpPr>
          <p:cNvPr id="5" name="TextBox 4"/>
          <p:cNvSpPr txBox="1"/>
          <p:nvPr/>
        </p:nvSpPr>
        <p:spPr>
          <a:xfrm>
            <a:off x="2286000" y="2606040"/>
            <a:ext cx="2407920" cy="960120"/>
          </a:xfrm>
          <a:prstGeom prst="rect">
            <a:avLst/>
          </a:prstGeom>
          <a:noFill/>
        </p:spPr>
        <p:txBody>
          <a:bodyPr wrap="square" lIns="0" tIns="18288" rIns="0" bIns="18288" anchor="t">
            <a:spAutoFit/>
          </a:bodyPr>
          <a:lstStyle/>
          <a:p>
            <a:pPr marL="0" indent="0" algn="l">
              <a:spcAft>
                <a:spcPts val="400"/>
              </a:spcAft>
              <a:buNone/>
            </a:pPr>
            <a:r>
              <a:rPr sz="1800" b="0" i="1">
                <a:solidFill>
                  <a:srgbClr val="2E5262"/>
                </a:solidFill>
                <a:latin typeface="Calibri"/>
              </a:rPr>
              <a:t>“Is this a disability?”</a:t>
            </a:r>
          </a:p>
        </p:txBody>
      </p:sp>
      <p:sp>
        <p:nvSpPr>
          <p:cNvPr id="6" name="ADA divider"/>
          <p:cNvSpPr/>
          <p:nvPr/>
        </p:nvSpPr>
        <p:spPr>
          <a:xfrm>
            <a:off x="2286000" y="3657600"/>
            <a:ext cx="2407920" cy="18288"/>
          </a:xfrm>
          <a:prstGeom prst="rect">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7" name="TextBox 6"/>
          <p:cNvSpPr txBox="1"/>
          <p:nvPr/>
        </p:nvSpPr>
        <p:spPr>
          <a:xfrm>
            <a:off x="2286000" y="3840480"/>
            <a:ext cx="2407920" cy="2011680"/>
          </a:xfrm>
          <a:prstGeom prst="rect">
            <a:avLst/>
          </a:prstGeom>
          <a:noFill/>
        </p:spPr>
        <p:txBody>
          <a:bodyPr wrap="square" lIns="0" tIns="18288" rIns="0" bIns="18288" anchor="t">
            <a:spAutoFit/>
          </a:bodyPr>
          <a:lstStyle/>
          <a:p>
            <a:pPr marL="201168" indent="-201168" algn="l">
              <a:spcAft>
                <a:spcPts val="700"/>
              </a:spcAft>
              <a:buClr>
                <a:srgbClr val="2E5262"/>
              </a:buClr>
              <a:buFont typeface="Arial"/>
              <a:buChar char="•"/>
            </a:pPr>
            <a:r>
              <a:rPr sz="1500" b="0" i="0">
                <a:solidFill>
                  <a:srgbClr val="1F2A33"/>
                </a:solidFill>
                <a:latin typeface="Calibri"/>
              </a:rPr>
              <a:t>Must substantially limit a major life activity</a:t>
            </a:r>
          </a:p>
          <a:p>
            <a:pPr marL="201168" indent="-201168" algn="l">
              <a:spcAft>
                <a:spcPts val="700"/>
              </a:spcAft>
              <a:buClr>
                <a:srgbClr val="2E5262"/>
              </a:buClr>
              <a:buFont typeface="Arial"/>
              <a:buChar char="•"/>
            </a:pPr>
            <a:r>
              <a:rPr sz="1500" b="0" i="0">
                <a:solidFill>
                  <a:srgbClr val="1F2A33"/>
                </a:solidFill>
                <a:latin typeface="Calibri"/>
              </a:rPr>
              <a:t>Normal pregnancy is </a:t>
            </a:r>
            <a:r>
              <a:rPr sz="1500" b="1" i="0">
                <a:solidFill>
                  <a:srgbClr val="1F2A33"/>
                </a:solidFill>
                <a:latin typeface="Calibri"/>
              </a:rPr>
              <a:t>not</a:t>
            </a:r>
            <a:r>
              <a:rPr sz="1500" b="0" i="0">
                <a:solidFill>
                  <a:srgbClr val="1F2A33"/>
                </a:solidFill>
                <a:latin typeface="Calibri"/>
              </a:rPr>
              <a:t> an impairment</a:t>
            </a:r>
          </a:p>
          <a:p>
            <a:pPr marL="201168" indent="-201168" algn="l">
              <a:spcAft>
                <a:spcPts val="700"/>
              </a:spcAft>
              <a:buClr>
                <a:srgbClr val="2E5262"/>
              </a:buClr>
              <a:buFont typeface="Arial"/>
              <a:buChar char="•"/>
            </a:pPr>
            <a:r>
              <a:rPr sz="1500" b="0" i="0">
                <a:solidFill>
                  <a:srgbClr val="1F2A33"/>
                </a:solidFill>
                <a:latin typeface="Calibri"/>
              </a:rPr>
              <a:t>Only complications might qualify</a:t>
            </a:r>
          </a:p>
        </p:txBody>
      </p:sp>
      <p:sp>
        <p:nvSpPr>
          <p:cNvPr id="8" name="FMLA column"/>
          <p:cNvSpPr/>
          <p:nvPr/>
        </p:nvSpPr>
        <p:spPr>
          <a:xfrm>
            <a:off x="5334000" y="1783080"/>
            <a:ext cx="3048000" cy="4206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9" name="TextBox 8"/>
          <p:cNvSpPr txBox="1"/>
          <p:nvPr/>
        </p:nvSpPr>
        <p:spPr>
          <a:xfrm>
            <a:off x="5654040" y="1965960"/>
            <a:ext cx="2407920" cy="548640"/>
          </a:xfrm>
          <a:prstGeom prst="rect">
            <a:avLst/>
          </a:prstGeom>
          <a:noFill/>
        </p:spPr>
        <p:txBody>
          <a:bodyPr wrap="square" lIns="0" tIns="18288" rIns="0" bIns="18288" anchor="t">
            <a:spAutoFit/>
          </a:bodyPr>
          <a:lstStyle/>
          <a:p>
            <a:pPr marL="0" indent="0" algn="l">
              <a:spcAft>
                <a:spcPts val="400"/>
              </a:spcAft>
              <a:buNone/>
            </a:pPr>
            <a:r>
              <a:rPr sz="3000" b="1" i="0">
                <a:solidFill>
                  <a:srgbClr val="00002E"/>
                </a:solidFill>
                <a:latin typeface="Calibri"/>
              </a:rPr>
              <a:t>FMLA</a:t>
            </a:r>
          </a:p>
        </p:txBody>
      </p:sp>
      <p:sp>
        <p:nvSpPr>
          <p:cNvPr id="10" name="TextBox 9"/>
          <p:cNvSpPr txBox="1"/>
          <p:nvPr/>
        </p:nvSpPr>
        <p:spPr>
          <a:xfrm>
            <a:off x="5654040" y="2606040"/>
            <a:ext cx="2407920" cy="960120"/>
          </a:xfrm>
          <a:prstGeom prst="rect">
            <a:avLst/>
          </a:prstGeom>
          <a:noFill/>
        </p:spPr>
        <p:txBody>
          <a:bodyPr wrap="square" lIns="0" tIns="18288" rIns="0" bIns="18288" anchor="t">
            <a:spAutoFit/>
          </a:bodyPr>
          <a:lstStyle/>
          <a:p>
            <a:pPr marL="0" indent="0" algn="l">
              <a:spcAft>
                <a:spcPts val="400"/>
              </a:spcAft>
              <a:buNone/>
            </a:pPr>
            <a:r>
              <a:rPr sz="1800" b="0" i="1">
                <a:solidFill>
                  <a:srgbClr val="2E5262"/>
                </a:solidFill>
                <a:latin typeface="Calibri"/>
              </a:rPr>
              <a:t>“Is she eligible for leave?”</a:t>
            </a:r>
          </a:p>
        </p:txBody>
      </p:sp>
      <p:sp>
        <p:nvSpPr>
          <p:cNvPr id="11" name="FMLA divider"/>
          <p:cNvSpPr/>
          <p:nvPr/>
        </p:nvSpPr>
        <p:spPr>
          <a:xfrm>
            <a:off x="5654040" y="3657600"/>
            <a:ext cx="2407920" cy="18288"/>
          </a:xfrm>
          <a:prstGeom prst="rect">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2" name="TextBox 11"/>
          <p:cNvSpPr txBox="1"/>
          <p:nvPr/>
        </p:nvSpPr>
        <p:spPr>
          <a:xfrm>
            <a:off x="5654040" y="3840480"/>
            <a:ext cx="2407920" cy="2011680"/>
          </a:xfrm>
          <a:prstGeom prst="rect">
            <a:avLst/>
          </a:prstGeom>
          <a:noFill/>
        </p:spPr>
        <p:txBody>
          <a:bodyPr wrap="square" lIns="0" tIns="18288" rIns="0" bIns="18288" anchor="t">
            <a:spAutoFit/>
          </a:bodyPr>
          <a:lstStyle/>
          <a:p>
            <a:pPr marL="201168" indent="-201168" algn="l">
              <a:spcAft>
                <a:spcPts val="700"/>
              </a:spcAft>
              <a:buClr>
                <a:srgbClr val="2E5262"/>
              </a:buClr>
              <a:buFont typeface="Arial"/>
              <a:buChar char="•"/>
            </a:pPr>
            <a:r>
              <a:rPr sz="1500" b="0" i="0">
                <a:solidFill>
                  <a:srgbClr val="1F2A33"/>
                </a:solidFill>
                <a:latin typeface="Calibri"/>
              </a:rPr>
              <a:t>Up to 12 weeks of unpaid leave</a:t>
            </a:r>
          </a:p>
          <a:p>
            <a:pPr marL="201168" indent="-201168" algn="l">
              <a:spcAft>
                <a:spcPts val="700"/>
              </a:spcAft>
              <a:buClr>
                <a:srgbClr val="2E5262"/>
              </a:buClr>
              <a:buFont typeface="Arial"/>
              <a:buChar char="•"/>
            </a:pPr>
            <a:r>
              <a:rPr sz="1500" b="0" i="0">
                <a:solidFill>
                  <a:srgbClr val="1F2A33"/>
                </a:solidFill>
                <a:latin typeface="Calibri"/>
              </a:rPr>
              <a:t>12 months of service + 1,250 hours</a:t>
            </a:r>
          </a:p>
          <a:p>
            <a:pPr marL="201168" indent="-201168" algn="l">
              <a:spcAft>
                <a:spcPts val="700"/>
              </a:spcAft>
              <a:buClr>
                <a:srgbClr val="2E5262"/>
              </a:buClr>
              <a:buFont typeface="Arial"/>
              <a:buChar char="•"/>
            </a:pPr>
            <a:r>
              <a:rPr sz="1500" b="0" i="0">
                <a:solidFill>
                  <a:srgbClr val="1F2A33"/>
                </a:solidFill>
                <a:latin typeface="Calibri"/>
              </a:rPr>
              <a:t>50+ employees within 75 miles</a:t>
            </a:r>
          </a:p>
        </p:txBody>
      </p:sp>
      <p:sp>
        <p:nvSpPr>
          <p:cNvPr id="13" name="PWFA column"/>
          <p:cNvSpPr/>
          <p:nvPr/>
        </p:nvSpPr>
        <p:spPr>
          <a:xfrm>
            <a:off x="8702040" y="1783080"/>
            <a:ext cx="3048000" cy="420624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4" name="TextBox 13"/>
          <p:cNvSpPr txBox="1"/>
          <p:nvPr/>
        </p:nvSpPr>
        <p:spPr>
          <a:xfrm>
            <a:off x="9022080" y="1965960"/>
            <a:ext cx="2407920" cy="548640"/>
          </a:xfrm>
          <a:prstGeom prst="rect">
            <a:avLst/>
          </a:prstGeom>
          <a:noFill/>
        </p:spPr>
        <p:txBody>
          <a:bodyPr wrap="square" lIns="0" tIns="18288" rIns="0" bIns="18288" anchor="t">
            <a:spAutoFit/>
          </a:bodyPr>
          <a:lstStyle/>
          <a:p>
            <a:pPr marL="0" indent="0" algn="l">
              <a:spcAft>
                <a:spcPts val="400"/>
              </a:spcAft>
              <a:buNone/>
            </a:pPr>
            <a:r>
              <a:rPr sz="3000" b="1" i="0">
                <a:solidFill>
                  <a:srgbClr val="FFFFFF"/>
                </a:solidFill>
                <a:latin typeface="Calibri"/>
              </a:rPr>
              <a:t>PWFA</a:t>
            </a:r>
          </a:p>
        </p:txBody>
      </p:sp>
      <p:sp>
        <p:nvSpPr>
          <p:cNvPr id="15" name="TextBox 14"/>
          <p:cNvSpPr txBox="1"/>
          <p:nvPr/>
        </p:nvSpPr>
        <p:spPr>
          <a:xfrm>
            <a:off x="9022080" y="2606040"/>
            <a:ext cx="2407920" cy="960120"/>
          </a:xfrm>
          <a:prstGeom prst="rect">
            <a:avLst/>
          </a:prstGeom>
          <a:noFill/>
        </p:spPr>
        <p:txBody>
          <a:bodyPr wrap="square" lIns="0" tIns="18288" rIns="0" bIns="18288" anchor="t">
            <a:spAutoFit/>
          </a:bodyPr>
          <a:lstStyle/>
          <a:p>
            <a:pPr marL="0" indent="0" algn="l">
              <a:spcAft>
                <a:spcPts val="400"/>
              </a:spcAft>
              <a:buNone/>
            </a:pPr>
            <a:r>
              <a:rPr sz="1800" b="0" i="1">
                <a:solidFill>
                  <a:srgbClr val="FFFFFF"/>
                </a:solidFill>
                <a:latin typeface="Calibri"/>
              </a:rPr>
              <a:t>“What can we adjust to keep her working?”</a:t>
            </a:r>
          </a:p>
        </p:txBody>
      </p:sp>
      <p:sp>
        <p:nvSpPr>
          <p:cNvPr id="16" name="PWFA divider"/>
          <p:cNvSpPr/>
          <p:nvPr/>
        </p:nvSpPr>
        <p:spPr>
          <a:xfrm>
            <a:off x="9022080" y="3657600"/>
            <a:ext cx="2407920" cy="18288"/>
          </a:xfrm>
          <a:prstGeom prst="rect">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7" name="TextBox 16"/>
          <p:cNvSpPr txBox="1"/>
          <p:nvPr/>
        </p:nvSpPr>
        <p:spPr>
          <a:xfrm>
            <a:off x="9022080" y="3840480"/>
            <a:ext cx="2407920" cy="2011680"/>
          </a:xfrm>
          <a:prstGeom prst="rect">
            <a:avLst/>
          </a:prstGeom>
          <a:noFill/>
        </p:spPr>
        <p:txBody>
          <a:bodyPr wrap="square" lIns="0" tIns="18288" rIns="0" bIns="18288" anchor="t">
            <a:spAutoFit/>
          </a:bodyPr>
          <a:lstStyle/>
          <a:p>
            <a:pPr marL="201168" indent="-201168" algn="l">
              <a:spcAft>
                <a:spcPts val="700"/>
              </a:spcAft>
              <a:buClr>
                <a:srgbClr val="FFFFFF"/>
              </a:buClr>
              <a:buFont typeface="Arial"/>
              <a:buChar char="•"/>
            </a:pPr>
            <a:r>
              <a:rPr sz="1500" b="0" i="0">
                <a:solidFill>
                  <a:srgbClr val="FFFFFF"/>
                </a:solidFill>
                <a:latin typeface="Calibri"/>
              </a:rPr>
              <a:t>No disability needed</a:t>
            </a:r>
          </a:p>
          <a:p>
            <a:pPr marL="201168" indent="-201168" algn="l">
              <a:spcAft>
                <a:spcPts val="700"/>
              </a:spcAft>
              <a:buClr>
                <a:srgbClr val="FFFFFF"/>
              </a:buClr>
              <a:buFont typeface="Arial"/>
              <a:buChar char="•"/>
            </a:pPr>
            <a:r>
              <a:rPr sz="1500" b="0" i="0">
                <a:solidFill>
                  <a:srgbClr val="FFFFFF"/>
                </a:solidFill>
                <a:latin typeface="Calibri"/>
              </a:rPr>
              <a:t>No tenure or hours: </a:t>
            </a:r>
            <a:r>
              <a:rPr sz="1500" b="1" i="0">
                <a:solidFill>
                  <a:srgbClr val="FFFFFF"/>
                </a:solidFill>
                <a:latin typeface="Calibri"/>
              </a:rPr>
              <a:t>covered day one</a:t>
            </a:r>
          </a:p>
          <a:p>
            <a:pPr marL="201168" indent="-201168" algn="l">
              <a:spcAft>
                <a:spcPts val="700"/>
              </a:spcAft>
              <a:buClr>
                <a:srgbClr val="FFFFFF"/>
              </a:buClr>
              <a:buFont typeface="Arial"/>
              <a:buChar char="•"/>
            </a:pPr>
            <a:r>
              <a:rPr sz="1500" b="0" i="0">
                <a:solidFill>
                  <a:srgbClr val="FFFFFF"/>
                </a:solidFill>
                <a:latin typeface="Calibri"/>
              </a:rPr>
              <a:t>Leave is the </a:t>
            </a:r>
            <a:r>
              <a:rPr sz="1500" b="1" i="0">
                <a:solidFill>
                  <a:srgbClr val="FFFFFF"/>
                </a:solidFill>
                <a:latin typeface="Calibri"/>
              </a:rPr>
              <a:t>last resort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 INTERACTIVE PROCESS</a:t>
            </a:r>
          </a:p>
        </p:txBody>
      </p:sp>
      <p:sp>
        <p:nvSpPr>
          <p:cNvPr id="3" name="TextBox 2"/>
          <p:cNvSpPr txBox="1"/>
          <p:nvPr/>
        </p:nvSpPr>
        <p:spPr>
          <a:xfrm>
            <a:off x="1965960" y="1783080"/>
            <a:ext cx="457200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SAME AS THE ADA</a:t>
            </a:r>
          </a:p>
        </p:txBody>
      </p:sp>
      <p:sp>
        <p:nvSpPr>
          <p:cNvPr id="4" name="TextBox 3"/>
          <p:cNvSpPr txBox="1"/>
          <p:nvPr/>
        </p:nvSpPr>
        <p:spPr>
          <a:xfrm>
            <a:off x="1965960" y="2148840"/>
            <a:ext cx="4572000" cy="1188720"/>
          </a:xfrm>
          <a:prstGeom prst="rect">
            <a:avLst/>
          </a:prstGeom>
          <a:noFill/>
        </p:spPr>
        <p:txBody>
          <a:bodyPr wrap="square" lIns="0" tIns="18288" rIns="0" bIns="18288" anchor="t">
            <a:spAutoFit/>
          </a:bodyPr>
          <a:lstStyle/>
          <a:p>
            <a:pPr marL="201168" indent="-201168" algn="l">
              <a:spcAft>
                <a:spcPts val="500"/>
              </a:spcAft>
              <a:buClr>
                <a:srgbClr val="2E5262"/>
              </a:buClr>
              <a:buFont typeface="Arial"/>
              <a:buChar char="•"/>
            </a:pPr>
            <a:r>
              <a:rPr sz="1600" b="0" i="0">
                <a:solidFill>
                  <a:srgbClr val="1F2A33"/>
                </a:solidFill>
                <a:latin typeface="Calibri"/>
              </a:rPr>
              <a:t>Review each request on its own</a:t>
            </a:r>
          </a:p>
          <a:p>
            <a:pPr marL="201168" indent="-201168" algn="l">
              <a:spcAft>
                <a:spcPts val="500"/>
              </a:spcAft>
              <a:buClr>
                <a:srgbClr val="2E5262"/>
              </a:buClr>
              <a:buFont typeface="Arial"/>
              <a:buChar char="•"/>
            </a:pPr>
            <a:r>
              <a:rPr sz="1600" b="0" i="0">
                <a:solidFill>
                  <a:srgbClr val="1F2A33"/>
                </a:solidFill>
                <a:latin typeface="Calibri"/>
              </a:rPr>
              <a:t>Talk with her about what will work</a:t>
            </a:r>
          </a:p>
          <a:p>
            <a:pPr marL="201168" indent="-201168" algn="l">
              <a:spcAft>
                <a:spcPts val="500"/>
              </a:spcAft>
              <a:buClr>
                <a:srgbClr val="2E5262"/>
              </a:buClr>
              <a:buFont typeface="Arial"/>
              <a:buChar char="•"/>
            </a:pPr>
            <a:r>
              <a:rPr sz="1600" b="0" i="0">
                <a:solidFill>
                  <a:srgbClr val="1F2A33"/>
                </a:solidFill>
                <a:latin typeface="Calibri"/>
              </a:rPr>
              <a:t>Make no assumptions</a:t>
            </a:r>
          </a:p>
        </p:txBody>
      </p:sp>
      <p:sp>
        <p:nvSpPr>
          <p:cNvPr id="5" name="TextBox 4"/>
          <p:cNvSpPr txBox="1"/>
          <p:nvPr/>
        </p:nvSpPr>
        <p:spPr>
          <a:xfrm>
            <a:off x="1965960" y="3337560"/>
            <a:ext cx="457200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BUT THE PWFA EMPHASIZES SPEED</a:t>
            </a:r>
          </a:p>
        </p:txBody>
      </p:sp>
      <p:sp>
        <p:nvSpPr>
          <p:cNvPr id="6" name="TextBox 5"/>
          <p:cNvSpPr txBox="1"/>
          <p:nvPr/>
        </p:nvSpPr>
        <p:spPr>
          <a:xfrm>
            <a:off x="1965960" y="3703320"/>
            <a:ext cx="4572000" cy="2286000"/>
          </a:xfrm>
          <a:prstGeom prst="rect">
            <a:avLst/>
          </a:prstGeom>
          <a:noFill/>
        </p:spPr>
        <p:txBody>
          <a:bodyPr wrap="square" lIns="0" tIns="18288" rIns="0" bIns="18288" anchor="t">
            <a:spAutoFit/>
          </a:bodyPr>
          <a:lstStyle/>
          <a:p>
            <a:pPr marL="201168" indent="-201168" algn="l">
              <a:spcAft>
                <a:spcPts val="600"/>
              </a:spcAft>
              <a:buClr>
                <a:srgbClr val="2E5262"/>
              </a:buClr>
              <a:buFont typeface="Arial"/>
              <a:buChar char="•"/>
            </a:pPr>
            <a:r>
              <a:rPr sz="1600" b="1" i="0">
                <a:solidFill>
                  <a:srgbClr val="1F2A33"/>
                </a:solidFill>
                <a:latin typeface="Calibri"/>
              </a:rPr>
              <a:t>Respond expeditiously.</a:t>
            </a:r>
            <a:r>
              <a:rPr sz="1600" b="0" i="0">
                <a:solidFill>
                  <a:srgbClr val="1F2A33"/>
                </a:solidFill>
                <a:latin typeface="Calibri"/>
              </a:rPr>
              <a:t> Delay alone can violate the law</a:t>
            </a:r>
          </a:p>
          <a:p>
            <a:pPr marL="201168" indent="-201168" algn="l">
              <a:spcAft>
                <a:spcPts val="600"/>
              </a:spcAft>
              <a:buClr>
                <a:srgbClr val="2E5262"/>
              </a:buClr>
              <a:buFont typeface="Arial"/>
              <a:buChar char="•"/>
            </a:pPr>
            <a:r>
              <a:rPr sz="1600" b="1" i="0">
                <a:solidFill>
                  <a:srgbClr val="1F2A33"/>
                </a:solidFill>
                <a:latin typeface="Calibri"/>
              </a:rPr>
              <a:t>Grant an interim accommodation</a:t>
            </a:r>
            <a:r>
              <a:rPr sz="1600" b="0" i="0">
                <a:solidFill>
                  <a:srgbClr val="1F2A33"/>
                </a:solidFill>
                <a:latin typeface="Calibri"/>
              </a:rPr>
              <a:t> while you evaluate</a:t>
            </a:r>
          </a:p>
          <a:p>
            <a:pPr marL="201168" indent="-201168" algn="l">
              <a:spcAft>
                <a:spcPts val="600"/>
              </a:spcAft>
              <a:buClr>
                <a:srgbClr val="2E5262"/>
              </a:buClr>
              <a:buFont typeface="Arial"/>
              <a:buChar char="•"/>
            </a:pPr>
            <a:r>
              <a:rPr sz="1600" b="1" i="0">
                <a:solidFill>
                  <a:srgbClr val="1F2A33"/>
                </a:solidFill>
                <a:latin typeface="Calibri"/>
              </a:rPr>
              <a:t>Often the answer is obvious.</a:t>
            </a:r>
            <a:r>
              <a:rPr sz="1600" b="0" i="0">
                <a:solidFill>
                  <a:srgbClr val="1F2A33"/>
                </a:solidFill>
                <a:latin typeface="Calibri"/>
              </a:rPr>
              <a:t> Just say yes</a:t>
            </a:r>
          </a:p>
          <a:p>
            <a:pPr marL="201168" indent="-201168" algn="l">
              <a:spcAft>
                <a:spcPts val="600"/>
              </a:spcAft>
              <a:buClr>
                <a:srgbClr val="2E5262"/>
              </a:buClr>
              <a:buFont typeface="Arial"/>
              <a:buChar char="•"/>
            </a:pPr>
            <a:r>
              <a:rPr sz="1600" b="1" i="0">
                <a:solidFill>
                  <a:srgbClr val="1F2A33"/>
                </a:solidFill>
                <a:latin typeface="Calibri"/>
              </a:rPr>
              <a:t>Never impose</a:t>
            </a:r>
            <a:r>
              <a:rPr sz="1600" b="0" i="0">
                <a:solidFill>
                  <a:srgbClr val="1F2A33"/>
                </a:solidFill>
                <a:latin typeface="Calibri"/>
              </a:rPr>
              <a:t> an accommodation she didn’t agree to</a:t>
            </a:r>
          </a:p>
        </p:txBody>
      </p:sp>
      <p:sp>
        <p:nvSpPr>
          <p:cNvPr id="7" name="Documentation"/>
          <p:cNvSpPr/>
          <p:nvPr/>
        </p:nvSpPr>
        <p:spPr>
          <a:xfrm>
            <a:off x="6903720" y="1783080"/>
            <a:ext cx="4846319" cy="4206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8" name="Icon circle FaFileSignature"/>
          <p:cNvSpPr/>
          <p:nvPr/>
        </p:nvSpPr>
        <p:spPr>
          <a:xfrm>
            <a:off x="7223760" y="2011680"/>
            <a:ext cx="594360" cy="59436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9" name="Icon FaFileSignature" descr="FaFileSignature_w.png"/>
          <p:cNvPicPr>
            <a:picLocks noChangeAspect="1"/>
          </p:cNvPicPr>
          <p:nvPr/>
        </p:nvPicPr>
        <p:blipFill>
          <a:blip r:embed="rId3"/>
          <a:stretch>
            <a:fillRect/>
          </a:stretch>
        </p:blipFill>
        <p:spPr>
          <a:xfrm>
            <a:off x="7366406" y="2154326"/>
            <a:ext cx="309067" cy="309067"/>
          </a:xfrm>
          <a:prstGeom prst="rect">
            <a:avLst/>
          </a:prstGeom>
        </p:spPr>
      </p:pic>
      <p:sp>
        <p:nvSpPr>
          <p:cNvPr id="10" name="TextBox 9"/>
          <p:cNvSpPr txBox="1"/>
          <p:nvPr/>
        </p:nvSpPr>
        <p:spPr>
          <a:xfrm>
            <a:off x="7955280" y="2011680"/>
            <a:ext cx="3566159" cy="594360"/>
          </a:xfrm>
          <a:prstGeom prst="rect">
            <a:avLst/>
          </a:prstGeom>
          <a:noFill/>
        </p:spPr>
        <p:txBody>
          <a:bodyPr wrap="square" lIns="0" tIns="18288" rIns="0" bIns="18288" anchor="ctr">
            <a:spAutoFit/>
          </a:bodyPr>
          <a:lstStyle/>
          <a:p>
            <a:pPr marL="0" indent="0" algn="l">
              <a:spcAft>
                <a:spcPts val="400"/>
              </a:spcAft>
              <a:buNone/>
            </a:pPr>
            <a:r>
              <a:rPr sz="2000" b="1" i="0">
                <a:solidFill>
                  <a:srgbClr val="00002E"/>
                </a:solidFill>
                <a:latin typeface="Calibri"/>
              </a:rPr>
              <a:t>Documentation: less is more</a:t>
            </a:r>
          </a:p>
        </p:txBody>
      </p:sp>
      <p:sp>
        <p:nvSpPr>
          <p:cNvPr id="11" name="TextBox 10"/>
          <p:cNvSpPr txBox="1"/>
          <p:nvPr/>
        </p:nvSpPr>
        <p:spPr>
          <a:xfrm>
            <a:off x="7269480" y="2743200"/>
            <a:ext cx="4114799" cy="411480"/>
          </a:xfrm>
          <a:prstGeom prst="rect">
            <a:avLst/>
          </a:prstGeom>
          <a:noFill/>
        </p:spPr>
        <p:txBody>
          <a:bodyPr wrap="square" lIns="0" tIns="18288" rIns="0" bIns="18288" anchor="t">
            <a:spAutoFit/>
          </a:bodyPr>
          <a:lstStyle/>
          <a:p>
            <a:pPr marL="0" indent="0" algn="l">
              <a:spcAft>
                <a:spcPts val="400"/>
              </a:spcAft>
              <a:buNone/>
            </a:pPr>
            <a:r>
              <a:rPr sz="1500" b="0" i="0">
                <a:solidFill>
                  <a:srgbClr val="55666E"/>
                </a:solidFill>
                <a:latin typeface="Calibri"/>
              </a:rPr>
              <a:t>Her own self-confirmation is generally enough when:</a:t>
            </a:r>
          </a:p>
        </p:txBody>
      </p:sp>
      <p:sp>
        <p:nvSpPr>
          <p:cNvPr id="12" name="TextBox 11"/>
          <p:cNvSpPr txBox="1"/>
          <p:nvPr/>
        </p:nvSpPr>
        <p:spPr>
          <a:xfrm>
            <a:off x="7269480" y="3154680"/>
            <a:ext cx="4114799" cy="1828800"/>
          </a:xfrm>
          <a:prstGeom prst="rect">
            <a:avLst/>
          </a:prstGeom>
          <a:noFill/>
        </p:spPr>
        <p:txBody>
          <a:bodyPr wrap="square" lIns="0" tIns="18288" rIns="0" bIns="18288" anchor="t">
            <a:spAutoFit/>
          </a:bodyPr>
          <a:lstStyle/>
          <a:p>
            <a:pPr marL="201168" indent="-201168" algn="l">
              <a:spcAft>
                <a:spcPts val="300"/>
              </a:spcAft>
              <a:buClr>
                <a:srgbClr val="2E5262"/>
              </a:buClr>
              <a:buFont typeface="Arial"/>
              <a:buChar char="•"/>
            </a:pPr>
            <a:r>
              <a:rPr sz="1500" b="0" i="0">
                <a:solidFill>
                  <a:srgbClr val="1F2A33"/>
                </a:solidFill>
                <a:latin typeface="Calibri"/>
              </a:rPr>
              <a:t>The need is obvious</a:t>
            </a:r>
          </a:p>
          <a:p>
            <a:pPr marL="201168" indent="-201168" algn="l">
              <a:spcAft>
                <a:spcPts val="300"/>
              </a:spcAft>
              <a:buClr>
                <a:srgbClr val="2E5262"/>
              </a:buClr>
              <a:buFont typeface="Arial"/>
              <a:buChar char="•"/>
            </a:pPr>
            <a:r>
              <a:rPr sz="1500" b="0" i="0">
                <a:solidFill>
                  <a:srgbClr val="1F2A33"/>
                </a:solidFill>
                <a:latin typeface="Calibri"/>
              </a:rPr>
              <a:t>It’s one of the four “predictable assessments”</a:t>
            </a:r>
          </a:p>
          <a:p>
            <a:pPr marL="201168" indent="-201168" algn="l">
              <a:spcAft>
                <a:spcPts val="300"/>
              </a:spcAft>
              <a:buClr>
                <a:srgbClr val="2E5262"/>
              </a:buClr>
              <a:buFont typeface="Arial"/>
              <a:buChar char="•"/>
            </a:pPr>
            <a:r>
              <a:rPr sz="1500" b="0" i="0">
                <a:solidFill>
                  <a:srgbClr val="1F2A33"/>
                </a:solidFill>
                <a:latin typeface="Calibri"/>
              </a:rPr>
              <a:t>She needs time and space to pump</a:t>
            </a:r>
          </a:p>
          <a:p>
            <a:pPr marL="201168" indent="-201168" algn="l">
              <a:spcAft>
                <a:spcPts val="300"/>
              </a:spcAft>
              <a:buClr>
                <a:srgbClr val="2E5262"/>
              </a:buClr>
              <a:buFont typeface="Arial"/>
              <a:buChar char="•"/>
            </a:pPr>
            <a:r>
              <a:rPr sz="1500" b="0" i="0">
                <a:solidFill>
                  <a:srgbClr val="1F2A33"/>
                </a:solidFill>
                <a:latin typeface="Calibri"/>
              </a:rPr>
              <a:t>You already have enough information</a:t>
            </a:r>
          </a:p>
          <a:p>
            <a:pPr marL="201168" indent="-201168" algn="l">
              <a:spcAft>
                <a:spcPts val="300"/>
              </a:spcAft>
              <a:buClr>
                <a:srgbClr val="2E5262"/>
              </a:buClr>
              <a:buFont typeface="Arial"/>
              <a:buChar char="•"/>
            </a:pPr>
            <a:r>
              <a:rPr sz="1500" b="0" i="0">
                <a:solidFill>
                  <a:srgbClr val="1F2A33"/>
                </a:solidFill>
                <a:latin typeface="Calibri"/>
              </a:rPr>
              <a:t>You don’t ask others for documentation</a:t>
            </a:r>
          </a:p>
        </p:txBody>
      </p:sp>
      <p:sp>
        <p:nvSpPr>
          <p:cNvPr id="13" name="Warning"/>
          <p:cNvSpPr/>
          <p:nvPr/>
        </p:nvSpPr>
        <p:spPr>
          <a:xfrm>
            <a:off x="7269480" y="5074920"/>
            <a:ext cx="4114799" cy="685800"/>
          </a:xfrm>
          <a:prstGeom prst="roundRect">
            <a:avLst>
              <a:gd name="adj" fmla="val 6000"/>
            </a:avLst>
          </a:prstGeom>
          <a:solidFill>
            <a:srgbClr val="FDECE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4" name="Icon FaExclamationTriangle" descr="FaExclamationTriangle_o.png"/>
          <p:cNvPicPr>
            <a:picLocks noChangeAspect="1"/>
          </p:cNvPicPr>
          <p:nvPr/>
        </p:nvPicPr>
        <p:blipFill>
          <a:blip r:embed="rId4"/>
          <a:stretch>
            <a:fillRect/>
          </a:stretch>
        </p:blipFill>
        <p:spPr>
          <a:xfrm>
            <a:off x="7429500" y="5216652"/>
            <a:ext cx="411480" cy="411480"/>
          </a:xfrm>
          <a:prstGeom prst="rect">
            <a:avLst/>
          </a:prstGeom>
        </p:spPr>
      </p:pic>
      <p:sp>
        <p:nvSpPr>
          <p:cNvPr id="15" name="TextBox 14"/>
          <p:cNvSpPr txBox="1"/>
          <p:nvPr/>
        </p:nvSpPr>
        <p:spPr>
          <a:xfrm>
            <a:off x="8001000" y="5074920"/>
            <a:ext cx="3246119" cy="685800"/>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Demanding a doctor’s note for a routine request is how it becomes an EEOC charge.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WHAT AN ACCOMMODATION LOOKS LIKE</a:t>
            </a:r>
          </a:p>
        </p:txBody>
      </p:sp>
      <p:sp>
        <p:nvSpPr>
          <p:cNvPr id="3" name="TextBox 2"/>
          <p:cNvSpPr txBox="1"/>
          <p:nvPr/>
        </p:nvSpPr>
        <p:spPr>
          <a:xfrm>
            <a:off x="1965960" y="1783080"/>
            <a:ext cx="731520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THE FOUR “PREDICTABLE ASSESSMENTS”: JUST SAY YES</a:t>
            </a:r>
          </a:p>
        </p:txBody>
      </p:sp>
      <p:sp>
        <p:nvSpPr>
          <p:cNvPr id="4" name="Predictable 1"/>
          <p:cNvSpPr/>
          <p:nvPr/>
        </p:nvSpPr>
        <p:spPr>
          <a:xfrm>
            <a:off x="1965960" y="2194560"/>
            <a:ext cx="2240279" cy="16002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Icon circle FaTint"/>
          <p:cNvSpPr/>
          <p:nvPr/>
        </p:nvSpPr>
        <p:spPr>
          <a:xfrm>
            <a:off x="2766060" y="2377440"/>
            <a:ext cx="640080" cy="64008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6" name="Icon FaTint" descr="FaTint_s.png"/>
          <p:cNvPicPr>
            <a:picLocks noChangeAspect="1"/>
          </p:cNvPicPr>
          <p:nvPr/>
        </p:nvPicPr>
        <p:blipFill>
          <a:blip r:embed="rId3"/>
          <a:stretch>
            <a:fillRect/>
          </a:stretch>
        </p:blipFill>
        <p:spPr>
          <a:xfrm>
            <a:off x="2919679" y="2531059"/>
            <a:ext cx="332841" cy="332841"/>
          </a:xfrm>
          <a:prstGeom prst="rect">
            <a:avLst/>
          </a:prstGeom>
        </p:spPr>
      </p:pic>
      <p:sp>
        <p:nvSpPr>
          <p:cNvPr id="7" name="TextBox 6"/>
          <p:cNvSpPr txBox="1"/>
          <p:nvPr/>
        </p:nvSpPr>
        <p:spPr>
          <a:xfrm>
            <a:off x="2103120" y="3108960"/>
            <a:ext cx="1965960" cy="548640"/>
          </a:xfrm>
          <a:prstGeom prst="rect">
            <a:avLst/>
          </a:prstGeom>
          <a:noFill/>
        </p:spPr>
        <p:txBody>
          <a:bodyPr wrap="square" lIns="0" tIns="18288" rIns="0" bIns="18288" anchor="ctr">
            <a:spAutoFit/>
          </a:bodyPr>
          <a:lstStyle/>
          <a:p>
            <a:pPr marL="0" indent="0" algn="ctr">
              <a:spcAft>
                <a:spcPts val="400"/>
              </a:spcAft>
              <a:buNone/>
            </a:pPr>
            <a:r>
              <a:rPr sz="1600" b="1" i="0">
                <a:solidFill>
                  <a:srgbClr val="FFFFFF"/>
                </a:solidFill>
                <a:latin typeface="Calibri"/>
              </a:rPr>
              <a:t>Water nearby</a:t>
            </a:r>
          </a:p>
        </p:txBody>
      </p:sp>
      <p:sp>
        <p:nvSpPr>
          <p:cNvPr id="8" name="Predictable 2"/>
          <p:cNvSpPr/>
          <p:nvPr/>
        </p:nvSpPr>
        <p:spPr>
          <a:xfrm>
            <a:off x="4480559" y="2194560"/>
            <a:ext cx="2240279" cy="16002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9" name="Icon circle FaRestroom"/>
          <p:cNvSpPr/>
          <p:nvPr/>
        </p:nvSpPr>
        <p:spPr>
          <a:xfrm>
            <a:off x="5280659" y="2377440"/>
            <a:ext cx="640080" cy="64008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0" name="Icon FaRestroom" descr="FaRestroom_s.png"/>
          <p:cNvPicPr>
            <a:picLocks noChangeAspect="1"/>
          </p:cNvPicPr>
          <p:nvPr/>
        </p:nvPicPr>
        <p:blipFill>
          <a:blip r:embed="rId4"/>
          <a:stretch>
            <a:fillRect/>
          </a:stretch>
        </p:blipFill>
        <p:spPr>
          <a:xfrm>
            <a:off x="5434279" y="2531059"/>
            <a:ext cx="332841" cy="332841"/>
          </a:xfrm>
          <a:prstGeom prst="rect">
            <a:avLst/>
          </a:prstGeom>
        </p:spPr>
      </p:pic>
      <p:sp>
        <p:nvSpPr>
          <p:cNvPr id="11" name="TextBox 10"/>
          <p:cNvSpPr txBox="1"/>
          <p:nvPr/>
        </p:nvSpPr>
        <p:spPr>
          <a:xfrm>
            <a:off x="4617720" y="3108960"/>
            <a:ext cx="1965960" cy="548640"/>
          </a:xfrm>
          <a:prstGeom prst="rect">
            <a:avLst/>
          </a:prstGeom>
          <a:noFill/>
        </p:spPr>
        <p:txBody>
          <a:bodyPr wrap="square" lIns="0" tIns="18288" rIns="0" bIns="18288" anchor="ctr">
            <a:spAutoFit/>
          </a:bodyPr>
          <a:lstStyle/>
          <a:p>
            <a:pPr marL="0" indent="0" algn="ctr">
              <a:spcAft>
                <a:spcPts val="400"/>
              </a:spcAft>
              <a:buNone/>
            </a:pPr>
            <a:r>
              <a:rPr sz="1600" b="1" i="0">
                <a:solidFill>
                  <a:srgbClr val="FFFFFF"/>
                </a:solidFill>
                <a:latin typeface="Calibri"/>
              </a:rPr>
              <a:t>Extra restroom breaks</a:t>
            </a:r>
          </a:p>
        </p:txBody>
      </p:sp>
      <p:sp>
        <p:nvSpPr>
          <p:cNvPr id="12" name="Predictable 3"/>
          <p:cNvSpPr/>
          <p:nvPr/>
        </p:nvSpPr>
        <p:spPr>
          <a:xfrm>
            <a:off x="6995159" y="2194560"/>
            <a:ext cx="2240279" cy="16002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3" name="Icon circle FaChair"/>
          <p:cNvSpPr/>
          <p:nvPr/>
        </p:nvSpPr>
        <p:spPr>
          <a:xfrm>
            <a:off x="7795259" y="2377440"/>
            <a:ext cx="640080" cy="64008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4" name="Icon FaChair" descr="FaChair_s.png"/>
          <p:cNvPicPr>
            <a:picLocks noChangeAspect="1"/>
          </p:cNvPicPr>
          <p:nvPr/>
        </p:nvPicPr>
        <p:blipFill>
          <a:blip r:embed="rId5"/>
          <a:stretch>
            <a:fillRect/>
          </a:stretch>
        </p:blipFill>
        <p:spPr>
          <a:xfrm>
            <a:off x="7948879" y="2531059"/>
            <a:ext cx="332841" cy="332841"/>
          </a:xfrm>
          <a:prstGeom prst="rect">
            <a:avLst/>
          </a:prstGeom>
        </p:spPr>
      </p:pic>
      <p:sp>
        <p:nvSpPr>
          <p:cNvPr id="15" name="TextBox 14"/>
          <p:cNvSpPr txBox="1"/>
          <p:nvPr/>
        </p:nvSpPr>
        <p:spPr>
          <a:xfrm>
            <a:off x="7132319" y="3108960"/>
            <a:ext cx="1965960" cy="548640"/>
          </a:xfrm>
          <a:prstGeom prst="rect">
            <a:avLst/>
          </a:prstGeom>
          <a:noFill/>
        </p:spPr>
        <p:txBody>
          <a:bodyPr wrap="square" lIns="0" tIns="18288" rIns="0" bIns="18288" anchor="ctr">
            <a:spAutoFit/>
          </a:bodyPr>
          <a:lstStyle/>
          <a:p>
            <a:pPr marL="0" indent="0" algn="ctr">
              <a:spcAft>
                <a:spcPts val="400"/>
              </a:spcAft>
              <a:buNone/>
            </a:pPr>
            <a:r>
              <a:rPr sz="1600" b="1" i="0">
                <a:solidFill>
                  <a:srgbClr val="FFFFFF"/>
                </a:solidFill>
                <a:latin typeface="Calibri"/>
              </a:rPr>
              <a:t>Sit or stand as needed</a:t>
            </a:r>
          </a:p>
        </p:txBody>
      </p:sp>
      <p:sp>
        <p:nvSpPr>
          <p:cNvPr id="16" name="Predictable 4"/>
          <p:cNvSpPr/>
          <p:nvPr/>
        </p:nvSpPr>
        <p:spPr>
          <a:xfrm>
            <a:off x="9509759" y="2194560"/>
            <a:ext cx="2240279" cy="16002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7" name="Icon circle FaUtensils"/>
          <p:cNvSpPr/>
          <p:nvPr/>
        </p:nvSpPr>
        <p:spPr>
          <a:xfrm>
            <a:off x="10309859" y="2377440"/>
            <a:ext cx="640080" cy="64008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8" name="Icon FaUtensils" descr="FaUtensils_s.png"/>
          <p:cNvPicPr>
            <a:picLocks noChangeAspect="1"/>
          </p:cNvPicPr>
          <p:nvPr/>
        </p:nvPicPr>
        <p:blipFill>
          <a:blip r:embed="rId6"/>
          <a:stretch>
            <a:fillRect/>
          </a:stretch>
        </p:blipFill>
        <p:spPr>
          <a:xfrm>
            <a:off x="10463479" y="2531059"/>
            <a:ext cx="332841" cy="332841"/>
          </a:xfrm>
          <a:prstGeom prst="rect">
            <a:avLst/>
          </a:prstGeom>
        </p:spPr>
      </p:pic>
      <p:sp>
        <p:nvSpPr>
          <p:cNvPr id="19" name="TextBox 18"/>
          <p:cNvSpPr txBox="1"/>
          <p:nvPr/>
        </p:nvSpPr>
        <p:spPr>
          <a:xfrm>
            <a:off x="9646919" y="3108960"/>
            <a:ext cx="1965960" cy="548640"/>
          </a:xfrm>
          <a:prstGeom prst="rect">
            <a:avLst/>
          </a:prstGeom>
          <a:noFill/>
        </p:spPr>
        <p:txBody>
          <a:bodyPr wrap="square" lIns="0" tIns="18288" rIns="0" bIns="18288" anchor="ctr">
            <a:spAutoFit/>
          </a:bodyPr>
          <a:lstStyle/>
          <a:p>
            <a:pPr marL="0" indent="0" algn="ctr">
              <a:spcAft>
                <a:spcPts val="400"/>
              </a:spcAft>
              <a:buNone/>
            </a:pPr>
            <a:r>
              <a:rPr sz="1600" b="1" i="0">
                <a:solidFill>
                  <a:srgbClr val="FFFFFF"/>
                </a:solidFill>
                <a:latin typeface="Calibri"/>
              </a:rPr>
              <a:t>Breaks to eat and drink</a:t>
            </a:r>
          </a:p>
        </p:txBody>
      </p:sp>
      <p:sp>
        <p:nvSpPr>
          <p:cNvPr id="20" name="TextBox 19"/>
          <p:cNvSpPr txBox="1"/>
          <p:nvPr/>
        </p:nvSpPr>
        <p:spPr>
          <a:xfrm>
            <a:off x="1965960" y="4023360"/>
            <a:ext cx="594360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OTHER COMMON ACCOMMODATIONS</a:t>
            </a:r>
          </a:p>
        </p:txBody>
      </p:sp>
      <p:sp>
        <p:nvSpPr>
          <p:cNvPr id="21" name="Chip 1"/>
          <p:cNvSpPr/>
          <p:nvPr/>
        </p:nvSpPr>
        <p:spPr>
          <a:xfrm>
            <a:off x="1965960" y="4434840"/>
            <a:ext cx="2834640" cy="420624"/>
          </a:xfrm>
          <a:prstGeom prst="roundRect">
            <a:avLst>
              <a:gd name="adj" fmla="val 50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2" name="TextBox 21"/>
          <p:cNvSpPr txBox="1"/>
          <p:nvPr/>
        </p:nvSpPr>
        <p:spPr>
          <a:xfrm>
            <a:off x="2148840" y="4434840"/>
            <a:ext cx="2468880" cy="420624"/>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Light duty</a:t>
            </a:r>
          </a:p>
        </p:txBody>
      </p:sp>
      <p:sp>
        <p:nvSpPr>
          <p:cNvPr id="23" name="Chip 2"/>
          <p:cNvSpPr/>
          <p:nvPr/>
        </p:nvSpPr>
        <p:spPr>
          <a:xfrm>
            <a:off x="4983480" y="4434840"/>
            <a:ext cx="2834640" cy="420624"/>
          </a:xfrm>
          <a:prstGeom prst="roundRect">
            <a:avLst>
              <a:gd name="adj" fmla="val 50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4" name="TextBox 23"/>
          <p:cNvSpPr txBox="1"/>
          <p:nvPr/>
        </p:nvSpPr>
        <p:spPr>
          <a:xfrm>
            <a:off x="5166360" y="4434840"/>
            <a:ext cx="2468880" cy="420624"/>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Modified schedule</a:t>
            </a:r>
          </a:p>
        </p:txBody>
      </p:sp>
      <p:sp>
        <p:nvSpPr>
          <p:cNvPr id="25" name="Chip 3"/>
          <p:cNvSpPr/>
          <p:nvPr/>
        </p:nvSpPr>
        <p:spPr>
          <a:xfrm>
            <a:off x="1965960" y="4965192"/>
            <a:ext cx="2834640" cy="420624"/>
          </a:xfrm>
          <a:prstGeom prst="roundRect">
            <a:avLst>
              <a:gd name="adj" fmla="val 50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6" name="TextBox 25"/>
          <p:cNvSpPr txBox="1"/>
          <p:nvPr/>
        </p:nvSpPr>
        <p:spPr>
          <a:xfrm>
            <a:off x="2148840" y="4965192"/>
            <a:ext cx="2468880" cy="420624"/>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Lifting help or equipment</a:t>
            </a:r>
          </a:p>
        </p:txBody>
      </p:sp>
      <p:sp>
        <p:nvSpPr>
          <p:cNvPr id="27" name="Chip 4"/>
          <p:cNvSpPr/>
          <p:nvPr/>
        </p:nvSpPr>
        <p:spPr>
          <a:xfrm>
            <a:off x="4983480" y="4965192"/>
            <a:ext cx="2834640" cy="420624"/>
          </a:xfrm>
          <a:prstGeom prst="roundRect">
            <a:avLst>
              <a:gd name="adj" fmla="val 50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8" name="TextBox 27"/>
          <p:cNvSpPr txBox="1"/>
          <p:nvPr/>
        </p:nvSpPr>
        <p:spPr>
          <a:xfrm>
            <a:off x="5166360" y="4965192"/>
            <a:ext cx="2468880" cy="420624"/>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Uniform or safety gear</a:t>
            </a:r>
          </a:p>
        </p:txBody>
      </p:sp>
      <p:sp>
        <p:nvSpPr>
          <p:cNvPr id="29" name="Chip 5"/>
          <p:cNvSpPr/>
          <p:nvPr/>
        </p:nvSpPr>
        <p:spPr>
          <a:xfrm>
            <a:off x="1965960" y="5495544"/>
            <a:ext cx="2834640" cy="420624"/>
          </a:xfrm>
          <a:prstGeom prst="roundRect">
            <a:avLst>
              <a:gd name="adj" fmla="val 50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30" name="TextBox 29"/>
          <p:cNvSpPr txBox="1"/>
          <p:nvPr/>
        </p:nvSpPr>
        <p:spPr>
          <a:xfrm>
            <a:off x="2148840" y="5495544"/>
            <a:ext cx="2468880" cy="420624"/>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Telework or worksite change</a:t>
            </a:r>
          </a:p>
        </p:txBody>
      </p:sp>
      <p:sp>
        <p:nvSpPr>
          <p:cNvPr id="31" name="Chip 6"/>
          <p:cNvSpPr/>
          <p:nvPr/>
        </p:nvSpPr>
        <p:spPr>
          <a:xfrm>
            <a:off x="4983480" y="5495544"/>
            <a:ext cx="2834640" cy="420624"/>
          </a:xfrm>
          <a:prstGeom prst="roundRect">
            <a:avLst>
              <a:gd name="adj" fmla="val 50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32" name="TextBox 31"/>
          <p:cNvSpPr txBox="1"/>
          <p:nvPr/>
        </p:nvSpPr>
        <p:spPr>
          <a:xfrm>
            <a:off x="5166360" y="5495544"/>
            <a:ext cx="2468880" cy="420624"/>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Suspending an essential function</a:t>
            </a:r>
          </a:p>
        </p:txBody>
      </p:sp>
      <p:sp>
        <p:nvSpPr>
          <p:cNvPr id="33" name="Leave"/>
          <p:cNvSpPr/>
          <p:nvPr/>
        </p:nvSpPr>
        <p:spPr>
          <a:xfrm>
            <a:off x="8138160" y="4023360"/>
            <a:ext cx="3611879" cy="1965960"/>
          </a:xfrm>
          <a:prstGeom prst="roundRect">
            <a:avLst>
              <a:gd name="adj" fmla="val 6000"/>
            </a:avLst>
          </a:prstGeom>
          <a:solidFill>
            <a:srgbClr val="F4F8F8"/>
          </a:solidFill>
          <a:ln w="15875">
            <a:solidFill>
              <a:srgbClr val="84A7AB"/>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34" name="Icon circle FaCalendarAlt"/>
          <p:cNvSpPr/>
          <p:nvPr/>
        </p:nvSpPr>
        <p:spPr>
          <a:xfrm>
            <a:off x="8412480" y="420624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35" name="Icon FaCalendarAlt" descr="FaCalendarAlt_w.png"/>
          <p:cNvPicPr>
            <a:picLocks noChangeAspect="1"/>
          </p:cNvPicPr>
          <p:nvPr/>
        </p:nvPicPr>
        <p:blipFill>
          <a:blip r:embed="rId7"/>
          <a:stretch>
            <a:fillRect/>
          </a:stretch>
        </p:blipFill>
        <p:spPr>
          <a:xfrm>
            <a:off x="8533180" y="4326940"/>
            <a:ext cx="261518" cy="261518"/>
          </a:xfrm>
          <a:prstGeom prst="rect">
            <a:avLst/>
          </a:prstGeom>
        </p:spPr>
      </p:pic>
      <p:sp>
        <p:nvSpPr>
          <p:cNvPr id="36" name="TextBox 35"/>
          <p:cNvSpPr txBox="1"/>
          <p:nvPr/>
        </p:nvSpPr>
        <p:spPr>
          <a:xfrm>
            <a:off x="9052560" y="4206240"/>
            <a:ext cx="2514599" cy="502920"/>
          </a:xfrm>
          <a:prstGeom prst="rect">
            <a:avLst/>
          </a:prstGeom>
          <a:noFill/>
        </p:spPr>
        <p:txBody>
          <a:bodyPr wrap="square" lIns="0" tIns="18288" rIns="0" bIns="18288" anchor="ctr">
            <a:spAutoFit/>
          </a:bodyPr>
          <a:lstStyle/>
          <a:p>
            <a:pPr marL="0" indent="0" algn="l">
              <a:spcAft>
                <a:spcPts val="400"/>
              </a:spcAft>
              <a:buNone/>
            </a:pPr>
            <a:r>
              <a:rPr sz="1700" b="1" i="0">
                <a:solidFill>
                  <a:srgbClr val="00002E"/>
                </a:solidFill>
                <a:latin typeface="Calibri"/>
              </a:rPr>
              <a:t>Leave: available, but last</a:t>
            </a:r>
          </a:p>
        </p:txBody>
      </p:sp>
      <p:sp>
        <p:nvSpPr>
          <p:cNvPr id="37" name="TextBox 36"/>
          <p:cNvSpPr txBox="1"/>
          <p:nvPr/>
        </p:nvSpPr>
        <p:spPr>
          <a:xfrm>
            <a:off x="8412480" y="4846320"/>
            <a:ext cx="3063239" cy="109728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Prenatal visits, recovery, treatment, postpartum. But if an adjustment keeps her working, that comes first.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 PWFA ON THE ROAD</a:t>
            </a:r>
          </a:p>
        </p:txBody>
      </p:sp>
      <p:sp>
        <p:nvSpPr>
          <p:cNvPr id="3" name="Instinct"/>
          <p:cNvSpPr/>
          <p:nvPr/>
        </p:nvSpPr>
        <p:spPr>
          <a:xfrm>
            <a:off x="1965960" y="1783080"/>
            <a:ext cx="9784080" cy="777240"/>
          </a:xfrm>
          <a:prstGeom prst="roundRect">
            <a:avLst>
              <a:gd name="adj" fmla="val 6000"/>
            </a:avLst>
          </a:prstGeom>
          <a:solidFill>
            <a:srgbClr val="F4F8F8"/>
          </a:solidFill>
          <a:ln w="15875">
            <a:solidFill>
              <a:srgbClr val="84A7AB"/>
            </a:solid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TextBox 3"/>
          <p:cNvSpPr txBox="1"/>
          <p:nvPr/>
        </p:nvSpPr>
        <p:spPr>
          <a:xfrm>
            <a:off x="2286000" y="1783080"/>
            <a:ext cx="9144000" cy="777240"/>
          </a:xfrm>
          <a:prstGeom prst="rect">
            <a:avLst/>
          </a:prstGeom>
          <a:noFill/>
        </p:spPr>
        <p:txBody>
          <a:bodyPr wrap="square" lIns="0" tIns="18288" rIns="0" bIns="18288" anchor="ctr">
            <a:spAutoFit/>
          </a:bodyPr>
          <a:lstStyle/>
          <a:p>
            <a:pPr marL="0" indent="0" algn="l">
              <a:spcAft>
                <a:spcPts val="400"/>
              </a:spcAft>
              <a:buNone/>
            </a:pPr>
            <a:r>
              <a:rPr sz="1800" b="0" i="1">
                <a:solidFill>
                  <a:srgbClr val="55666E"/>
                </a:solidFill>
                <a:latin typeface="Calibri"/>
              </a:rPr>
              <a:t>“Driving is the job. There’s nothing we can do.”  </a:t>
            </a:r>
          </a:p>
        </p:txBody>
      </p:sp>
      <p:sp>
        <p:nvSpPr>
          <p:cNvPr id="5" name="TextBox 4"/>
          <p:cNvSpPr txBox="1"/>
          <p:nvPr/>
        </p:nvSpPr>
        <p:spPr>
          <a:xfrm>
            <a:off x="7726679" y="1783080"/>
            <a:ext cx="3703319" cy="777240"/>
          </a:xfrm>
          <a:prstGeom prst="rect">
            <a:avLst/>
          </a:prstGeom>
          <a:noFill/>
        </p:spPr>
        <p:txBody>
          <a:bodyPr wrap="square" lIns="0" tIns="18288" rIns="0" bIns="18288" anchor="ctr">
            <a:spAutoFit/>
          </a:bodyPr>
          <a:lstStyle/>
          <a:p>
            <a:pPr marL="0" indent="0" algn="r">
              <a:spcAft>
                <a:spcPts val="400"/>
              </a:spcAft>
              <a:buNone/>
            </a:pPr>
            <a:r>
              <a:rPr sz="1800" b="1" i="0">
                <a:solidFill>
                  <a:srgbClr val="F26B43"/>
                </a:solidFill>
                <a:latin typeface="Calibri"/>
              </a:rPr>
              <a:t>The PWFA flips that instinct.</a:t>
            </a:r>
          </a:p>
        </p:txBody>
      </p:sp>
      <p:sp>
        <p:nvSpPr>
          <p:cNvPr id="6" name="Road Lifting and freight"/>
          <p:cNvSpPr/>
          <p:nvPr/>
        </p:nvSpPr>
        <p:spPr>
          <a:xfrm>
            <a:off x="1965960" y="2788920"/>
            <a:ext cx="4732020" cy="153619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7" name="Icon circle FaBoxes"/>
          <p:cNvSpPr/>
          <p:nvPr/>
        </p:nvSpPr>
        <p:spPr>
          <a:xfrm>
            <a:off x="2240279" y="3063239"/>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8" name="Icon FaBoxes" descr="FaBoxes_w.png"/>
          <p:cNvPicPr>
            <a:picLocks noChangeAspect="1"/>
          </p:cNvPicPr>
          <p:nvPr/>
        </p:nvPicPr>
        <p:blipFill>
          <a:blip r:embed="rId3"/>
          <a:stretch>
            <a:fillRect/>
          </a:stretch>
        </p:blipFill>
        <p:spPr>
          <a:xfrm>
            <a:off x="2371953" y="3194913"/>
            <a:ext cx="285292" cy="285292"/>
          </a:xfrm>
          <a:prstGeom prst="rect">
            <a:avLst/>
          </a:prstGeom>
        </p:spPr>
      </p:pic>
      <p:sp>
        <p:nvSpPr>
          <p:cNvPr id="9" name="TextBox 8"/>
          <p:cNvSpPr txBox="1"/>
          <p:nvPr/>
        </p:nvSpPr>
        <p:spPr>
          <a:xfrm>
            <a:off x="2971800" y="3017520"/>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Lifting and freight</a:t>
            </a:r>
          </a:p>
        </p:txBody>
      </p:sp>
      <p:sp>
        <p:nvSpPr>
          <p:cNvPr id="10" name="TextBox 9"/>
          <p:cNvSpPr txBox="1"/>
          <p:nvPr/>
        </p:nvSpPr>
        <p:spPr>
          <a:xfrm>
            <a:off x="2971800" y="3429000"/>
            <a:ext cx="3497579" cy="86868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Lift gates and pallet jacks, drop-and-hook, someone else unloads, or a vacant position</a:t>
            </a:r>
          </a:p>
        </p:txBody>
      </p:sp>
      <p:sp>
        <p:nvSpPr>
          <p:cNvPr id="11" name="Road The driving itself"/>
          <p:cNvSpPr/>
          <p:nvPr/>
        </p:nvSpPr>
        <p:spPr>
          <a:xfrm>
            <a:off x="7018019" y="2788920"/>
            <a:ext cx="4732020" cy="153619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2" name="Icon circle FaRoute"/>
          <p:cNvSpPr/>
          <p:nvPr/>
        </p:nvSpPr>
        <p:spPr>
          <a:xfrm>
            <a:off x="7292339" y="3063239"/>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3" name="Icon FaRoute" descr="FaRoute_w.png"/>
          <p:cNvPicPr>
            <a:picLocks noChangeAspect="1"/>
          </p:cNvPicPr>
          <p:nvPr/>
        </p:nvPicPr>
        <p:blipFill>
          <a:blip r:embed="rId4"/>
          <a:stretch>
            <a:fillRect/>
          </a:stretch>
        </p:blipFill>
        <p:spPr>
          <a:xfrm>
            <a:off x="7424013" y="3194913"/>
            <a:ext cx="285292" cy="285292"/>
          </a:xfrm>
          <a:prstGeom prst="rect">
            <a:avLst/>
          </a:prstGeom>
        </p:spPr>
      </p:pic>
      <p:sp>
        <p:nvSpPr>
          <p:cNvPr id="14" name="TextBox 13"/>
          <p:cNvSpPr txBox="1"/>
          <p:nvPr/>
        </p:nvSpPr>
        <p:spPr>
          <a:xfrm>
            <a:off x="8023859" y="3017520"/>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The driving itself</a:t>
            </a:r>
          </a:p>
        </p:txBody>
      </p:sp>
      <p:sp>
        <p:nvSpPr>
          <p:cNvPr id="15" name="TextBox 14"/>
          <p:cNvSpPr txBox="1"/>
          <p:nvPr/>
        </p:nvSpPr>
        <p:spPr>
          <a:xfrm>
            <a:off x="8023859" y="3429000"/>
            <a:ext cx="3497579" cy="86868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Shorter or local routes, shuttle or yard work, more stops, or temporary dispatch or office work</a:t>
            </a:r>
          </a:p>
        </p:txBody>
      </p:sp>
      <p:sp>
        <p:nvSpPr>
          <p:cNvPr id="16" name="Road Telework"/>
          <p:cNvSpPr/>
          <p:nvPr/>
        </p:nvSpPr>
        <p:spPr>
          <a:xfrm>
            <a:off x="1965960" y="4507992"/>
            <a:ext cx="4732020" cy="153619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7" name="Icon circle FaLaptopHouse"/>
          <p:cNvSpPr/>
          <p:nvPr/>
        </p:nvSpPr>
        <p:spPr>
          <a:xfrm>
            <a:off x="2240279" y="4782312"/>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8" name="Icon FaLaptopHouse" descr="FaLaptopHouse_w.png"/>
          <p:cNvPicPr>
            <a:picLocks noChangeAspect="1"/>
          </p:cNvPicPr>
          <p:nvPr/>
        </p:nvPicPr>
        <p:blipFill>
          <a:blip r:embed="rId5"/>
          <a:stretch>
            <a:fillRect/>
          </a:stretch>
        </p:blipFill>
        <p:spPr>
          <a:xfrm>
            <a:off x="2371953" y="4913985"/>
            <a:ext cx="285292" cy="285292"/>
          </a:xfrm>
          <a:prstGeom prst="rect">
            <a:avLst/>
          </a:prstGeom>
        </p:spPr>
      </p:pic>
      <p:sp>
        <p:nvSpPr>
          <p:cNvPr id="19" name="TextBox 18"/>
          <p:cNvSpPr txBox="1"/>
          <p:nvPr/>
        </p:nvSpPr>
        <p:spPr>
          <a:xfrm>
            <a:off x="2971800" y="4736592"/>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Telework</a:t>
            </a:r>
          </a:p>
        </p:txBody>
      </p:sp>
      <p:sp>
        <p:nvSpPr>
          <p:cNvPr id="20" name="TextBox 19"/>
          <p:cNvSpPr txBox="1"/>
          <p:nvPr/>
        </p:nvSpPr>
        <p:spPr>
          <a:xfrm>
            <a:off x="2971800" y="5148072"/>
            <a:ext cx="3497579" cy="86868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No trucking carve-out. Show it won’t work through undue hardship; don’t assume it</a:t>
            </a:r>
          </a:p>
        </p:txBody>
      </p:sp>
      <p:sp>
        <p:nvSpPr>
          <p:cNvPr id="21" name="Road Safety"/>
          <p:cNvSpPr/>
          <p:nvPr/>
        </p:nvSpPr>
        <p:spPr>
          <a:xfrm>
            <a:off x="7018019" y="4507992"/>
            <a:ext cx="4732020" cy="153619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2" name="Icon circle FaShieldAlt"/>
          <p:cNvSpPr/>
          <p:nvPr/>
        </p:nvSpPr>
        <p:spPr>
          <a:xfrm>
            <a:off x="7292339" y="4782312"/>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3" name="Icon FaShieldAlt" descr="FaShieldAlt_w.png"/>
          <p:cNvPicPr>
            <a:picLocks noChangeAspect="1"/>
          </p:cNvPicPr>
          <p:nvPr/>
        </p:nvPicPr>
        <p:blipFill>
          <a:blip r:embed="rId6"/>
          <a:stretch>
            <a:fillRect/>
          </a:stretch>
        </p:blipFill>
        <p:spPr>
          <a:xfrm>
            <a:off x="7424013" y="4913985"/>
            <a:ext cx="285292" cy="285292"/>
          </a:xfrm>
          <a:prstGeom prst="rect">
            <a:avLst/>
          </a:prstGeom>
        </p:spPr>
      </p:pic>
      <p:sp>
        <p:nvSpPr>
          <p:cNvPr id="24" name="TextBox 23"/>
          <p:cNvSpPr txBox="1"/>
          <p:nvPr/>
        </p:nvSpPr>
        <p:spPr>
          <a:xfrm>
            <a:off x="8023859" y="4736592"/>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Safety</a:t>
            </a:r>
          </a:p>
        </p:txBody>
      </p:sp>
      <p:sp>
        <p:nvSpPr>
          <p:cNvPr id="25" name="TextBox 24"/>
          <p:cNvSpPr txBox="1"/>
          <p:nvPr/>
        </p:nvSpPr>
        <p:spPr>
          <a:xfrm>
            <a:off x="8023859" y="5148072"/>
            <a:ext cx="3497579" cy="86868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Demonstrate it; don’t assume it. What’s safe for her pregnancy is her and her doctor’s call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TREGO V. PENSKE LOGISTICS</a:t>
            </a:r>
          </a:p>
        </p:txBody>
      </p:sp>
      <p:sp>
        <p:nvSpPr>
          <p:cNvPr id="3" name="TextBox 2"/>
          <p:cNvSpPr txBox="1"/>
          <p:nvPr/>
        </p:nvSpPr>
        <p:spPr>
          <a:xfrm>
            <a:off x="1965960" y="1783080"/>
            <a:ext cx="9784080" cy="365760"/>
          </a:xfrm>
          <a:prstGeom prst="rect">
            <a:avLst/>
          </a:prstGeom>
          <a:noFill/>
        </p:spPr>
        <p:txBody>
          <a:bodyPr wrap="square" lIns="0" tIns="18288" rIns="0" bIns="18288" anchor="t">
            <a:spAutoFit/>
          </a:bodyPr>
          <a:lstStyle/>
          <a:p>
            <a:pPr marL="0" indent="0" algn="l">
              <a:spcAft>
                <a:spcPts val="400"/>
              </a:spcAft>
              <a:buNone/>
            </a:pPr>
            <a:r>
              <a:rPr sz="1500" b="0" i="1">
                <a:solidFill>
                  <a:srgbClr val="55666E"/>
                </a:solidFill>
                <a:latin typeface="Calibri"/>
              </a:rPr>
              <a:t>Class A driver delivering tires  •  Federal district court, Tennessee</a:t>
            </a:r>
          </a:p>
        </p:txBody>
      </p:sp>
      <p:sp>
        <p:nvSpPr>
          <p:cNvPr id="4" name="Trego step 1"/>
          <p:cNvSpPr/>
          <p:nvPr/>
        </p:nvSpPr>
        <p:spPr>
          <a:xfrm>
            <a:off x="1965960" y="2286000"/>
            <a:ext cx="2205989" cy="2743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Number 1"/>
          <p:cNvSpPr/>
          <p:nvPr/>
        </p:nvSpPr>
        <p:spPr>
          <a:xfrm>
            <a:off x="2194560" y="2468880"/>
            <a:ext cx="457200" cy="45720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600" b="1" i="0">
                <a:solidFill>
                  <a:srgbClr val="FFFFFF"/>
                </a:solidFill>
                <a:latin typeface="Calibri"/>
              </a:rPr>
              <a:t>1</a:t>
            </a:r>
          </a:p>
        </p:txBody>
      </p:sp>
      <p:sp>
        <p:nvSpPr>
          <p:cNvPr id="6" name="TextBox 5"/>
          <p:cNvSpPr txBox="1"/>
          <p:nvPr/>
        </p:nvSpPr>
        <p:spPr>
          <a:xfrm>
            <a:off x="2194560" y="3063240"/>
            <a:ext cx="1748789" cy="41148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The restriction</a:t>
            </a:r>
          </a:p>
        </p:txBody>
      </p:sp>
      <p:sp>
        <p:nvSpPr>
          <p:cNvPr id="7" name="TextBox 6"/>
          <p:cNvSpPr txBox="1"/>
          <p:nvPr/>
        </p:nvSpPr>
        <p:spPr>
          <a:xfrm>
            <a:off x="2194560" y="3520440"/>
            <a:ext cx="1794509" cy="1463040"/>
          </a:xfrm>
          <a:prstGeom prst="rect">
            <a:avLst/>
          </a:prstGeom>
          <a:noFill/>
        </p:spPr>
        <p:txBody>
          <a:bodyPr wrap="square" lIns="0" tIns="18288" rIns="0" bIns="18288" anchor="t">
            <a:spAutoFit/>
          </a:bodyPr>
          <a:lstStyle/>
          <a:p>
            <a:pPr marL="201168" indent="-201168" algn="l">
              <a:spcAft>
                <a:spcPts val="500"/>
              </a:spcAft>
              <a:buClr>
                <a:srgbClr val="2E5262"/>
              </a:buClr>
              <a:buFont typeface="Arial"/>
              <a:buChar char="•"/>
            </a:pPr>
            <a:r>
              <a:rPr sz="1400" b="0" i="0">
                <a:solidFill>
                  <a:srgbClr val="1F2A33"/>
                </a:solidFill>
                <a:latin typeface="Calibri"/>
              </a:rPr>
              <a:t>20-lb lifting limit</a:t>
            </a:r>
          </a:p>
          <a:p>
            <a:pPr marL="201168" indent="-201168" algn="l">
              <a:spcAft>
                <a:spcPts val="500"/>
              </a:spcAft>
              <a:buClr>
                <a:srgbClr val="2E5262"/>
              </a:buClr>
              <a:buFont typeface="Arial"/>
              <a:buChar char="•"/>
            </a:pPr>
            <a:r>
              <a:rPr sz="1400" b="0" i="0">
                <a:solidFill>
                  <a:srgbClr val="1F2A33"/>
                </a:solidFill>
                <a:latin typeface="Calibri"/>
              </a:rPr>
              <a:t>Frequent water and restroom breaks</a:t>
            </a:r>
          </a:p>
          <a:p>
            <a:pPr marL="201168" indent="-201168" algn="l">
              <a:spcAft>
                <a:spcPts val="500"/>
              </a:spcAft>
              <a:buClr>
                <a:srgbClr val="2E5262"/>
              </a:buClr>
              <a:buFont typeface="Arial"/>
              <a:buChar char="•"/>
            </a:pPr>
            <a:r>
              <a:rPr sz="1400" b="0" i="0">
                <a:solidFill>
                  <a:srgbClr val="1F2A33"/>
                </a:solidFill>
                <a:latin typeface="Calibri"/>
              </a:rPr>
              <a:t>Could still drive; couldn’t “throw” tires</a:t>
            </a:r>
          </a:p>
        </p:txBody>
      </p:sp>
      <p:sp>
        <p:nvSpPr>
          <p:cNvPr id="8" name="Arrow 1"/>
          <p:cNvSpPr/>
          <p:nvPr/>
        </p:nvSpPr>
        <p:spPr>
          <a:xfrm>
            <a:off x="4226814" y="3520440"/>
            <a:ext cx="210312" cy="274320"/>
          </a:xfrm>
          <a:prstGeom prst="rightArrow">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9" name="Trego step 2"/>
          <p:cNvSpPr/>
          <p:nvPr/>
        </p:nvSpPr>
        <p:spPr>
          <a:xfrm>
            <a:off x="4491990" y="2286000"/>
            <a:ext cx="2205989" cy="2743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Number 2"/>
          <p:cNvSpPr/>
          <p:nvPr/>
        </p:nvSpPr>
        <p:spPr>
          <a:xfrm>
            <a:off x="4720590" y="2468880"/>
            <a:ext cx="457200" cy="45720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600" b="1" i="0">
                <a:solidFill>
                  <a:srgbClr val="FFFFFF"/>
                </a:solidFill>
                <a:latin typeface="Calibri"/>
              </a:rPr>
              <a:t>2</a:t>
            </a:r>
          </a:p>
        </p:txBody>
      </p:sp>
      <p:sp>
        <p:nvSpPr>
          <p:cNvPr id="11" name="TextBox 10"/>
          <p:cNvSpPr txBox="1"/>
          <p:nvPr/>
        </p:nvSpPr>
        <p:spPr>
          <a:xfrm>
            <a:off x="4720590" y="3063240"/>
            <a:ext cx="1748789" cy="41148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Her proposals</a:t>
            </a:r>
          </a:p>
        </p:txBody>
      </p:sp>
      <p:sp>
        <p:nvSpPr>
          <p:cNvPr id="12" name="TextBox 11"/>
          <p:cNvSpPr txBox="1"/>
          <p:nvPr/>
        </p:nvSpPr>
        <p:spPr>
          <a:xfrm>
            <a:off x="4720590" y="3520440"/>
            <a:ext cx="1794509" cy="1463040"/>
          </a:xfrm>
          <a:prstGeom prst="rect">
            <a:avLst/>
          </a:prstGeom>
          <a:noFill/>
        </p:spPr>
        <p:txBody>
          <a:bodyPr wrap="square" lIns="0" tIns="18288" rIns="0" bIns="18288" anchor="t">
            <a:spAutoFit/>
          </a:bodyPr>
          <a:lstStyle/>
          <a:p>
            <a:pPr marL="201168" indent="-201168" algn="l">
              <a:spcAft>
                <a:spcPts val="500"/>
              </a:spcAft>
              <a:buClr>
                <a:srgbClr val="2E5262"/>
              </a:buClr>
              <a:buFont typeface="Arial"/>
              <a:buChar char="•"/>
            </a:pPr>
            <a:r>
              <a:rPr sz="1400" b="0" i="0">
                <a:solidFill>
                  <a:srgbClr val="1F2A33"/>
                </a:solidFill>
                <a:latin typeface="Calibri"/>
              </a:rPr>
              <a:t>Breaks on the road</a:t>
            </a:r>
          </a:p>
          <a:p>
            <a:pPr marL="201168" indent="-201168" algn="l">
              <a:spcAft>
                <a:spcPts val="500"/>
              </a:spcAft>
              <a:buClr>
                <a:srgbClr val="2E5262"/>
              </a:buClr>
              <a:buFont typeface="Arial"/>
              <a:buChar char="•"/>
            </a:pPr>
            <a:r>
              <a:rPr sz="1400" b="0" i="0">
                <a:solidFill>
                  <a:srgbClr val="1F2A33"/>
                </a:solidFill>
                <a:latin typeface="Calibri"/>
              </a:rPr>
              <a:t>Routes without hand-unloading</a:t>
            </a:r>
          </a:p>
          <a:p>
            <a:pPr marL="201168" indent="-201168" algn="l">
              <a:spcAft>
                <a:spcPts val="500"/>
              </a:spcAft>
              <a:buClr>
                <a:srgbClr val="2E5262"/>
              </a:buClr>
              <a:buFont typeface="Arial"/>
              <a:buChar char="•"/>
            </a:pPr>
            <a:r>
              <a:rPr sz="1400" b="0" i="0">
                <a:solidFill>
                  <a:srgbClr val="1F2A33"/>
                </a:solidFill>
                <a:latin typeface="Calibri"/>
              </a:rPr>
              <a:t>Or a shorter “shuttle” job</a:t>
            </a:r>
          </a:p>
        </p:txBody>
      </p:sp>
      <p:sp>
        <p:nvSpPr>
          <p:cNvPr id="13" name="Arrow 2"/>
          <p:cNvSpPr/>
          <p:nvPr/>
        </p:nvSpPr>
        <p:spPr>
          <a:xfrm>
            <a:off x="6752843" y="3520440"/>
            <a:ext cx="210312" cy="274320"/>
          </a:xfrm>
          <a:prstGeom prst="rightArrow">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4" name="Trego step 3"/>
          <p:cNvSpPr/>
          <p:nvPr/>
        </p:nvSpPr>
        <p:spPr>
          <a:xfrm>
            <a:off x="7018019" y="2286000"/>
            <a:ext cx="2205989" cy="2743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5" name="Number 3"/>
          <p:cNvSpPr/>
          <p:nvPr/>
        </p:nvSpPr>
        <p:spPr>
          <a:xfrm>
            <a:off x="7246619" y="2468880"/>
            <a:ext cx="457200" cy="45720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600" b="1" i="0">
                <a:solidFill>
                  <a:srgbClr val="FFFFFF"/>
                </a:solidFill>
                <a:latin typeface="Calibri"/>
              </a:rPr>
              <a:t>3</a:t>
            </a:r>
          </a:p>
        </p:txBody>
      </p:sp>
      <p:sp>
        <p:nvSpPr>
          <p:cNvPr id="16" name="TextBox 15"/>
          <p:cNvSpPr txBox="1"/>
          <p:nvPr/>
        </p:nvSpPr>
        <p:spPr>
          <a:xfrm>
            <a:off x="7246619" y="3063240"/>
            <a:ext cx="1748789" cy="41148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Penske’s response</a:t>
            </a:r>
          </a:p>
        </p:txBody>
      </p:sp>
      <p:sp>
        <p:nvSpPr>
          <p:cNvPr id="17" name="TextBox 16"/>
          <p:cNvSpPr txBox="1"/>
          <p:nvPr/>
        </p:nvSpPr>
        <p:spPr>
          <a:xfrm>
            <a:off x="7246619" y="3520440"/>
            <a:ext cx="1794509" cy="1463040"/>
          </a:xfrm>
          <a:prstGeom prst="rect">
            <a:avLst/>
          </a:prstGeom>
          <a:noFill/>
        </p:spPr>
        <p:txBody>
          <a:bodyPr wrap="square" lIns="0" tIns="18288" rIns="0" bIns="18288" anchor="t">
            <a:spAutoFit/>
          </a:bodyPr>
          <a:lstStyle/>
          <a:p>
            <a:pPr marL="201168" indent="-201168" algn="l">
              <a:spcAft>
                <a:spcPts val="500"/>
              </a:spcAft>
              <a:buClr>
                <a:srgbClr val="2E5262"/>
              </a:buClr>
              <a:buFont typeface="Arial"/>
              <a:buChar char="•"/>
            </a:pPr>
            <a:r>
              <a:rPr sz="1400" b="0" i="0">
                <a:solidFill>
                  <a:srgbClr val="1F2A33"/>
                </a:solidFill>
                <a:latin typeface="Calibri"/>
              </a:rPr>
              <a:t>Routed her to leave</a:t>
            </a:r>
          </a:p>
          <a:p>
            <a:pPr marL="201168" indent="-201168" algn="l">
              <a:spcAft>
                <a:spcPts val="500"/>
              </a:spcAft>
              <a:buClr>
                <a:srgbClr val="2E5262"/>
              </a:buClr>
              <a:buFont typeface="Arial"/>
              <a:buChar char="•"/>
            </a:pPr>
            <a:r>
              <a:rPr sz="1400" b="0" i="0">
                <a:solidFill>
                  <a:srgbClr val="1F2A33"/>
                </a:solidFill>
                <a:latin typeface="Calibri"/>
              </a:rPr>
              <a:t>Then terminated her</a:t>
            </a:r>
          </a:p>
        </p:txBody>
      </p:sp>
      <p:sp>
        <p:nvSpPr>
          <p:cNvPr id="18" name="Arrow 3"/>
          <p:cNvSpPr/>
          <p:nvPr/>
        </p:nvSpPr>
        <p:spPr>
          <a:xfrm>
            <a:off x="9278874" y="3520440"/>
            <a:ext cx="210312" cy="274320"/>
          </a:xfrm>
          <a:prstGeom prst="rightArrow">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9" name="Trego step 4"/>
          <p:cNvSpPr/>
          <p:nvPr/>
        </p:nvSpPr>
        <p:spPr>
          <a:xfrm>
            <a:off x="9544050" y="2286000"/>
            <a:ext cx="2205989" cy="27432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0" name="Number 4"/>
          <p:cNvSpPr/>
          <p:nvPr/>
        </p:nvSpPr>
        <p:spPr>
          <a:xfrm>
            <a:off x="9772650" y="2468880"/>
            <a:ext cx="457200" cy="45720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600" b="1" i="0">
                <a:solidFill>
                  <a:srgbClr val="2E5262"/>
                </a:solidFill>
                <a:latin typeface="Calibri"/>
              </a:rPr>
              <a:t>4</a:t>
            </a:r>
          </a:p>
        </p:txBody>
      </p:sp>
      <p:sp>
        <p:nvSpPr>
          <p:cNvPr id="21" name="TextBox 20"/>
          <p:cNvSpPr txBox="1"/>
          <p:nvPr/>
        </p:nvSpPr>
        <p:spPr>
          <a:xfrm>
            <a:off x="9772650" y="3063240"/>
            <a:ext cx="1748789" cy="411480"/>
          </a:xfrm>
          <a:prstGeom prst="rect">
            <a:avLst/>
          </a:prstGeom>
          <a:noFill/>
        </p:spPr>
        <p:txBody>
          <a:bodyPr wrap="square" lIns="0" tIns="18288" rIns="0" bIns="18288" anchor="t">
            <a:spAutoFit/>
          </a:bodyPr>
          <a:lstStyle/>
          <a:p>
            <a:pPr marL="0" indent="0" algn="l">
              <a:spcAft>
                <a:spcPts val="400"/>
              </a:spcAft>
              <a:buNone/>
            </a:pPr>
            <a:r>
              <a:rPr sz="1700" b="1" i="0">
                <a:solidFill>
                  <a:srgbClr val="FFFFFF"/>
                </a:solidFill>
                <a:latin typeface="Calibri"/>
              </a:rPr>
              <a:t>The court</a:t>
            </a:r>
          </a:p>
        </p:txBody>
      </p:sp>
      <p:sp>
        <p:nvSpPr>
          <p:cNvPr id="22" name="TextBox 21"/>
          <p:cNvSpPr txBox="1"/>
          <p:nvPr/>
        </p:nvSpPr>
        <p:spPr>
          <a:xfrm>
            <a:off x="9772650" y="3520440"/>
            <a:ext cx="1794509" cy="1463040"/>
          </a:xfrm>
          <a:prstGeom prst="rect">
            <a:avLst/>
          </a:prstGeom>
          <a:noFill/>
        </p:spPr>
        <p:txBody>
          <a:bodyPr wrap="square" lIns="0" tIns="18288" rIns="0" bIns="18288" anchor="t">
            <a:spAutoFit/>
          </a:bodyPr>
          <a:lstStyle/>
          <a:p>
            <a:pPr marL="201168" indent="-201168" algn="l">
              <a:spcAft>
                <a:spcPts val="500"/>
              </a:spcAft>
              <a:buClr>
                <a:srgbClr val="FFFFFF"/>
              </a:buClr>
              <a:buFont typeface="Arial"/>
              <a:buChar char="•"/>
            </a:pPr>
            <a:r>
              <a:rPr sz="1400" b="0" i="0">
                <a:solidFill>
                  <a:srgbClr val="FFFFFF"/>
                </a:solidFill>
                <a:latin typeface="Calibri"/>
              </a:rPr>
              <a:t>PWFA claim survives</a:t>
            </a:r>
          </a:p>
          <a:p>
            <a:pPr marL="201168" indent="-201168" algn="l">
              <a:spcAft>
                <a:spcPts val="500"/>
              </a:spcAft>
              <a:buClr>
                <a:srgbClr val="FFFFFF"/>
              </a:buClr>
              <a:buFont typeface="Arial"/>
              <a:buChar char="•"/>
            </a:pPr>
            <a:r>
              <a:rPr sz="1400" b="0" i="0">
                <a:solidFill>
                  <a:srgbClr val="FFFFFF"/>
                </a:solidFill>
                <a:latin typeface="Calibri"/>
              </a:rPr>
              <a:t>Still “qualified”; leave isn’t the default</a:t>
            </a:r>
          </a:p>
          <a:p>
            <a:pPr marL="201168" indent="-201168" algn="l">
              <a:spcAft>
                <a:spcPts val="500"/>
              </a:spcAft>
              <a:buClr>
                <a:srgbClr val="FFFFFF"/>
              </a:buClr>
              <a:buFont typeface="Arial"/>
              <a:buChar char="•"/>
            </a:pPr>
            <a:r>
              <a:rPr sz="1400" b="0" i="0">
                <a:solidFill>
                  <a:srgbClr val="FFFFFF"/>
                </a:solidFill>
                <a:latin typeface="Calibri"/>
              </a:rPr>
              <a:t>Hardship showing “cursory”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 UNDUE HARDSHIP DEFENSE</a:t>
            </a:r>
          </a:p>
        </p:txBody>
      </p:sp>
      <p:sp>
        <p:nvSpPr>
          <p:cNvPr id="3" name="Definition"/>
          <p:cNvSpPr/>
          <p:nvPr/>
        </p:nvSpPr>
        <p:spPr>
          <a:xfrm>
            <a:off x="1965960" y="1783080"/>
            <a:ext cx="9784080" cy="6858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TextBox 3"/>
          <p:cNvSpPr txBox="1"/>
          <p:nvPr/>
        </p:nvSpPr>
        <p:spPr>
          <a:xfrm>
            <a:off x="2286000" y="1783080"/>
            <a:ext cx="9144000" cy="685800"/>
          </a:xfrm>
          <a:prstGeom prst="rect">
            <a:avLst/>
          </a:prstGeom>
          <a:noFill/>
        </p:spPr>
        <p:txBody>
          <a:bodyPr wrap="square" lIns="0" tIns="18288" rIns="0" bIns="18288" anchor="ctr">
            <a:spAutoFit/>
          </a:bodyPr>
          <a:lstStyle/>
          <a:p>
            <a:pPr marL="0" indent="0" algn="l">
              <a:spcAft>
                <a:spcPts val="400"/>
              </a:spcAft>
              <a:buNone/>
            </a:pPr>
            <a:r>
              <a:rPr sz="1700" b="1" i="0">
                <a:solidFill>
                  <a:srgbClr val="FFFFFF"/>
                </a:solidFill>
                <a:latin typeface="Calibri"/>
              </a:rPr>
              <a:t>“Significant difficulty or expense.”</a:t>
            </a:r>
            <a:r>
              <a:rPr sz="1700" b="0" i="0">
                <a:solidFill>
                  <a:srgbClr val="FFFFFF"/>
                </a:solidFill>
                <a:latin typeface="Calibri"/>
              </a:rPr>
              <a:t>  Your burden to prove. No single factor decides it.</a:t>
            </a:r>
          </a:p>
        </p:txBody>
      </p:sp>
      <p:sp>
        <p:nvSpPr>
          <p:cNvPr id="5" name="Core factors"/>
          <p:cNvSpPr/>
          <p:nvPr/>
        </p:nvSpPr>
        <p:spPr>
          <a:xfrm>
            <a:off x="1965960" y="2697480"/>
            <a:ext cx="4732020" cy="23774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6" name="Icon circle FaBalanceScale"/>
          <p:cNvSpPr/>
          <p:nvPr/>
        </p:nvSpPr>
        <p:spPr>
          <a:xfrm>
            <a:off x="2240279" y="288036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7" name="Icon FaBalanceScale" descr="FaBalanceScale_w.png"/>
          <p:cNvPicPr>
            <a:picLocks noChangeAspect="1"/>
          </p:cNvPicPr>
          <p:nvPr/>
        </p:nvPicPr>
        <p:blipFill>
          <a:blip r:embed="rId3"/>
          <a:stretch>
            <a:fillRect/>
          </a:stretch>
        </p:blipFill>
        <p:spPr>
          <a:xfrm>
            <a:off x="2360980" y="3001060"/>
            <a:ext cx="261518" cy="261518"/>
          </a:xfrm>
          <a:prstGeom prst="rect">
            <a:avLst/>
          </a:prstGeom>
        </p:spPr>
      </p:pic>
      <p:sp>
        <p:nvSpPr>
          <p:cNvPr id="8" name="TextBox 7"/>
          <p:cNvSpPr txBox="1"/>
          <p:nvPr/>
        </p:nvSpPr>
        <p:spPr>
          <a:xfrm>
            <a:off x="2880360" y="2880360"/>
            <a:ext cx="3634739" cy="502920"/>
          </a:xfrm>
          <a:prstGeom prst="rect">
            <a:avLst/>
          </a:prstGeom>
          <a:noFill/>
        </p:spPr>
        <p:txBody>
          <a:bodyPr wrap="square" lIns="0" tIns="18288" rIns="0" bIns="18288" anchor="ctr">
            <a:spAutoFit/>
          </a:bodyPr>
          <a:lstStyle/>
          <a:p>
            <a:pPr marL="0" indent="0" algn="l">
              <a:spcAft>
                <a:spcPts val="400"/>
              </a:spcAft>
              <a:buNone/>
            </a:pPr>
            <a:r>
              <a:rPr sz="1700" b="1" i="0">
                <a:solidFill>
                  <a:srgbClr val="00002E"/>
                </a:solidFill>
                <a:latin typeface="Calibri"/>
              </a:rPr>
              <a:t>Core factors (from the ADA)</a:t>
            </a:r>
          </a:p>
        </p:txBody>
      </p:sp>
      <p:sp>
        <p:nvSpPr>
          <p:cNvPr id="9" name="TextBox 8"/>
          <p:cNvSpPr txBox="1"/>
          <p:nvPr/>
        </p:nvSpPr>
        <p:spPr>
          <a:xfrm>
            <a:off x="2286000" y="3520440"/>
            <a:ext cx="4183380" cy="1554480"/>
          </a:xfrm>
          <a:prstGeom prst="rect">
            <a:avLst/>
          </a:prstGeom>
          <a:noFill/>
        </p:spPr>
        <p:txBody>
          <a:bodyPr wrap="square" lIns="0" tIns="18288" rIns="0" bIns="18288" anchor="t">
            <a:spAutoFit/>
          </a:bodyPr>
          <a:lstStyle/>
          <a:p>
            <a:pPr marL="201168" indent="-201168" algn="l">
              <a:spcAft>
                <a:spcPts val="300"/>
              </a:spcAft>
              <a:buClr>
                <a:srgbClr val="2E5262"/>
              </a:buClr>
              <a:buFont typeface="Arial"/>
              <a:buChar char="•"/>
            </a:pPr>
            <a:r>
              <a:rPr sz="1400" b="0" i="0">
                <a:solidFill>
                  <a:srgbClr val="1F2A33"/>
                </a:solidFill>
                <a:latin typeface="Calibri"/>
              </a:rPr>
              <a:t>Net cost</a:t>
            </a:r>
          </a:p>
          <a:p>
            <a:pPr marL="201168" indent="-201168" algn="l">
              <a:spcAft>
                <a:spcPts val="300"/>
              </a:spcAft>
              <a:buClr>
                <a:srgbClr val="2E5262"/>
              </a:buClr>
              <a:buFont typeface="Arial"/>
              <a:buChar char="•"/>
            </a:pPr>
            <a:r>
              <a:rPr sz="1400" b="0" i="0">
                <a:solidFill>
                  <a:srgbClr val="1F2A33"/>
                </a:solidFill>
                <a:latin typeface="Calibri"/>
              </a:rPr>
              <a:t>Facility’s resources</a:t>
            </a:r>
          </a:p>
          <a:p>
            <a:pPr marL="201168" indent="-201168" algn="l">
              <a:spcAft>
                <a:spcPts val="300"/>
              </a:spcAft>
              <a:buClr>
                <a:srgbClr val="2E5262"/>
              </a:buClr>
              <a:buFont typeface="Arial"/>
              <a:buChar char="•"/>
            </a:pPr>
            <a:r>
              <a:rPr sz="1400" b="0" i="0">
                <a:solidFill>
                  <a:srgbClr val="1F2A33"/>
                </a:solidFill>
                <a:latin typeface="Calibri"/>
              </a:rPr>
              <a:t>Employer’s overall size and resources</a:t>
            </a:r>
          </a:p>
          <a:p>
            <a:pPr marL="201168" indent="-201168" algn="l">
              <a:spcAft>
                <a:spcPts val="300"/>
              </a:spcAft>
              <a:buClr>
                <a:srgbClr val="2E5262"/>
              </a:buClr>
              <a:buFont typeface="Arial"/>
              <a:buChar char="•"/>
            </a:pPr>
            <a:r>
              <a:rPr sz="1400" b="0" i="0">
                <a:solidFill>
                  <a:srgbClr val="1F2A33"/>
                </a:solidFill>
                <a:latin typeface="Calibri"/>
              </a:rPr>
              <a:t>Type of operation; impact on operations</a:t>
            </a:r>
          </a:p>
        </p:txBody>
      </p:sp>
      <p:sp>
        <p:nvSpPr>
          <p:cNvPr id="10" name="Added factors"/>
          <p:cNvSpPr/>
          <p:nvPr/>
        </p:nvSpPr>
        <p:spPr>
          <a:xfrm>
            <a:off x="7018019" y="2697480"/>
            <a:ext cx="4732020" cy="23774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1" name="Icon circle FaTruck"/>
          <p:cNvSpPr/>
          <p:nvPr/>
        </p:nvSpPr>
        <p:spPr>
          <a:xfrm>
            <a:off x="7292339" y="288036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2" name="Icon FaTruck" descr="FaTruck_w.png"/>
          <p:cNvPicPr>
            <a:picLocks noChangeAspect="1"/>
          </p:cNvPicPr>
          <p:nvPr/>
        </p:nvPicPr>
        <p:blipFill>
          <a:blip r:embed="rId4"/>
          <a:stretch>
            <a:fillRect/>
          </a:stretch>
        </p:blipFill>
        <p:spPr>
          <a:xfrm>
            <a:off x="7413040" y="3001060"/>
            <a:ext cx="261518" cy="261518"/>
          </a:xfrm>
          <a:prstGeom prst="rect">
            <a:avLst/>
          </a:prstGeom>
        </p:spPr>
      </p:pic>
      <p:sp>
        <p:nvSpPr>
          <p:cNvPr id="13" name="TextBox 12"/>
          <p:cNvSpPr txBox="1"/>
          <p:nvPr/>
        </p:nvSpPr>
        <p:spPr>
          <a:xfrm>
            <a:off x="7932419" y="2880360"/>
            <a:ext cx="3634739" cy="502920"/>
          </a:xfrm>
          <a:prstGeom prst="rect">
            <a:avLst/>
          </a:prstGeom>
          <a:noFill/>
        </p:spPr>
        <p:txBody>
          <a:bodyPr wrap="square" lIns="0" tIns="18288" rIns="0" bIns="18288" anchor="ctr">
            <a:spAutoFit/>
          </a:bodyPr>
          <a:lstStyle/>
          <a:p>
            <a:pPr marL="0" indent="0" algn="l">
              <a:spcAft>
                <a:spcPts val="400"/>
              </a:spcAft>
              <a:buNone/>
            </a:pPr>
            <a:r>
              <a:rPr sz="1700" b="1" i="0">
                <a:solidFill>
                  <a:srgbClr val="00002E"/>
                </a:solidFill>
                <a:latin typeface="Calibri"/>
              </a:rPr>
              <a:t>Added: suspending driving</a:t>
            </a:r>
          </a:p>
        </p:txBody>
      </p:sp>
      <p:sp>
        <p:nvSpPr>
          <p:cNvPr id="14" name="TextBox 13"/>
          <p:cNvSpPr txBox="1"/>
          <p:nvPr/>
        </p:nvSpPr>
        <p:spPr>
          <a:xfrm>
            <a:off x="7338059" y="3520440"/>
            <a:ext cx="4183380" cy="1554480"/>
          </a:xfrm>
          <a:prstGeom prst="rect">
            <a:avLst/>
          </a:prstGeom>
          <a:noFill/>
        </p:spPr>
        <p:txBody>
          <a:bodyPr wrap="square" lIns="0" tIns="18288" rIns="0" bIns="18288" anchor="t">
            <a:spAutoFit/>
          </a:bodyPr>
          <a:lstStyle/>
          <a:p>
            <a:pPr marL="201168" indent="-201168" algn="l">
              <a:spcAft>
                <a:spcPts val="300"/>
              </a:spcAft>
              <a:buClr>
                <a:srgbClr val="2E5262"/>
              </a:buClr>
              <a:buFont typeface="Arial"/>
              <a:buChar char="•"/>
            </a:pPr>
            <a:r>
              <a:rPr sz="1400" b="0" i="0">
                <a:solidFill>
                  <a:srgbClr val="1F2A33"/>
                </a:solidFill>
                <a:latin typeface="Calibri"/>
              </a:rPr>
              <a:t>How long, and is there other work?</a:t>
            </a:r>
          </a:p>
          <a:p>
            <a:pPr marL="201168" indent="-201168" algn="l">
              <a:spcAft>
                <a:spcPts val="300"/>
              </a:spcAft>
              <a:buClr>
                <a:srgbClr val="2E5262"/>
              </a:buClr>
              <a:buFont typeface="Arial"/>
              <a:buChar char="•"/>
            </a:pPr>
            <a:r>
              <a:rPr sz="1400" b="0" i="0">
                <a:solidFill>
                  <a:srgbClr val="1F2A33"/>
                </a:solidFill>
                <a:latin typeface="Calibri"/>
              </a:rPr>
              <a:t>The function’s nature and frequency</a:t>
            </a:r>
          </a:p>
          <a:p>
            <a:pPr marL="201168" indent="-201168" algn="l">
              <a:spcAft>
                <a:spcPts val="300"/>
              </a:spcAft>
              <a:buClr>
                <a:srgbClr val="2E5262"/>
              </a:buClr>
              <a:buFont typeface="Arial"/>
              <a:buChar char="•"/>
            </a:pPr>
            <a:r>
              <a:rPr sz="1400" b="0" i="0">
                <a:solidFill>
                  <a:srgbClr val="1F2A33"/>
                </a:solidFill>
                <a:latin typeface="Calibri"/>
              </a:rPr>
              <a:t>Similar suspensions given to others?</a:t>
            </a:r>
          </a:p>
          <a:p>
            <a:pPr marL="201168" indent="-201168" algn="l">
              <a:spcAft>
                <a:spcPts val="300"/>
              </a:spcAft>
              <a:buClr>
                <a:srgbClr val="2E5262"/>
              </a:buClr>
              <a:buFont typeface="Arial"/>
              <a:buChar char="•"/>
            </a:pPr>
            <a:r>
              <a:rPr sz="1400" b="0" i="0">
                <a:solidFill>
                  <a:srgbClr val="1F2A33"/>
                </a:solidFill>
                <a:latin typeface="Calibri"/>
              </a:rPr>
              <a:t>Can someone cover it, or can it wait?</a:t>
            </a:r>
          </a:p>
        </p:txBody>
      </p:sp>
      <p:sp>
        <p:nvSpPr>
          <p:cNvPr id="15" name="TextBox 14"/>
          <p:cNvSpPr txBox="1"/>
          <p:nvPr/>
        </p:nvSpPr>
        <p:spPr>
          <a:xfrm>
            <a:off x="7338059" y="4800600"/>
            <a:ext cx="4183380" cy="274320"/>
          </a:xfrm>
          <a:prstGeom prst="rect">
            <a:avLst/>
          </a:prstGeom>
          <a:noFill/>
        </p:spPr>
        <p:txBody>
          <a:bodyPr wrap="square" lIns="0" tIns="18288" rIns="0" bIns="18288" anchor="t">
            <a:spAutoFit/>
          </a:bodyPr>
          <a:lstStyle/>
          <a:p>
            <a:pPr marL="0" indent="0" algn="l">
              <a:spcAft>
                <a:spcPts val="400"/>
              </a:spcAft>
              <a:buNone/>
            </a:pPr>
            <a:r>
              <a:rPr sz="1100" b="0" i="1">
                <a:solidFill>
                  <a:srgbClr val="55666E"/>
                </a:solidFill>
                <a:latin typeface="Calibri"/>
              </a:rPr>
              <a:t>29 C.F.R. § 1636.3</a:t>
            </a:r>
          </a:p>
        </p:txBody>
      </p:sp>
      <p:sp>
        <p:nvSpPr>
          <p:cNvPr id="16" name="Icon circle FaCheck"/>
          <p:cNvSpPr/>
          <p:nvPr/>
        </p:nvSpPr>
        <p:spPr>
          <a:xfrm>
            <a:off x="1965960" y="5303520"/>
            <a:ext cx="457200" cy="457200"/>
          </a:xfrm>
          <a:prstGeom prst="ellipse">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7" name="Icon FaCheck" descr="FaCheck_w.png"/>
          <p:cNvPicPr>
            <a:picLocks noChangeAspect="1"/>
          </p:cNvPicPr>
          <p:nvPr/>
        </p:nvPicPr>
        <p:blipFill>
          <a:blip r:embed="rId5"/>
          <a:stretch>
            <a:fillRect/>
          </a:stretch>
        </p:blipFill>
        <p:spPr>
          <a:xfrm>
            <a:off x="2075688" y="5413248"/>
            <a:ext cx="237744" cy="237744"/>
          </a:xfrm>
          <a:prstGeom prst="rect">
            <a:avLst/>
          </a:prstGeom>
        </p:spPr>
      </p:pic>
      <p:sp>
        <p:nvSpPr>
          <p:cNvPr id="18" name="TextBox 17"/>
          <p:cNvSpPr txBox="1"/>
          <p:nvPr/>
        </p:nvSpPr>
        <p:spPr>
          <a:xfrm>
            <a:off x="2560320" y="5230368"/>
            <a:ext cx="4046220" cy="640080"/>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The four predictable assessments are virtually never an undue hardship</a:t>
            </a:r>
          </a:p>
        </p:txBody>
      </p:sp>
      <p:sp>
        <p:nvSpPr>
          <p:cNvPr id="19" name="Icon circle FaSearch"/>
          <p:cNvSpPr/>
          <p:nvPr/>
        </p:nvSpPr>
        <p:spPr>
          <a:xfrm>
            <a:off x="7018019" y="5303520"/>
            <a:ext cx="457200" cy="457200"/>
          </a:xfrm>
          <a:prstGeom prst="ellipse">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0" name="Icon FaSearch" descr="FaSearch_w.png"/>
          <p:cNvPicPr>
            <a:picLocks noChangeAspect="1"/>
          </p:cNvPicPr>
          <p:nvPr/>
        </p:nvPicPr>
        <p:blipFill>
          <a:blip r:embed="rId6"/>
          <a:stretch>
            <a:fillRect/>
          </a:stretch>
        </p:blipFill>
        <p:spPr>
          <a:xfrm>
            <a:off x="7127747" y="5413248"/>
            <a:ext cx="237744" cy="237744"/>
          </a:xfrm>
          <a:prstGeom prst="rect">
            <a:avLst/>
          </a:prstGeom>
        </p:spPr>
      </p:pic>
      <p:sp>
        <p:nvSpPr>
          <p:cNvPr id="21" name="TextBox 20"/>
          <p:cNvSpPr txBox="1"/>
          <p:nvPr/>
        </p:nvSpPr>
        <p:spPr>
          <a:xfrm>
            <a:off x="7612379" y="5230368"/>
            <a:ext cx="4046220" cy="640080"/>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A cursory analysis that skips the alternatives will fail. Document what you considered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TWO TRAPS FOR CARRIERS</a:t>
            </a:r>
          </a:p>
        </p:txBody>
      </p:sp>
      <p:sp>
        <p:nvSpPr>
          <p:cNvPr id="3" name="The light-duty trap"/>
          <p:cNvSpPr/>
          <p:nvPr/>
        </p:nvSpPr>
        <p:spPr>
          <a:xfrm>
            <a:off x="1965960" y="1783080"/>
            <a:ext cx="4732020" cy="356616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Icon circle FaExclamationTriangle"/>
          <p:cNvSpPr/>
          <p:nvPr/>
        </p:nvSpPr>
        <p:spPr>
          <a:xfrm>
            <a:off x="2286000" y="2011680"/>
            <a:ext cx="640080" cy="640080"/>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5" name="Icon FaExclamationTriangle" descr="FaExclamationTriangle_w.png"/>
          <p:cNvPicPr>
            <a:picLocks noChangeAspect="1"/>
          </p:cNvPicPr>
          <p:nvPr/>
        </p:nvPicPr>
        <p:blipFill>
          <a:blip r:embed="rId3"/>
          <a:stretch>
            <a:fillRect/>
          </a:stretch>
        </p:blipFill>
        <p:spPr>
          <a:xfrm>
            <a:off x="2439619" y="2165299"/>
            <a:ext cx="332841" cy="332841"/>
          </a:xfrm>
          <a:prstGeom prst="rect">
            <a:avLst/>
          </a:prstGeom>
        </p:spPr>
      </p:pic>
      <p:sp>
        <p:nvSpPr>
          <p:cNvPr id="6" name="TextBox 5"/>
          <p:cNvSpPr txBox="1"/>
          <p:nvPr/>
        </p:nvSpPr>
        <p:spPr>
          <a:xfrm>
            <a:off x="3108960" y="1965960"/>
            <a:ext cx="3360420" cy="411480"/>
          </a:xfrm>
          <a:prstGeom prst="rect">
            <a:avLst/>
          </a:prstGeom>
          <a:noFill/>
        </p:spPr>
        <p:txBody>
          <a:bodyPr wrap="square" lIns="0" tIns="18288" rIns="0" bIns="18288" anchor="t">
            <a:spAutoFit/>
          </a:bodyPr>
          <a:lstStyle/>
          <a:p>
            <a:pPr marL="0" indent="0" algn="l">
              <a:spcAft>
                <a:spcPts val="400"/>
              </a:spcAft>
              <a:buNone/>
            </a:pPr>
            <a:r>
              <a:rPr sz="2200" b="1" i="0">
                <a:solidFill>
                  <a:srgbClr val="00002E"/>
                </a:solidFill>
                <a:latin typeface="Calibri"/>
              </a:rPr>
              <a:t>The light-duty trap</a:t>
            </a:r>
          </a:p>
        </p:txBody>
      </p:sp>
      <p:sp>
        <p:nvSpPr>
          <p:cNvPr id="7" name="TextBox 6"/>
          <p:cNvSpPr txBox="1"/>
          <p:nvPr/>
        </p:nvSpPr>
        <p:spPr>
          <a:xfrm>
            <a:off x="3108960" y="2377440"/>
            <a:ext cx="3360420" cy="320040"/>
          </a:xfrm>
          <a:prstGeom prst="rect">
            <a:avLst/>
          </a:prstGeom>
          <a:noFill/>
        </p:spPr>
        <p:txBody>
          <a:bodyPr wrap="square" lIns="0" tIns="18288" rIns="0" bIns="18288" anchor="t">
            <a:spAutoFit/>
          </a:bodyPr>
          <a:lstStyle/>
          <a:p>
            <a:pPr marL="0" indent="0" algn="l">
              <a:spcAft>
                <a:spcPts val="400"/>
              </a:spcAft>
              <a:buNone/>
            </a:pPr>
            <a:r>
              <a:rPr sz="1400" b="0" i="1">
                <a:solidFill>
                  <a:srgbClr val="55666E"/>
                </a:solidFill>
                <a:latin typeface="Calibri"/>
              </a:rPr>
              <a:t>The single biggest exposure point</a:t>
            </a:r>
          </a:p>
        </p:txBody>
      </p:sp>
      <p:sp>
        <p:nvSpPr>
          <p:cNvPr id="8" name="TextBox 7"/>
          <p:cNvSpPr txBox="1"/>
          <p:nvPr/>
        </p:nvSpPr>
        <p:spPr>
          <a:xfrm>
            <a:off x="2331720" y="3017520"/>
            <a:ext cx="4000500" cy="2834640"/>
          </a:xfrm>
          <a:prstGeom prst="rect">
            <a:avLst/>
          </a:prstGeom>
          <a:noFill/>
        </p:spPr>
        <p:txBody>
          <a:bodyPr wrap="square" lIns="0" tIns="18288" rIns="0" bIns="18288" anchor="t">
            <a:spAutoFit/>
          </a:bodyPr>
          <a:lstStyle/>
          <a:p>
            <a:pPr marL="201168" indent="-201168" algn="l">
              <a:spcAft>
                <a:spcPts val="1000"/>
              </a:spcAft>
              <a:buClr>
                <a:srgbClr val="F26B43"/>
              </a:buClr>
              <a:buFont typeface="Arial"/>
              <a:buChar char="•"/>
            </a:pPr>
            <a:r>
              <a:rPr sz="1600" b="0" i="0">
                <a:solidFill>
                  <a:srgbClr val="1F2A33"/>
                </a:solidFill>
                <a:latin typeface="Calibri"/>
              </a:rPr>
              <a:t>Light duty for injured workers? Assume pregnant drivers can use it</a:t>
            </a:r>
          </a:p>
          <a:p>
            <a:pPr marL="201168" indent="-201168" algn="l">
              <a:spcAft>
                <a:spcPts val="1000"/>
              </a:spcAft>
              <a:buClr>
                <a:srgbClr val="F26B43"/>
              </a:buClr>
              <a:buFont typeface="Arial"/>
              <a:buChar char="•"/>
            </a:pPr>
            <a:r>
              <a:rPr sz="1600" b="0" i="0">
                <a:solidFill>
                  <a:srgbClr val="1F2A33"/>
                </a:solidFill>
                <a:latin typeface="Calibri"/>
              </a:rPr>
              <a:t>Waive the “injury-only” limit; no comparator needed</a:t>
            </a:r>
          </a:p>
          <a:p>
            <a:pPr marL="201168" indent="-201168" algn="l">
              <a:spcAft>
                <a:spcPts val="1000"/>
              </a:spcAft>
              <a:buClr>
                <a:srgbClr val="F26B43"/>
              </a:buClr>
              <a:buFont typeface="Arial"/>
              <a:buChar char="•"/>
            </a:pPr>
            <a:r>
              <a:rPr sz="1600" b="0" i="0">
                <a:solidFill>
                  <a:srgbClr val="1F2A33"/>
                </a:solidFill>
                <a:latin typeface="Calibri"/>
              </a:rPr>
              <a:t>Before leave, consider part-time work, mechanically unloaded routes, or a </a:t>
            </a:r>
            <a:r>
              <a:rPr sz="1600" b="1" i="0">
                <a:solidFill>
                  <a:srgbClr val="1F2A33"/>
                </a:solidFill>
                <a:latin typeface="Calibri"/>
              </a:rPr>
              <a:t>lumper fee</a:t>
            </a:r>
          </a:p>
        </p:txBody>
      </p:sp>
      <p:sp>
        <p:nvSpPr>
          <p:cNvPr id="9" name="The DOT medical card"/>
          <p:cNvSpPr/>
          <p:nvPr/>
        </p:nvSpPr>
        <p:spPr>
          <a:xfrm>
            <a:off x="7018019" y="1783080"/>
            <a:ext cx="4732020" cy="356616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Icon circle FaIdCard"/>
          <p:cNvSpPr/>
          <p:nvPr/>
        </p:nvSpPr>
        <p:spPr>
          <a:xfrm>
            <a:off x="7338059" y="2011680"/>
            <a:ext cx="640080" cy="64008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1" name="Icon FaIdCard" descr="FaIdCard_w.png"/>
          <p:cNvPicPr>
            <a:picLocks noChangeAspect="1"/>
          </p:cNvPicPr>
          <p:nvPr/>
        </p:nvPicPr>
        <p:blipFill>
          <a:blip r:embed="rId4"/>
          <a:stretch>
            <a:fillRect/>
          </a:stretch>
        </p:blipFill>
        <p:spPr>
          <a:xfrm>
            <a:off x="7491679" y="2165299"/>
            <a:ext cx="332841" cy="332841"/>
          </a:xfrm>
          <a:prstGeom prst="rect">
            <a:avLst/>
          </a:prstGeom>
        </p:spPr>
      </p:pic>
      <p:sp>
        <p:nvSpPr>
          <p:cNvPr id="12" name="TextBox 11"/>
          <p:cNvSpPr txBox="1"/>
          <p:nvPr/>
        </p:nvSpPr>
        <p:spPr>
          <a:xfrm>
            <a:off x="8161019" y="1965960"/>
            <a:ext cx="3360420" cy="411480"/>
          </a:xfrm>
          <a:prstGeom prst="rect">
            <a:avLst/>
          </a:prstGeom>
          <a:noFill/>
        </p:spPr>
        <p:txBody>
          <a:bodyPr wrap="square" lIns="0" tIns="18288" rIns="0" bIns="18288" anchor="t">
            <a:spAutoFit/>
          </a:bodyPr>
          <a:lstStyle/>
          <a:p>
            <a:pPr marL="0" indent="0" algn="l">
              <a:spcAft>
                <a:spcPts val="400"/>
              </a:spcAft>
              <a:buNone/>
            </a:pPr>
            <a:r>
              <a:rPr sz="2200" b="1" i="0">
                <a:solidFill>
                  <a:srgbClr val="00002E"/>
                </a:solidFill>
                <a:latin typeface="Calibri"/>
              </a:rPr>
              <a:t>The DOT medical card</a:t>
            </a:r>
          </a:p>
        </p:txBody>
      </p:sp>
      <p:sp>
        <p:nvSpPr>
          <p:cNvPr id="13" name="TextBox 12"/>
          <p:cNvSpPr txBox="1"/>
          <p:nvPr/>
        </p:nvSpPr>
        <p:spPr>
          <a:xfrm>
            <a:off x="8161019" y="2377440"/>
            <a:ext cx="3360420" cy="320040"/>
          </a:xfrm>
          <a:prstGeom prst="rect">
            <a:avLst/>
          </a:prstGeom>
          <a:noFill/>
        </p:spPr>
        <p:txBody>
          <a:bodyPr wrap="square" lIns="0" tIns="18288" rIns="0" bIns="18288" anchor="t">
            <a:spAutoFit/>
          </a:bodyPr>
          <a:lstStyle/>
          <a:p>
            <a:pPr marL="0" indent="0" algn="l">
              <a:spcAft>
                <a:spcPts val="400"/>
              </a:spcAft>
              <a:buNone/>
            </a:pPr>
            <a:r>
              <a:rPr sz="1400" b="0" i="1">
                <a:solidFill>
                  <a:srgbClr val="55666E"/>
                </a:solidFill>
                <a:latin typeface="Calibri"/>
              </a:rPr>
              <a:t>Good news, with limits</a:t>
            </a:r>
          </a:p>
        </p:txBody>
      </p:sp>
      <p:sp>
        <p:nvSpPr>
          <p:cNvPr id="14" name="TextBox 13"/>
          <p:cNvSpPr txBox="1"/>
          <p:nvPr/>
        </p:nvSpPr>
        <p:spPr>
          <a:xfrm>
            <a:off x="7383779" y="3017520"/>
            <a:ext cx="4000500" cy="2834640"/>
          </a:xfrm>
          <a:prstGeom prst="rect">
            <a:avLst/>
          </a:prstGeom>
          <a:noFill/>
        </p:spPr>
        <p:txBody>
          <a:bodyPr wrap="square" lIns="0" tIns="18288" rIns="0" bIns="18288" anchor="t">
            <a:spAutoFit/>
          </a:bodyPr>
          <a:lstStyle/>
          <a:p>
            <a:pPr marL="201168" indent="-201168" algn="l">
              <a:spcAft>
                <a:spcPts val="1000"/>
              </a:spcAft>
              <a:buClr>
                <a:srgbClr val="2E5262"/>
              </a:buClr>
              <a:buFont typeface="Arial"/>
              <a:buChar char="•"/>
            </a:pPr>
            <a:r>
              <a:rPr sz="1600" b="0" i="0">
                <a:solidFill>
                  <a:srgbClr val="1F2A33"/>
                </a:solidFill>
                <a:latin typeface="Calibri"/>
              </a:rPr>
              <a:t>Pregnancy is </a:t>
            </a:r>
            <a:r>
              <a:rPr sz="1600" b="1" i="0">
                <a:solidFill>
                  <a:srgbClr val="1F2A33"/>
                </a:solidFill>
                <a:latin typeface="Calibri"/>
              </a:rPr>
              <a:t>not</a:t>
            </a:r>
            <a:r>
              <a:rPr sz="1600" b="0" i="0">
                <a:solidFill>
                  <a:srgbClr val="1F2A33"/>
                </a:solidFill>
                <a:latin typeface="Calibri"/>
              </a:rPr>
              <a:t> disqualifying under FMCSA standards</a:t>
            </a:r>
          </a:p>
          <a:p>
            <a:pPr marL="201168" indent="-201168" algn="l">
              <a:spcAft>
                <a:spcPts val="1000"/>
              </a:spcAft>
              <a:buClr>
                <a:srgbClr val="2E5262"/>
              </a:buClr>
              <a:buFont typeface="Arial"/>
              <a:buChar char="•"/>
            </a:pPr>
            <a:r>
              <a:rPr sz="1600" b="0" i="0">
                <a:solidFill>
                  <a:srgbClr val="1F2A33"/>
                </a:solidFill>
                <a:latin typeface="Calibri"/>
              </a:rPr>
              <a:t>Complications that affect driving may warrant re-examination</a:t>
            </a:r>
          </a:p>
          <a:p>
            <a:pPr marL="201168" indent="-201168" algn="l">
              <a:spcAft>
                <a:spcPts val="1000"/>
              </a:spcAft>
              <a:buClr>
                <a:srgbClr val="2E5262"/>
              </a:buClr>
              <a:buFont typeface="Arial"/>
              <a:buChar char="•"/>
            </a:pPr>
            <a:r>
              <a:rPr sz="1600" b="0" i="0">
                <a:solidFill>
                  <a:srgbClr val="1F2A33"/>
                </a:solidFill>
                <a:latin typeface="Calibri"/>
              </a:rPr>
              <a:t>PWFA runs parallel to FMCSA and OSHA. Don’t use the card as a back door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MISCLASSIFICATION TRIGGERS THE PWFA, TOO</a:t>
            </a:r>
          </a:p>
        </p:txBody>
      </p:sp>
      <p:sp>
        <p:nvSpPr>
          <p:cNvPr id="3" name="Statement"/>
          <p:cNvSpPr/>
          <p:nvPr/>
        </p:nvSpPr>
        <p:spPr>
          <a:xfrm>
            <a:off x="1965960" y="1783080"/>
            <a:ext cx="9784080" cy="91440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TextBox 3"/>
          <p:cNvSpPr txBox="1"/>
          <p:nvPr/>
        </p:nvSpPr>
        <p:spPr>
          <a:xfrm>
            <a:off x="2331720" y="1783080"/>
            <a:ext cx="9052559" cy="914400"/>
          </a:xfrm>
          <a:prstGeom prst="rect">
            <a:avLst/>
          </a:prstGeom>
          <a:noFill/>
        </p:spPr>
        <p:txBody>
          <a:bodyPr wrap="square" lIns="0" tIns="18288" rIns="0" bIns="18288" anchor="ctr">
            <a:spAutoFit/>
          </a:bodyPr>
          <a:lstStyle/>
          <a:p>
            <a:pPr marL="0" indent="0" algn="l">
              <a:spcAft>
                <a:spcPts val="400"/>
              </a:spcAft>
              <a:buNone/>
            </a:pPr>
            <a:r>
              <a:rPr sz="2400" b="1" i="0">
                <a:solidFill>
                  <a:srgbClr val="FFFFFF"/>
                </a:solidFill>
                <a:latin typeface="Calibri"/>
              </a:rPr>
              <a:t>The “independent contractor” label is not a PWFA off-ramp.</a:t>
            </a:r>
          </a:p>
        </p:txBody>
      </p:sp>
      <p:sp>
        <p:nvSpPr>
          <p:cNvPr id="5" name="Flow 1"/>
          <p:cNvSpPr/>
          <p:nvPr/>
        </p:nvSpPr>
        <p:spPr>
          <a:xfrm>
            <a:off x="1965960" y="2971800"/>
            <a:ext cx="2956559" cy="21031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6" name="Icon circle FaUsers"/>
          <p:cNvSpPr/>
          <p:nvPr/>
        </p:nvSpPr>
        <p:spPr>
          <a:xfrm>
            <a:off x="2240279" y="315468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7" name="Icon FaUsers" descr="FaUsers_w.png"/>
          <p:cNvPicPr>
            <a:picLocks noChangeAspect="1"/>
          </p:cNvPicPr>
          <p:nvPr/>
        </p:nvPicPr>
        <p:blipFill>
          <a:blip r:embed="rId3"/>
          <a:stretch>
            <a:fillRect/>
          </a:stretch>
        </p:blipFill>
        <p:spPr>
          <a:xfrm>
            <a:off x="2371953" y="3286353"/>
            <a:ext cx="285292" cy="285292"/>
          </a:xfrm>
          <a:prstGeom prst="rect">
            <a:avLst/>
          </a:prstGeom>
        </p:spPr>
      </p:pic>
      <p:sp>
        <p:nvSpPr>
          <p:cNvPr id="8" name="TextBox 7"/>
          <p:cNvSpPr txBox="1"/>
          <p:nvPr/>
        </p:nvSpPr>
        <p:spPr>
          <a:xfrm>
            <a:off x="2240279" y="3794760"/>
            <a:ext cx="2407919" cy="59436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PWFA covers employees</a:t>
            </a:r>
          </a:p>
        </p:txBody>
      </p:sp>
      <p:sp>
        <p:nvSpPr>
          <p:cNvPr id="9" name="TextBox 8"/>
          <p:cNvSpPr txBox="1"/>
          <p:nvPr/>
        </p:nvSpPr>
        <p:spPr>
          <a:xfrm>
            <a:off x="2240279" y="4389120"/>
            <a:ext cx="2407919" cy="68580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Borrows Title VII’s definition of “employee”</a:t>
            </a:r>
          </a:p>
        </p:txBody>
      </p:sp>
      <p:sp>
        <p:nvSpPr>
          <p:cNvPr id="10" name="Flow arrow 1"/>
          <p:cNvSpPr/>
          <p:nvPr/>
        </p:nvSpPr>
        <p:spPr>
          <a:xfrm>
            <a:off x="5032248" y="3886200"/>
            <a:ext cx="237744" cy="292608"/>
          </a:xfrm>
          <a:prstGeom prst="rightArrow">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1" name="Flow 2"/>
          <p:cNvSpPr/>
          <p:nvPr/>
        </p:nvSpPr>
        <p:spPr>
          <a:xfrm>
            <a:off x="5379720" y="2971800"/>
            <a:ext cx="2956559" cy="21031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2" name="Icon circle FaFileSignature"/>
          <p:cNvSpPr/>
          <p:nvPr/>
        </p:nvSpPr>
        <p:spPr>
          <a:xfrm>
            <a:off x="5654039" y="315468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3" name="Icon FaFileSignature" descr="FaFileSignature_w.png"/>
          <p:cNvPicPr>
            <a:picLocks noChangeAspect="1"/>
          </p:cNvPicPr>
          <p:nvPr/>
        </p:nvPicPr>
        <p:blipFill>
          <a:blip r:embed="rId4"/>
          <a:stretch>
            <a:fillRect/>
          </a:stretch>
        </p:blipFill>
        <p:spPr>
          <a:xfrm>
            <a:off x="5785713" y="3286353"/>
            <a:ext cx="285292" cy="285292"/>
          </a:xfrm>
          <a:prstGeom prst="rect">
            <a:avLst/>
          </a:prstGeom>
        </p:spPr>
      </p:pic>
      <p:sp>
        <p:nvSpPr>
          <p:cNvPr id="14" name="TextBox 13"/>
          <p:cNvSpPr txBox="1"/>
          <p:nvPr/>
        </p:nvSpPr>
        <p:spPr>
          <a:xfrm>
            <a:off x="5654039" y="3794760"/>
            <a:ext cx="2407919" cy="59436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The label isn’t dispositive</a:t>
            </a:r>
          </a:p>
        </p:txBody>
      </p:sp>
      <p:sp>
        <p:nvSpPr>
          <p:cNvPr id="15" name="TextBox 14"/>
          <p:cNvSpPr txBox="1"/>
          <p:nvPr/>
        </p:nvSpPr>
        <p:spPr>
          <a:xfrm>
            <a:off x="5654039" y="4389120"/>
            <a:ext cx="2407919" cy="68580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Courts look at how the relationship works: the right to control</a:t>
            </a:r>
          </a:p>
        </p:txBody>
      </p:sp>
      <p:sp>
        <p:nvSpPr>
          <p:cNvPr id="16" name="Flow arrow 2"/>
          <p:cNvSpPr/>
          <p:nvPr/>
        </p:nvSpPr>
        <p:spPr>
          <a:xfrm>
            <a:off x="8446007" y="3886200"/>
            <a:ext cx="237744" cy="292608"/>
          </a:xfrm>
          <a:prstGeom prst="rightArrow">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7" name="Flow 3"/>
          <p:cNvSpPr/>
          <p:nvPr/>
        </p:nvSpPr>
        <p:spPr>
          <a:xfrm>
            <a:off x="8793479" y="2971800"/>
            <a:ext cx="2956559" cy="210312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8" name="Icon circle FaTruck"/>
          <p:cNvSpPr/>
          <p:nvPr/>
        </p:nvSpPr>
        <p:spPr>
          <a:xfrm>
            <a:off x="9067800" y="315468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9" name="Icon FaTruck" descr="FaTruck_w.png"/>
          <p:cNvPicPr>
            <a:picLocks noChangeAspect="1"/>
          </p:cNvPicPr>
          <p:nvPr/>
        </p:nvPicPr>
        <p:blipFill>
          <a:blip r:embed="rId5"/>
          <a:stretch>
            <a:fillRect/>
          </a:stretch>
        </p:blipFill>
        <p:spPr>
          <a:xfrm>
            <a:off x="9199473" y="3286353"/>
            <a:ext cx="285292" cy="285292"/>
          </a:xfrm>
          <a:prstGeom prst="rect">
            <a:avLst/>
          </a:prstGeom>
        </p:spPr>
      </p:pic>
      <p:sp>
        <p:nvSpPr>
          <p:cNvPr id="20" name="TextBox 19"/>
          <p:cNvSpPr txBox="1"/>
          <p:nvPr/>
        </p:nvSpPr>
        <p:spPr>
          <a:xfrm>
            <a:off x="9067800" y="3794760"/>
            <a:ext cx="2407919" cy="59436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Owner-operator in practice an employee?</a:t>
            </a:r>
          </a:p>
        </p:txBody>
      </p:sp>
      <p:sp>
        <p:nvSpPr>
          <p:cNvPr id="21" name="TextBox 20"/>
          <p:cNvSpPr txBox="1"/>
          <p:nvPr/>
        </p:nvSpPr>
        <p:spPr>
          <a:xfrm>
            <a:off x="9067800" y="4389120"/>
            <a:ext cx="2407919" cy="68580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Then she’s a covered employee, with a duty to accommodate</a:t>
            </a:r>
          </a:p>
        </p:txBody>
      </p:sp>
      <p:sp>
        <p:nvSpPr>
          <p:cNvPr id="22" name="Icon circle FaSearch"/>
          <p:cNvSpPr/>
          <p:nvPr/>
        </p:nvSpPr>
        <p:spPr>
          <a:xfrm>
            <a:off x="1965960" y="5349240"/>
            <a:ext cx="502920" cy="502920"/>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3" name="Icon FaSearch" descr="FaSearch_w.png"/>
          <p:cNvPicPr>
            <a:picLocks noChangeAspect="1"/>
          </p:cNvPicPr>
          <p:nvPr/>
        </p:nvPicPr>
        <p:blipFill>
          <a:blip r:embed="rId6"/>
          <a:stretch>
            <a:fillRect/>
          </a:stretch>
        </p:blipFill>
        <p:spPr>
          <a:xfrm>
            <a:off x="2086660" y="5469940"/>
            <a:ext cx="261518" cy="261518"/>
          </a:xfrm>
          <a:prstGeom prst="rect">
            <a:avLst/>
          </a:prstGeom>
        </p:spPr>
      </p:pic>
      <p:sp>
        <p:nvSpPr>
          <p:cNvPr id="24" name="TextBox 23"/>
          <p:cNvSpPr txBox="1"/>
          <p:nvPr/>
        </p:nvSpPr>
        <p:spPr>
          <a:xfrm>
            <a:off x="2651760" y="5303520"/>
            <a:ext cx="9052559" cy="594360"/>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Takeaway:</a:t>
            </a:r>
            <a:r>
              <a:rPr sz="1600" b="0" i="0">
                <a:solidFill>
                  <a:srgbClr val="1F2A33"/>
                </a:solidFill>
                <a:latin typeface="Calibri"/>
              </a:rPr>
              <a:t> before denying a pregnant owner-operator, run the control analysis.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YOUR MANAGERS ARE THE FRONT LINE</a:t>
            </a:r>
          </a:p>
        </p:txBody>
      </p:sp>
      <p:sp>
        <p:nvSpPr>
          <p:cNvPr id="3" name="Missteps"/>
          <p:cNvSpPr/>
          <p:nvPr/>
        </p:nvSpPr>
        <p:spPr>
          <a:xfrm>
            <a:off x="1965960" y="1783080"/>
            <a:ext cx="4206240" cy="4206240"/>
          </a:xfrm>
          <a:prstGeom prst="roundRect">
            <a:avLst>
              <a:gd name="adj" fmla="val 6000"/>
            </a:avLst>
          </a:prstGeom>
          <a:solidFill>
            <a:srgbClr val="FDECE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4" name="TextBox 3"/>
          <p:cNvSpPr txBox="1"/>
          <p:nvPr/>
        </p:nvSpPr>
        <p:spPr>
          <a:xfrm>
            <a:off x="2286000" y="1920240"/>
            <a:ext cx="3566159" cy="457200"/>
          </a:xfrm>
          <a:prstGeom prst="rect">
            <a:avLst/>
          </a:prstGeom>
          <a:noFill/>
        </p:spPr>
        <p:txBody>
          <a:bodyPr wrap="square" lIns="0" tIns="18288" rIns="0" bIns="18288" anchor="t">
            <a:spAutoFit/>
          </a:bodyPr>
          <a:lstStyle/>
          <a:p>
            <a:pPr marL="0" indent="0" algn="l">
              <a:spcAft>
                <a:spcPts val="400"/>
              </a:spcAft>
              <a:buNone/>
            </a:pPr>
            <a:r>
              <a:rPr sz="2000" b="1" i="0">
                <a:solidFill>
                  <a:srgbClr val="00002E"/>
                </a:solidFill>
                <a:latin typeface="Calibri"/>
              </a:rPr>
              <a:t>Common missteps</a:t>
            </a:r>
          </a:p>
        </p:txBody>
      </p:sp>
      <p:sp>
        <p:nvSpPr>
          <p:cNvPr id="5" name="Icon circle FaTimes"/>
          <p:cNvSpPr/>
          <p:nvPr/>
        </p:nvSpPr>
        <p:spPr>
          <a:xfrm>
            <a:off x="2286000" y="2560320"/>
            <a:ext cx="384048" cy="384048"/>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6" name="Icon FaTimes" descr="FaTimes_w.png"/>
          <p:cNvPicPr>
            <a:picLocks noChangeAspect="1"/>
          </p:cNvPicPr>
          <p:nvPr/>
        </p:nvPicPr>
        <p:blipFill>
          <a:blip r:embed="rId3"/>
          <a:stretch>
            <a:fillRect/>
          </a:stretch>
        </p:blipFill>
        <p:spPr>
          <a:xfrm>
            <a:off x="2385852" y="2660172"/>
            <a:ext cx="184343" cy="184343"/>
          </a:xfrm>
          <a:prstGeom prst="rect">
            <a:avLst/>
          </a:prstGeom>
        </p:spPr>
      </p:pic>
      <p:sp>
        <p:nvSpPr>
          <p:cNvPr id="7" name="TextBox 6"/>
          <p:cNvSpPr txBox="1"/>
          <p:nvPr/>
        </p:nvSpPr>
        <p:spPr>
          <a:xfrm>
            <a:off x="2834639" y="2514600"/>
            <a:ext cx="3108959" cy="475488"/>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Discouraging requests</a:t>
            </a:r>
          </a:p>
        </p:txBody>
      </p:sp>
      <p:sp>
        <p:nvSpPr>
          <p:cNvPr id="8" name="Icon circle FaTimes"/>
          <p:cNvSpPr/>
          <p:nvPr/>
        </p:nvSpPr>
        <p:spPr>
          <a:xfrm>
            <a:off x="2286000" y="3200400"/>
            <a:ext cx="384048" cy="384048"/>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9" name="Icon FaTimes" descr="FaTimes_w.png"/>
          <p:cNvPicPr>
            <a:picLocks noChangeAspect="1"/>
          </p:cNvPicPr>
          <p:nvPr/>
        </p:nvPicPr>
        <p:blipFill>
          <a:blip r:embed="rId3"/>
          <a:stretch>
            <a:fillRect/>
          </a:stretch>
        </p:blipFill>
        <p:spPr>
          <a:xfrm>
            <a:off x="2385852" y="3300252"/>
            <a:ext cx="184343" cy="184343"/>
          </a:xfrm>
          <a:prstGeom prst="rect">
            <a:avLst/>
          </a:prstGeom>
        </p:spPr>
      </p:pic>
      <p:sp>
        <p:nvSpPr>
          <p:cNvPr id="10" name="TextBox 9"/>
          <p:cNvSpPr txBox="1"/>
          <p:nvPr/>
        </p:nvSpPr>
        <p:spPr>
          <a:xfrm>
            <a:off x="2834639" y="3154680"/>
            <a:ext cx="3108959" cy="475488"/>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Defaulting to leave</a:t>
            </a:r>
          </a:p>
        </p:txBody>
      </p:sp>
      <p:sp>
        <p:nvSpPr>
          <p:cNvPr id="11" name="Icon circle FaTimes"/>
          <p:cNvSpPr/>
          <p:nvPr/>
        </p:nvSpPr>
        <p:spPr>
          <a:xfrm>
            <a:off x="2286000" y="3840480"/>
            <a:ext cx="384048" cy="384048"/>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2" name="Icon FaTimes" descr="FaTimes_w.png"/>
          <p:cNvPicPr>
            <a:picLocks noChangeAspect="1"/>
          </p:cNvPicPr>
          <p:nvPr/>
        </p:nvPicPr>
        <p:blipFill>
          <a:blip r:embed="rId3"/>
          <a:stretch>
            <a:fillRect/>
          </a:stretch>
        </p:blipFill>
        <p:spPr>
          <a:xfrm>
            <a:off x="2385852" y="3940332"/>
            <a:ext cx="184343" cy="184343"/>
          </a:xfrm>
          <a:prstGeom prst="rect">
            <a:avLst/>
          </a:prstGeom>
        </p:spPr>
      </p:pic>
      <p:sp>
        <p:nvSpPr>
          <p:cNvPr id="13" name="TextBox 12"/>
          <p:cNvSpPr txBox="1"/>
          <p:nvPr/>
        </p:nvSpPr>
        <p:spPr>
          <a:xfrm>
            <a:off x="2834639" y="3794760"/>
            <a:ext cx="3108959" cy="475488"/>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Demanding medical detail up front</a:t>
            </a:r>
          </a:p>
        </p:txBody>
      </p:sp>
      <p:sp>
        <p:nvSpPr>
          <p:cNvPr id="14" name="Icon circle FaTimes"/>
          <p:cNvSpPr/>
          <p:nvPr/>
        </p:nvSpPr>
        <p:spPr>
          <a:xfrm>
            <a:off x="2286000" y="4480559"/>
            <a:ext cx="384048" cy="384048"/>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5" name="Icon FaTimes" descr="FaTimes_w.png"/>
          <p:cNvPicPr>
            <a:picLocks noChangeAspect="1"/>
          </p:cNvPicPr>
          <p:nvPr/>
        </p:nvPicPr>
        <p:blipFill>
          <a:blip r:embed="rId3"/>
          <a:stretch>
            <a:fillRect/>
          </a:stretch>
        </p:blipFill>
        <p:spPr>
          <a:xfrm>
            <a:off x="2385852" y="4580412"/>
            <a:ext cx="184343" cy="184343"/>
          </a:xfrm>
          <a:prstGeom prst="rect">
            <a:avLst/>
          </a:prstGeom>
        </p:spPr>
      </p:pic>
      <p:sp>
        <p:nvSpPr>
          <p:cNvPr id="16" name="TextBox 15"/>
          <p:cNvSpPr txBox="1"/>
          <p:nvPr/>
        </p:nvSpPr>
        <p:spPr>
          <a:xfrm>
            <a:off x="2834639" y="4434840"/>
            <a:ext cx="3108959" cy="475488"/>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Missing an unlabeled request</a:t>
            </a:r>
          </a:p>
        </p:txBody>
      </p:sp>
      <p:sp>
        <p:nvSpPr>
          <p:cNvPr id="17" name="Icon circle FaTimes"/>
          <p:cNvSpPr/>
          <p:nvPr/>
        </p:nvSpPr>
        <p:spPr>
          <a:xfrm>
            <a:off x="2286000" y="5120640"/>
            <a:ext cx="384048" cy="384048"/>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8" name="Icon FaTimes" descr="FaTimes_w.png"/>
          <p:cNvPicPr>
            <a:picLocks noChangeAspect="1"/>
          </p:cNvPicPr>
          <p:nvPr/>
        </p:nvPicPr>
        <p:blipFill>
          <a:blip r:embed="rId3"/>
          <a:stretch>
            <a:fillRect/>
          </a:stretch>
        </p:blipFill>
        <p:spPr>
          <a:xfrm>
            <a:off x="2385852" y="5220492"/>
            <a:ext cx="184343" cy="184343"/>
          </a:xfrm>
          <a:prstGeom prst="rect">
            <a:avLst/>
          </a:prstGeom>
        </p:spPr>
      </p:pic>
      <p:sp>
        <p:nvSpPr>
          <p:cNvPr id="19" name="TextBox 18"/>
          <p:cNvSpPr txBox="1"/>
          <p:nvPr/>
        </p:nvSpPr>
        <p:spPr>
          <a:xfrm>
            <a:off x="2834639" y="5074920"/>
            <a:ext cx="3108959" cy="475488"/>
          </a:xfrm>
          <a:prstGeom prst="rect">
            <a:avLst/>
          </a:prstGeom>
          <a:noFill/>
        </p:spPr>
        <p:txBody>
          <a:bodyPr wrap="square" lIns="0" tIns="18288" rIns="0" bIns="18288" anchor="ctr">
            <a:spAutoFit/>
          </a:bodyPr>
          <a:lstStyle/>
          <a:p>
            <a:pPr marL="0" indent="0" algn="l">
              <a:spcAft>
                <a:spcPts val="400"/>
              </a:spcAft>
              <a:buNone/>
            </a:pPr>
            <a:r>
              <a:rPr sz="1600" b="0" i="0">
                <a:solidFill>
                  <a:srgbClr val="1F2A33"/>
                </a:solidFill>
                <a:latin typeface="Calibri"/>
              </a:rPr>
              <a:t>Asking questions that go too far</a:t>
            </a:r>
          </a:p>
        </p:txBody>
      </p:sp>
      <p:sp>
        <p:nvSpPr>
          <p:cNvPr id="20" name="Must know"/>
          <p:cNvSpPr/>
          <p:nvPr/>
        </p:nvSpPr>
        <p:spPr>
          <a:xfrm>
            <a:off x="6492240" y="1783080"/>
            <a:ext cx="5257800" cy="4206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1" name="TextBox 20"/>
          <p:cNvSpPr txBox="1"/>
          <p:nvPr/>
        </p:nvSpPr>
        <p:spPr>
          <a:xfrm>
            <a:off x="6812279" y="1920240"/>
            <a:ext cx="4617720" cy="457200"/>
          </a:xfrm>
          <a:prstGeom prst="rect">
            <a:avLst/>
          </a:prstGeom>
          <a:noFill/>
        </p:spPr>
        <p:txBody>
          <a:bodyPr wrap="square" lIns="0" tIns="18288" rIns="0" bIns="18288" anchor="t">
            <a:spAutoFit/>
          </a:bodyPr>
          <a:lstStyle/>
          <a:p>
            <a:pPr marL="0" indent="0" algn="l">
              <a:spcAft>
                <a:spcPts val="400"/>
              </a:spcAft>
              <a:buNone/>
            </a:pPr>
            <a:r>
              <a:rPr sz="2000" b="1" i="0">
                <a:solidFill>
                  <a:srgbClr val="00002E"/>
                </a:solidFill>
                <a:latin typeface="Calibri"/>
              </a:rPr>
              <a:t>What they must know</a:t>
            </a:r>
          </a:p>
        </p:txBody>
      </p:sp>
      <p:sp>
        <p:nvSpPr>
          <p:cNvPr id="22" name="Number 1"/>
          <p:cNvSpPr/>
          <p:nvPr/>
        </p:nvSpPr>
        <p:spPr>
          <a:xfrm>
            <a:off x="6812279" y="2560320"/>
            <a:ext cx="384048" cy="384048"/>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400" b="1" i="0">
                <a:solidFill>
                  <a:srgbClr val="FFFFFF"/>
                </a:solidFill>
                <a:latin typeface="Calibri"/>
              </a:rPr>
              <a:t>1</a:t>
            </a:r>
          </a:p>
        </p:txBody>
      </p:sp>
      <p:sp>
        <p:nvSpPr>
          <p:cNvPr id="23" name="TextBox 22"/>
          <p:cNvSpPr txBox="1"/>
          <p:nvPr/>
        </p:nvSpPr>
        <p:spPr>
          <a:xfrm>
            <a:off x="7360919" y="2514600"/>
            <a:ext cx="4160520" cy="475488"/>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Recognize a request.</a:t>
            </a:r>
            <a:r>
              <a:rPr sz="1600" b="0" i="0">
                <a:solidFill>
                  <a:srgbClr val="1F2A33"/>
                </a:solidFill>
                <a:latin typeface="Calibri"/>
              </a:rPr>
              <a:t> No magic words required</a:t>
            </a:r>
          </a:p>
        </p:txBody>
      </p:sp>
      <p:sp>
        <p:nvSpPr>
          <p:cNvPr id="24" name="Number 2"/>
          <p:cNvSpPr/>
          <p:nvPr/>
        </p:nvSpPr>
        <p:spPr>
          <a:xfrm>
            <a:off x="6812279" y="3200400"/>
            <a:ext cx="384048" cy="384048"/>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400" b="1" i="0">
                <a:solidFill>
                  <a:srgbClr val="FFFFFF"/>
                </a:solidFill>
                <a:latin typeface="Calibri"/>
              </a:rPr>
              <a:t>2</a:t>
            </a:r>
          </a:p>
        </p:txBody>
      </p:sp>
      <p:sp>
        <p:nvSpPr>
          <p:cNvPr id="25" name="TextBox 24"/>
          <p:cNvSpPr txBox="1"/>
          <p:nvPr/>
        </p:nvSpPr>
        <p:spPr>
          <a:xfrm>
            <a:off x="7360919" y="3154680"/>
            <a:ext cx="4160520" cy="475488"/>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Don’t adjudicate.</a:t>
            </a:r>
            <a:r>
              <a:rPr sz="1600" b="0" i="0">
                <a:solidFill>
                  <a:srgbClr val="1F2A33"/>
                </a:solidFill>
                <a:latin typeface="Calibri"/>
              </a:rPr>
              <a:t> Receive it and route it to HR</a:t>
            </a:r>
          </a:p>
        </p:txBody>
      </p:sp>
      <p:sp>
        <p:nvSpPr>
          <p:cNvPr id="26" name="Number 3"/>
          <p:cNvSpPr/>
          <p:nvPr/>
        </p:nvSpPr>
        <p:spPr>
          <a:xfrm>
            <a:off x="6812279" y="3840480"/>
            <a:ext cx="384048" cy="384048"/>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400" b="1" i="0">
                <a:solidFill>
                  <a:srgbClr val="FFFFFF"/>
                </a:solidFill>
                <a:latin typeface="Calibri"/>
              </a:rPr>
              <a:t>3</a:t>
            </a:r>
          </a:p>
        </p:txBody>
      </p:sp>
      <p:sp>
        <p:nvSpPr>
          <p:cNvPr id="27" name="TextBox 26"/>
          <p:cNvSpPr txBox="1"/>
          <p:nvPr/>
        </p:nvSpPr>
        <p:spPr>
          <a:xfrm>
            <a:off x="7360919" y="3794760"/>
            <a:ext cx="4160520" cy="475488"/>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Ask open-ended questions.</a:t>
            </a:r>
            <a:r>
              <a:rPr sz="1600" b="0" i="0">
                <a:solidFill>
                  <a:srgbClr val="1F2A33"/>
                </a:solidFill>
                <a:latin typeface="Calibri"/>
              </a:rPr>
              <a:t> “Can you tell me more?”</a:t>
            </a:r>
          </a:p>
        </p:txBody>
      </p:sp>
      <p:sp>
        <p:nvSpPr>
          <p:cNvPr id="28" name="Number 4"/>
          <p:cNvSpPr/>
          <p:nvPr/>
        </p:nvSpPr>
        <p:spPr>
          <a:xfrm>
            <a:off x="6812279" y="4480559"/>
            <a:ext cx="384048" cy="384048"/>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400" b="1" i="0">
                <a:solidFill>
                  <a:srgbClr val="FFFFFF"/>
                </a:solidFill>
                <a:latin typeface="Calibri"/>
              </a:rPr>
              <a:t>4</a:t>
            </a:r>
          </a:p>
        </p:txBody>
      </p:sp>
      <p:sp>
        <p:nvSpPr>
          <p:cNvPr id="29" name="TextBox 28"/>
          <p:cNvSpPr txBox="1"/>
          <p:nvPr/>
        </p:nvSpPr>
        <p:spPr>
          <a:xfrm>
            <a:off x="7360919" y="4434840"/>
            <a:ext cx="4160520" cy="475488"/>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Say the right thing.</a:t>
            </a:r>
            <a:r>
              <a:rPr sz="1600" b="0" i="0">
                <a:solidFill>
                  <a:srgbClr val="1F2A33"/>
                </a:solidFill>
                <a:latin typeface="Calibri"/>
              </a:rPr>
              <a:t> “We take this seriously and want to support you.”</a:t>
            </a:r>
          </a:p>
        </p:txBody>
      </p:sp>
      <p:sp>
        <p:nvSpPr>
          <p:cNvPr id="30" name="Number 5"/>
          <p:cNvSpPr/>
          <p:nvPr/>
        </p:nvSpPr>
        <p:spPr>
          <a:xfrm>
            <a:off x="6812279" y="5120640"/>
            <a:ext cx="384048" cy="384048"/>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marL="0" indent="0" algn="ctr">
              <a:spcAft>
                <a:spcPts val="0"/>
              </a:spcAft>
              <a:buNone/>
            </a:pPr>
            <a:r>
              <a:rPr sz="1400" b="1" i="0">
                <a:solidFill>
                  <a:srgbClr val="FFFFFF"/>
                </a:solidFill>
                <a:latin typeface="Calibri"/>
              </a:rPr>
              <a:t>5</a:t>
            </a:r>
          </a:p>
        </p:txBody>
      </p:sp>
      <p:sp>
        <p:nvSpPr>
          <p:cNvPr id="31" name="TextBox 30"/>
          <p:cNvSpPr txBox="1"/>
          <p:nvPr/>
        </p:nvSpPr>
        <p:spPr>
          <a:xfrm>
            <a:off x="7360919" y="5074920"/>
            <a:ext cx="4160520" cy="475488"/>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Document immediately.</a:t>
            </a:r>
            <a:r>
              <a:rPr sz="1600" b="0" i="0">
                <a:solidFill>
                  <a:srgbClr val="1F2A33"/>
                </a:solidFill>
                <a:latin typeface="Calibri"/>
              </a:rPr>
              <a:t> Request, date, and referral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 PUMP ACT</a:t>
            </a:r>
          </a:p>
        </p:txBody>
      </p:sp>
      <p:sp>
        <p:nvSpPr>
          <p:cNvPr id="3" name="TextBox 2"/>
          <p:cNvSpPr txBox="1"/>
          <p:nvPr/>
        </p:nvSpPr>
        <p:spPr>
          <a:xfrm>
            <a:off x="1965960" y="1737360"/>
            <a:ext cx="9784080" cy="365760"/>
          </a:xfrm>
          <a:prstGeom prst="rect">
            <a:avLst/>
          </a:prstGeom>
          <a:noFill/>
        </p:spPr>
        <p:txBody>
          <a:bodyPr wrap="square" lIns="0" tIns="18288" rIns="0" bIns="18288" anchor="t">
            <a:spAutoFit/>
          </a:bodyPr>
          <a:lstStyle/>
          <a:p>
            <a:pPr marL="0" indent="0" algn="l">
              <a:spcAft>
                <a:spcPts val="400"/>
              </a:spcAft>
              <a:buNone/>
            </a:pPr>
            <a:r>
              <a:rPr sz="1500" b="0" i="1">
                <a:solidFill>
                  <a:srgbClr val="55666E"/>
                </a:solidFill>
                <a:latin typeface="Calibri"/>
              </a:rPr>
              <a:t>Providing Urgent Maternal Protections for Nursing Mothers  •  Part of the FLSA</a:t>
            </a:r>
          </a:p>
        </p:txBody>
      </p:sp>
      <p:sp>
        <p:nvSpPr>
          <p:cNvPr id="4" name="PUMP TIME"/>
          <p:cNvSpPr/>
          <p:nvPr/>
        </p:nvSpPr>
        <p:spPr>
          <a:xfrm>
            <a:off x="1965960" y="2240280"/>
            <a:ext cx="3017520" cy="173736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Icon circle FaClock"/>
          <p:cNvSpPr/>
          <p:nvPr/>
        </p:nvSpPr>
        <p:spPr>
          <a:xfrm>
            <a:off x="2240279" y="2514600"/>
            <a:ext cx="548640" cy="54864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6" name="Icon FaClock" descr="FaClock_s.png"/>
          <p:cNvPicPr>
            <a:picLocks noChangeAspect="1"/>
          </p:cNvPicPr>
          <p:nvPr/>
        </p:nvPicPr>
        <p:blipFill>
          <a:blip r:embed="rId3"/>
          <a:stretch>
            <a:fillRect/>
          </a:stretch>
        </p:blipFill>
        <p:spPr>
          <a:xfrm>
            <a:off x="2371953" y="2646273"/>
            <a:ext cx="285292" cy="285292"/>
          </a:xfrm>
          <a:prstGeom prst="rect">
            <a:avLst/>
          </a:prstGeom>
        </p:spPr>
      </p:pic>
      <p:sp>
        <p:nvSpPr>
          <p:cNvPr id="7" name="TextBox 6"/>
          <p:cNvSpPr txBox="1"/>
          <p:nvPr/>
        </p:nvSpPr>
        <p:spPr>
          <a:xfrm>
            <a:off x="2971800" y="2514600"/>
            <a:ext cx="1828799" cy="548640"/>
          </a:xfrm>
          <a:prstGeom prst="rect">
            <a:avLst/>
          </a:prstGeom>
          <a:noFill/>
        </p:spPr>
        <p:txBody>
          <a:bodyPr wrap="square" lIns="0" tIns="18288" rIns="0" bIns="18288" anchor="ctr">
            <a:spAutoFit/>
          </a:bodyPr>
          <a:lstStyle/>
          <a:p>
            <a:pPr marL="0" indent="0" algn="l">
              <a:spcAft>
                <a:spcPts val="400"/>
              </a:spcAft>
              <a:buNone/>
            </a:pPr>
            <a:r>
              <a:rPr sz="2400" b="1" i="0">
                <a:solidFill>
                  <a:srgbClr val="FFFFFF"/>
                </a:solidFill>
                <a:latin typeface="Calibri"/>
              </a:rPr>
              <a:t>TIME</a:t>
            </a:r>
          </a:p>
        </p:txBody>
      </p:sp>
      <p:sp>
        <p:nvSpPr>
          <p:cNvPr id="8" name="TextBox 7"/>
          <p:cNvSpPr txBox="1"/>
          <p:nvPr/>
        </p:nvSpPr>
        <p:spPr>
          <a:xfrm>
            <a:off x="2240279" y="3154680"/>
            <a:ext cx="2560320" cy="777240"/>
          </a:xfrm>
          <a:prstGeom prst="rect">
            <a:avLst/>
          </a:prstGeom>
          <a:noFill/>
        </p:spPr>
        <p:txBody>
          <a:bodyPr wrap="square" lIns="0" tIns="18288" rIns="0" bIns="18288" anchor="t">
            <a:spAutoFit/>
          </a:bodyPr>
          <a:lstStyle/>
          <a:p>
            <a:pPr marL="201168" indent="-201168" algn="l">
              <a:spcAft>
                <a:spcPts val="100"/>
              </a:spcAft>
              <a:buClr>
                <a:srgbClr val="FFFFFF"/>
              </a:buClr>
              <a:buFont typeface="Arial"/>
              <a:buChar char="•"/>
            </a:pPr>
            <a:r>
              <a:rPr sz="1400" b="0" i="0">
                <a:solidFill>
                  <a:srgbClr val="FFFFFF"/>
                </a:solidFill>
                <a:latin typeface="Calibri"/>
              </a:rPr>
              <a:t>Reasonable break time</a:t>
            </a:r>
          </a:p>
          <a:p>
            <a:pPr marL="201168" indent="-201168" algn="l">
              <a:spcAft>
                <a:spcPts val="100"/>
              </a:spcAft>
              <a:buClr>
                <a:srgbClr val="FFFFFF"/>
              </a:buClr>
              <a:buFont typeface="Arial"/>
              <a:buChar char="•"/>
            </a:pPr>
            <a:r>
              <a:rPr sz="1400" b="0" i="0">
                <a:solidFill>
                  <a:srgbClr val="FFFFFF"/>
                </a:solidFill>
                <a:latin typeface="Calibri"/>
              </a:rPr>
              <a:t>Each time she needs it</a:t>
            </a:r>
          </a:p>
          <a:p>
            <a:pPr marL="201168" indent="-201168" algn="l">
              <a:spcAft>
                <a:spcPts val="100"/>
              </a:spcAft>
              <a:buClr>
                <a:srgbClr val="FFFFFF"/>
              </a:buClr>
              <a:buFont typeface="Arial"/>
              <a:buChar char="•"/>
            </a:pPr>
            <a:r>
              <a:rPr sz="1400" b="0" i="0">
                <a:solidFill>
                  <a:srgbClr val="FFFFFF"/>
                </a:solidFill>
                <a:latin typeface="Calibri"/>
              </a:rPr>
              <a:t>For 1 year after birth</a:t>
            </a:r>
          </a:p>
        </p:txBody>
      </p:sp>
      <p:sp>
        <p:nvSpPr>
          <p:cNvPr id="9" name="PUMP SPACE"/>
          <p:cNvSpPr/>
          <p:nvPr/>
        </p:nvSpPr>
        <p:spPr>
          <a:xfrm>
            <a:off x="1965960" y="4160520"/>
            <a:ext cx="3017520" cy="173736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Icon circle FaDoorClosed"/>
          <p:cNvSpPr/>
          <p:nvPr/>
        </p:nvSpPr>
        <p:spPr>
          <a:xfrm>
            <a:off x="2240279" y="4434840"/>
            <a:ext cx="548640" cy="54864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1" name="Icon FaDoorClosed" descr="FaDoorClosed_s.png"/>
          <p:cNvPicPr>
            <a:picLocks noChangeAspect="1"/>
          </p:cNvPicPr>
          <p:nvPr/>
        </p:nvPicPr>
        <p:blipFill>
          <a:blip r:embed="rId4"/>
          <a:stretch>
            <a:fillRect/>
          </a:stretch>
        </p:blipFill>
        <p:spPr>
          <a:xfrm>
            <a:off x="2371953" y="4566513"/>
            <a:ext cx="285292" cy="285292"/>
          </a:xfrm>
          <a:prstGeom prst="rect">
            <a:avLst/>
          </a:prstGeom>
        </p:spPr>
      </p:pic>
      <p:sp>
        <p:nvSpPr>
          <p:cNvPr id="12" name="TextBox 11"/>
          <p:cNvSpPr txBox="1"/>
          <p:nvPr/>
        </p:nvSpPr>
        <p:spPr>
          <a:xfrm>
            <a:off x="2971800" y="4434840"/>
            <a:ext cx="1828799" cy="548640"/>
          </a:xfrm>
          <a:prstGeom prst="rect">
            <a:avLst/>
          </a:prstGeom>
          <a:noFill/>
        </p:spPr>
        <p:txBody>
          <a:bodyPr wrap="square" lIns="0" tIns="18288" rIns="0" bIns="18288" anchor="ctr">
            <a:spAutoFit/>
          </a:bodyPr>
          <a:lstStyle/>
          <a:p>
            <a:pPr marL="0" indent="0" algn="l">
              <a:spcAft>
                <a:spcPts val="400"/>
              </a:spcAft>
              <a:buNone/>
            </a:pPr>
            <a:r>
              <a:rPr sz="2400" b="1" i="0">
                <a:solidFill>
                  <a:srgbClr val="FFFFFF"/>
                </a:solidFill>
                <a:latin typeface="Calibri"/>
              </a:rPr>
              <a:t>SPACE</a:t>
            </a:r>
          </a:p>
        </p:txBody>
      </p:sp>
      <p:sp>
        <p:nvSpPr>
          <p:cNvPr id="13" name="TextBox 12"/>
          <p:cNvSpPr txBox="1"/>
          <p:nvPr/>
        </p:nvSpPr>
        <p:spPr>
          <a:xfrm>
            <a:off x="2240279" y="5074920"/>
            <a:ext cx="2560320" cy="777240"/>
          </a:xfrm>
          <a:prstGeom prst="rect">
            <a:avLst/>
          </a:prstGeom>
          <a:noFill/>
        </p:spPr>
        <p:txBody>
          <a:bodyPr wrap="square" lIns="0" tIns="18288" rIns="0" bIns="18288" anchor="t">
            <a:spAutoFit/>
          </a:bodyPr>
          <a:lstStyle/>
          <a:p>
            <a:pPr marL="201168" indent="-201168" algn="l">
              <a:spcAft>
                <a:spcPts val="100"/>
              </a:spcAft>
              <a:buClr>
                <a:srgbClr val="FFFFFF"/>
              </a:buClr>
              <a:buFont typeface="Arial"/>
              <a:buChar char="•"/>
            </a:pPr>
            <a:r>
              <a:rPr sz="1400" b="0" i="0">
                <a:solidFill>
                  <a:srgbClr val="FFFFFF"/>
                </a:solidFill>
                <a:latin typeface="Calibri"/>
              </a:rPr>
              <a:t>Not a bathroom</a:t>
            </a:r>
          </a:p>
          <a:p>
            <a:pPr marL="201168" indent="-201168" algn="l">
              <a:spcAft>
                <a:spcPts val="100"/>
              </a:spcAft>
              <a:buClr>
                <a:srgbClr val="FFFFFF"/>
              </a:buClr>
              <a:buFont typeface="Arial"/>
              <a:buChar char="•"/>
            </a:pPr>
            <a:r>
              <a:rPr sz="1400" b="0" i="0">
                <a:solidFill>
                  <a:srgbClr val="FFFFFF"/>
                </a:solidFill>
                <a:latin typeface="Calibri"/>
              </a:rPr>
              <a:t>Shielded from view</a:t>
            </a:r>
          </a:p>
          <a:p>
            <a:pPr marL="201168" indent="-201168" algn="l">
              <a:spcAft>
                <a:spcPts val="100"/>
              </a:spcAft>
              <a:buClr>
                <a:srgbClr val="FFFFFF"/>
              </a:buClr>
              <a:buFont typeface="Arial"/>
              <a:buChar char="•"/>
            </a:pPr>
            <a:r>
              <a:rPr sz="1400" b="0" i="0">
                <a:solidFill>
                  <a:srgbClr val="FFFFFF"/>
                </a:solidFill>
                <a:latin typeface="Calibri"/>
              </a:rPr>
              <a:t>Free from intrusion</a:t>
            </a:r>
          </a:p>
        </p:txBody>
      </p:sp>
      <p:sp>
        <p:nvSpPr>
          <p:cNvPr id="14" name="PUMP fact 1"/>
          <p:cNvSpPr/>
          <p:nvPr/>
        </p:nvSpPr>
        <p:spPr>
          <a:xfrm>
            <a:off x="5349240" y="2240280"/>
            <a:ext cx="6400800" cy="80467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5" name="TextBox 14"/>
          <p:cNvSpPr txBox="1"/>
          <p:nvPr/>
        </p:nvSpPr>
        <p:spPr>
          <a:xfrm>
            <a:off x="5623559" y="2240280"/>
            <a:ext cx="1737360" cy="804672"/>
          </a:xfrm>
          <a:prstGeom prst="rect">
            <a:avLst/>
          </a:prstGeom>
          <a:noFill/>
        </p:spPr>
        <p:txBody>
          <a:bodyPr wrap="square" lIns="0" tIns="18288" rIns="0" bIns="18288" anchor="ctr">
            <a:spAutoFit/>
          </a:bodyPr>
          <a:lstStyle/>
          <a:p>
            <a:pPr marL="0" indent="0" algn="l">
              <a:spcAft>
                <a:spcPts val="400"/>
              </a:spcAft>
              <a:buNone/>
            </a:pPr>
            <a:r>
              <a:rPr sz="1600" b="1" i="0">
                <a:solidFill>
                  <a:srgbClr val="00002E"/>
                </a:solidFill>
                <a:latin typeface="Calibri"/>
              </a:rPr>
              <a:t>Who’s covered</a:t>
            </a:r>
          </a:p>
        </p:txBody>
      </p:sp>
      <p:sp>
        <p:nvSpPr>
          <p:cNvPr id="16" name="TextBox 15"/>
          <p:cNvSpPr txBox="1"/>
          <p:nvPr/>
        </p:nvSpPr>
        <p:spPr>
          <a:xfrm>
            <a:off x="7360920" y="2240280"/>
            <a:ext cx="4160520" cy="804672"/>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Any FLSA-covered employer, with no 15-employee floor. </a:t>
            </a:r>
            <a:r>
              <a:rPr sz="1400" b="1" i="0">
                <a:solidFill>
                  <a:srgbClr val="1F2A33"/>
                </a:solidFill>
                <a:latin typeface="Calibri"/>
              </a:rPr>
              <a:t>Now includes salaried, exempt employees</a:t>
            </a:r>
          </a:p>
        </p:txBody>
      </p:sp>
      <p:sp>
        <p:nvSpPr>
          <p:cNvPr id="17" name="PUMP fact 2"/>
          <p:cNvSpPr/>
          <p:nvPr/>
        </p:nvSpPr>
        <p:spPr>
          <a:xfrm>
            <a:off x="5349240" y="3182112"/>
            <a:ext cx="6400800" cy="80467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8" name="TextBox 17"/>
          <p:cNvSpPr txBox="1"/>
          <p:nvPr/>
        </p:nvSpPr>
        <p:spPr>
          <a:xfrm>
            <a:off x="5623559" y="3182112"/>
            <a:ext cx="1737360" cy="804672"/>
          </a:xfrm>
          <a:prstGeom prst="rect">
            <a:avLst/>
          </a:prstGeom>
          <a:noFill/>
        </p:spPr>
        <p:txBody>
          <a:bodyPr wrap="square" lIns="0" tIns="18288" rIns="0" bIns="18288" anchor="ctr">
            <a:spAutoFit/>
          </a:bodyPr>
          <a:lstStyle/>
          <a:p>
            <a:pPr marL="0" indent="0" algn="l">
              <a:spcAft>
                <a:spcPts val="400"/>
              </a:spcAft>
              <a:buNone/>
            </a:pPr>
            <a:r>
              <a:rPr sz="1600" b="1" i="0">
                <a:solidFill>
                  <a:srgbClr val="00002E"/>
                </a:solidFill>
                <a:latin typeface="Calibri"/>
              </a:rPr>
              <a:t>Is it paid?</a:t>
            </a:r>
          </a:p>
        </p:txBody>
      </p:sp>
      <p:sp>
        <p:nvSpPr>
          <p:cNvPr id="19" name="TextBox 18"/>
          <p:cNvSpPr txBox="1"/>
          <p:nvPr/>
        </p:nvSpPr>
        <p:spPr>
          <a:xfrm>
            <a:off x="7360920" y="3182112"/>
            <a:ext cx="4160520" cy="804672"/>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Generally no. </a:t>
            </a:r>
            <a:r>
              <a:rPr sz="1400" b="1" i="0">
                <a:solidFill>
                  <a:srgbClr val="1F2A33"/>
                </a:solidFill>
                <a:latin typeface="Calibri"/>
              </a:rPr>
              <a:t>Yes</a:t>
            </a:r>
            <a:r>
              <a:rPr sz="1400" b="0" i="0">
                <a:solidFill>
                  <a:srgbClr val="1F2A33"/>
                </a:solidFill>
                <a:latin typeface="Calibri"/>
              </a:rPr>
              <a:t> if she isn’t fully relieved of duty, or uses a break you already pay for</a:t>
            </a:r>
          </a:p>
        </p:txBody>
      </p:sp>
      <p:sp>
        <p:nvSpPr>
          <p:cNvPr id="20" name="PUMP fact 3"/>
          <p:cNvSpPr/>
          <p:nvPr/>
        </p:nvSpPr>
        <p:spPr>
          <a:xfrm>
            <a:off x="5349240" y="4123944"/>
            <a:ext cx="6400800" cy="80467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1" name="TextBox 20"/>
          <p:cNvSpPr txBox="1"/>
          <p:nvPr/>
        </p:nvSpPr>
        <p:spPr>
          <a:xfrm>
            <a:off x="5623559" y="4123944"/>
            <a:ext cx="1737360" cy="804672"/>
          </a:xfrm>
          <a:prstGeom prst="rect">
            <a:avLst/>
          </a:prstGeom>
          <a:noFill/>
        </p:spPr>
        <p:txBody>
          <a:bodyPr wrap="square" lIns="0" tIns="18288" rIns="0" bIns="18288" anchor="ctr">
            <a:spAutoFit/>
          </a:bodyPr>
          <a:lstStyle/>
          <a:p>
            <a:pPr marL="0" indent="0" algn="l">
              <a:spcAft>
                <a:spcPts val="400"/>
              </a:spcAft>
              <a:buNone/>
            </a:pPr>
            <a:r>
              <a:rPr sz="1600" b="1" i="0">
                <a:solidFill>
                  <a:srgbClr val="00002E"/>
                </a:solidFill>
                <a:latin typeface="Calibri"/>
              </a:rPr>
              <a:t>Small employers</a:t>
            </a:r>
          </a:p>
        </p:txBody>
      </p:sp>
      <p:sp>
        <p:nvSpPr>
          <p:cNvPr id="22" name="TextBox 21"/>
          <p:cNvSpPr txBox="1"/>
          <p:nvPr/>
        </p:nvSpPr>
        <p:spPr>
          <a:xfrm>
            <a:off x="7360920" y="4123944"/>
            <a:ext cx="4160520" cy="804672"/>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Under 50 employees (company-wide) may be exempt for undue hardship. A high bar</a:t>
            </a:r>
          </a:p>
        </p:txBody>
      </p:sp>
      <p:sp>
        <p:nvSpPr>
          <p:cNvPr id="23" name="PUMP fact 4"/>
          <p:cNvSpPr/>
          <p:nvPr/>
        </p:nvSpPr>
        <p:spPr>
          <a:xfrm>
            <a:off x="5349240" y="5065776"/>
            <a:ext cx="6400800" cy="804672"/>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4" name="TextBox 23"/>
          <p:cNvSpPr txBox="1"/>
          <p:nvPr/>
        </p:nvSpPr>
        <p:spPr>
          <a:xfrm>
            <a:off x="5623559" y="5065776"/>
            <a:ext cx="1737360" cy="804672"/>
          </a:xfrm>
          <a:prstGeom prst="rect">
            <a:avLst/>
          </a:prstGeom>
          <a:noFill/>
        </p:spPr>
        <p:txBody>
          <a:bodyPr wrap="square" lIns="0" tIns="18288" rIns="0" bIns="18288" anchor="ctr">
            <a:spAutoFit/>
          </a:bodyPr>
          <a:lstStyle/>
          <a:p>
            <a:pPr marL="0" indent="0" algn="l">
              <a:spcAft>
                <a:spcPts val="400"/>
              </a:spcAft>
              <a:buNone/>
            </a:pPr>
            <a:r>
              <a:rPr sz="1600" b="1" i="0">
                <a:solidFill>
                  <a:srgbClr val="00002E"/>
                </a:solidFill>
                <a:latin typeface="Calibri"/>
              </a:rPr>
              <a:t>Remedies</a:t>
            </a:r>
          </a:p>
        </p:txBody>
      </p:sp>
      <p:sp>
        <p:nvSpPr>
          <p:cNvPr id="25" name="TextBox 24"/>
          <p:cNvSpPr txBox="1"/>
          <p:nvPr/>
        </p:nvSpPr>
        <p:spPr>
          <a:xfrm>
            <a:off x="7360920" y="5065776"/>
            <a:ext cx="4160520" cy="804672"/>
          </a:xfrm>
          <a:prstGeom prst="rect">
            <a:avLst/>
          </a:prstGeom>
          <a:noFill/>
        </p:spPr>
        <p:txBody>
          <a:bodyPr wrap="square" lIns="0" tIns="18288" rIns="0" bIns="18288" anchor="ctr">
            <a:spAutoFit/>
          </a:bodyPr>
          <a:lstStyle/>
          <a:p>
            <a:pPr marL="0" indent="0" algn="l">
              <a:spcAft>
                <a:spcPts val="400"/>
              </a:spcAft>
              <a:buNone/>
            </a:pPr>
            <a:r>
              <a:rPr sz="1400" b="0" i="0">
                <a:solidFill>
                  <a:srgbClr val="1F2A33"/>
                </a:solidFill>
                <a:latin typeface="Calibri"/>
              </a:rPr>
              <a:t>Full FLSA remedies: back pay, liquidated damages, and more for retaliation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 PUMP ACT: THE TRUCKING REALITY</a:t>
            </a:r>
          </a:p>
        </p:txBody>
      </p:sp>
      <p:sp>
        <p:nvSpPr>
          <p:cNvPr id="3" name="TextBox 2"/>
          <p:cNvSpPr txBox="1"/>
          <p:nvPr/>
        </p:nvSpPr>
        <p:spPr>
          <a:xfrm>
            <a:off x="1965960" y="1783080"/>
            <a:ext cx="384048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TRANSPORTATION CARVE-OUTS</a:t>
            </a:r>
          </a:p>
        </p:txBody>
      </p:sp>
      <p:sp>
        <p:nvSpPr>
          <p:cNvPr id="4" name="Carveout 1"/>
          <p:cNvSpPr/>
          <p:nvPr/>
        </p:nvSpPr>
        <p:spPr>
          <a:xfrm>
            <a:off x="1965960" y="2194560"/>
            <a:ext cx="3840480" cy="777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Icon circle FaPlane"/>
          <p:cNvSpPr/>
          <p:nvPr/>
        </p:nvSpPr>
        <p:spPr>
          <a:xfrm>
            <a:off x="2148840" y="233172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6" name="Icon FaPlane" descr="FaPlane_w.png"/>
          <p:cNvPicPr>
            <a:picLocks noChangeAspect="1"/>
          </p:cNvPicPr>
          <p:nvPr/>
        </p:nvPicPr>
        <p:blipFill>
          <a:blip r:embed="rId3"/>
          <a:stretch>
            <a:fillRect/>
          </a:stretch>
        </p:blipFill>
        <p:spPr>
          <a:xfrm>
            <a:off x="2269540" y="2452420"/>
            <a:ext cx="261518" cy="261518"/>
          </a:xfrm>
          <a:prstGeom prst="rect">
            <a:avLst/>
          </a:prstGeom>
        </p:spPr>
      </p:pic>
      <p:sp>
        <p:nvSpPr>
          <p:cNvPr id="7" name="TextBox 6"/>
          <p:cNvSpPr txBox="1"/>
          <p:nvPr/>
        </p:nvSpPr>
        <p:spPr>
          <a:xfrm>
            <a:off x="2788920" y="2267712"/>
            <a:ext cx="2834640" cy="365760"/>
          </a:xfrm>
          <a:prstGeom prst="rect">
            <a:avLst/>
          </a:prstGeom>
          <a:noFill/>
        </p:spPr>
        <p:txBody>
          <a:bodyPr wrap="square" lIns="0" tIns="18288" rIns="0" bIns="18288" anchor="t">
            <a:spAutoFit/>
          </a:bodyPr>
          <a:lstStyle/>
          <a:p>
            <a:pPr marL="0" indent="0" algn="l">
              <a:spcAft>
                <a:spcPts val="400"/>
              </a:spcAft>
              <a:buNone/>
            </a:pPr>
            <a:r>
              <a:rPr sz="1500" b="1" i="0">
                <a:solidFill>
                  <a:srgbClr val="00002E"/>
                </a:solidFill>
                <a:latin typeface="Calibri"/>
              </a:rPr>
              <a:t>Air carrier crew</a:t>
            </a:r>
          </a:p>
        </p:txBody>
      </p:sp>
      <p:sp>
        <p:nvSpPr>
          <p:cNvPr id="8" name="TextBox 7"/>
          <p:cNvSpPr txBox="1"/>
          <p:nvPr/>
        </p:nvSpPr>
        <p:spPr>
          <a:xfrm>
            <a:off x="2788920" y="2587752"/>
            <a:ext cx="2834640" cy="320040"/>
          </a:xfrm>
          <a:prstGeom prst="rect">
            <a:avLst/>
          </a:prstGeom>
          <a:noFill/>
        </p:spPr>
        <p:txBody>
          <a:bodyPr wrap="square" lIns="0" tIns="18288" rIns="0" bIns="18288" anchor="t">
            <a:spAutoFit/>
          </a:bodyPr>
          <a:lstStyle/>
          <a:p>
            <a:pPr marL="0" indent="0" algn="l">
              <a:spcAft>
                <a:spcPts val="400"/>
              </a:spcAft>
              <a:buNone/>
            </a:pPr>
            <a:r>
              <a:rPr sz="1400" b="0" i="0">
                <a:solidFill>
                  <a:srgbClr val="55666E"/>
                </a:solidFill>
                <a:latin typeface="Calibri"/>
              </a:rPr>
              <a:t>Exempt</a:t>
            </a:r>
          </a:p>
        </p:txBody>
      </p:sp>
      <p:sp>
        <p:nvSpPr>
          <p:cNvPr id="9" name="Carveout 2"/>
          <p:cNvSpPr/>
          <p:nvPr/>
        </p:nvSpPr>
        <p:spPr>
          <a:xfrm>
            <a:off x="1965960" y="3108960"/>
            <a:ext cx="3840480" cy="7772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Icon circle FaBus"/>
          <p:cNvSpPr/>
          <p:nvPr/>
        </p:nvSpPr>
        <p:spPr>
          <a:xfrm>
            <a:off x="2148840" y="324612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1" name="Icon FaBus" descr="FaBus_w.png"/>
          <p:cNvPicPr>
            <a:picLocks noChangeAspect="1"/>
          </p:cNvPicPr>
          <p:nvPr/>
        </p:nvPicPr>
        <p:blipFill>
          <a:blip r:embed="rId4"/>
          <a:stretch>
            <a:fillRect/>
          </a:stretch>
        </p:blipFill>
        <p:spPr>
          <a:xfrm>
            <a:off x="2269540" y="3366820"/>
            <a:ext cx="261518" cy="261518"/>
          </a:xfrm>
          <a:prstGeom prst="rect">
            <a:avLst/>
          </a:prstGeom>
        </p:spPr>
      </p:pic>
      <p:sp>
        <p:nvSpPr>
          <p:cNvPr id="12" name="TextBox 11"/>
          <p:cNvSpPr txBox="1"/>
          <p:nvPr/>
        </p:nvSpPr>
        <p:spPr>
          <a:xfrm>
            <a:off x="2788920" y="3182112"/>
            <a:ext cx="2834640" cy="365760"/>
          </a:xfrm>
          <a:prstGeom prst="rect">
            <a:avLst/>
          </a:prstGeom>
          <a:noFill/>
        </p:spPr>
        <p:txBody>
          <a:bodyPr wrap="square" lIns="0" tIns="18288" rIns="0" bIns="18288" anchor="t">
            <a:spAutoFit/>
          </a:bodyPr>
          <a:lstStyle/>
          <a:p>
            <a:pPr marL="0" indent="0" algn="l">
              <a:spcAft>
                <a:spcPts val="400"/>
              </a:spcAft>
              <a:buNone/>
            </a:pPr>
            <a:r>
              <a:rPr sz="1500" b="1" i="0">
                <a:solidFill>
                  <a:srgbClr val="00002E"/>
                </a:solidFill>
                <a:latin typeface="Calibri"/>
              </a:rPr>
              <a:t>Motorcoach and certain rail</a:t>
            </a:r>
          </a:p>
        </p:txBody>
      </p:sp>
      <p:sp>
        <p:nvSpPr>
          <p:cNvPr id="13" name="TextBox 12"/>
          <p:cNvSpPr txBox="1"/>
          <p:nvPr/>
        </p:nvSpPr>
        <p:spPr>
          <a:xfrm>
            <a:off x="2788920" y="3502152"/>
            <a:ext cx="2834640" cy="320040"/>
          </a:xfrm>
          <a:prstGeom prst="rect">
            <a:avLst/>
          </a:prstGeom>
          <a:noFill/>
        </p:spPr>
        <p:txBody>
          <a:bodyPr wrap="square" lIns="0" tIns="18288" rIns="0" bIns="18288" anchor="t">
            <a:spAutoFit/>
          </a:bodyPr>
          <a:lstStyle/>
          <a:p>
            <a:pPr marL="0" indent="0" algn="l">
              <a:spcAft>
                <a:spcPts val="400"/>
              </a:spcAft>
              <a:buNone/>
            </a:pPr>
            <a:r>
              <a:rPr sz="1400" b="0" i="0">
                <a:solidFill>
                  <a:srgbClr val="55666E"/>
                </a:solidFill>
                <a:latin typeface="Calibri"/>
              </a:rPr>
              <a:t>Limited relief</a:t>
            </a:r>
          </a:p>
        </p:txBody>
      </p:sp>
      <p:sp>
        <p:nvSpPr>
          <p:cNvPr id="14" name="Carveout 3"/>
          <p:cNvSpPr/>
          <p:nvPr/>
        </p:nvSpPr>
        <p:spPr>
          <a:xfrm>
            <a:off x="1965960" y="4023360"/>
            <a:ext cx="3840480" cy="777240"/>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5" name="Icon circle FaTruck"/>
          <p:cNvSpPr/>
          <p:nvPr/>
        </p:nvSpPr>
        <p:spPr>
          <a:xfrm>
            <a:off x="2148840" y="4160520"/>
            <a:ext cx="502920" cy="502920"/>
          </a:xfrm>
          <a:prstGeom prst="ellipse">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6" name="Icon FaTruck" descr="FaTruck_s.png"/>
          <p:cNvPicPr>
            <a:picLocks noChangeAspect="1"/>
          </p:cNvPicPr>
          <p:nvPr/>
        </p:nvPicPr>
        <p:blipFill>
          <a:blip r:embed="rId5"/>
          <a:stretch>
            <a:fillRect/>
          </a:stretch>
        </p:blipFill>
        <p:spPr>
          <a:xfrm>
            <a:off x="2269540" y="4281220"/>
            <a:ext cx="261518" cy="261518"/>
          </a:xfrm>
          <a:prstGeom prst="rect">
            <a:avLst/>
          </a:prstGeom>
        </p:spPr>
      </p:pic>
      <p:sp>
        <p:nvSpPr>
          <p:cNvPr id="17" name="TextBox 16"/>
          <p:cNvSpPr txBox="1"/>
          <p:nvPr/>
        </p:nvSpPr>
        <p:spPr>
          <a:xfrm>
            <a:off x="2788920" y="4096512"/>
            <a:ext cx="2834640" cy="365760"/>
          </a:xfrm>
          <a:prstGeom prst="rect">
            <a:avLst/>
          </a:prstGeom>
          <a:noFill/>
        </p:spPr>
        <p:txBody>
          <a:bodyPr wrap="square" lIns="0" tIns="18288" rIns="0" bIns="18288" anchor="t">
            <a:spAutoFit/>
          </a:bodyPr>
          <a:lstStyle/>
          <a:p>
            <a:pPr marL="0" indent="0" algn="l">
              <a:spcAft>
                <a:spcPts val="400"/>
              </a:spcAft>
              <a:buNone/>
            </a:pPr>
            <a:r>
              <a:rPr sz="1500" b="1" i="0">
                <a:solidFill>
                  <a:srgbClr val="FFFFFF"/>
                </a:solidFill>
                <a:latin typeface="Calibri"/>
              </a:rPr>
              <a:t>Commercial truck drivers</a:t>
            </a:r>
          </a:p>
        </p:txBody>
      </p:sp>
      <p:sp>
        <p:nvSpPr>
          <p:cNvPr id="18" name="TextBox 17"/>
          <p:cNvSpPr txBox="1"/>
          <p:nvPr/>
        </p:nvSpPr>
        <p:spPr>
          <a:xfrm>
            <a:off x="2788920" y="4416552"/>
            <a:ext cx="2834640" cy="320040"/>
          </a:xfrm>
          <a:prstGeom prst="rect">
            <a:avLst/>
          </a:prstGeom>
          <a:noFill/>
        </p:spPr>
        <p:txBody>
          <a:bodyPr wrap="square" lIns="0" tIns="18288" rIns="0" bIns="18288" anchor="t">
            <a:spAutoFit/>
          </a:bodyPr>
          <a:lstStyle/>
          <a:p>
            <a:pPr marL="0" indent="0" algn="l">
              <a:spcAft>
                <a:spcPts val="400"/>
              </a:spcAft>
              <a:buNone/>
            </a:pPr>
            <a:r>
              <a:rPr sz="1400" b="1" i="0">
                <a:solidFill>
                  <a:srgbClr val="F26B43"/>
                </a:solidFill>
                <a:latin typeface="Calibri"/>
              </a:rPr>
              <a:t>Fully covered</a:t>
            </a:r>
          </a:p>
        </p:txBody>
      </p:sp>
      <p:sp>
        <p:nvSpPr>
          <p:cNvPr id="19" name="TextBox 18"/>
          <p:cNvSpPr txBox="1"/>
          <p:nvPr/>
        </p:nvSpPr>
        <p:spPr>
          <a:xfrm>
            <a:off x="1965960" y="4983480"/>
            <a:ext cx="3840480" cy="1005840"/>
          </a:xfrm>
          <a:prstGeom prst="rect">
            <a:avLst/>
          </a:prstGeom>
          <a:noFill/>
        </p:spPr>
        <p:txBody>
          <a:bodyPr wrap="square" lIns="0" tIns="18288" rIns="0" bIns="18288" anchor="t">
            <a:spAutoFit/>
          </a:bodyPr>
          <a:lstStyle/>
          <a:p>
            <a:pPr marL="0" indent="0" algn="l">
              <a:spcAft>
                <a:spcPts val="400"/>
              </a:spcAft>
              <a:buNone/>
            </a:pPr>
            <a:r>
              <a:rPr sz="1400" b="0" i="1">
                <a:solidFill>
                  <a:srgbClr val="55666E"/>
                </a:solidFill>
                <a:latin typeface="Calibri"/>
              </a:rPr>
              <a:t>Congress wrote three transportation exemptions, and none for trucking.</a:t>
            </a:r>
          </a:p>
        </p:txBody>
      </p:sp>
      <p:sp>
        <p:nvSpPr>
          <p:cNvPr id="20" name="TextBox 19"/>
          <p:cNvSpPr txBox="1"/>
          <p:nvPr/>
        </p:nvSpPr>
        <p:spPr>
          <a:xfrm>
            <a:off x="6172200" y="1783080"/>
            <a:ext cx="5577840" cy="365760"/>
          </a:xfrm>
          <a:prstGeom prst="rect">
            <a:avLst/>
          </a:prstGeom>
          <a:noFill/>
        </p:spPr>
        <p:txBody>
          <a:bodyPr wrap="square" lIns="0" tIns="18288" rIns="0" bIns="18288" anchor="t">
            <a:spAutoFit/>
          </a:bodyPr>
          <a:lstStyle/>
          <a:p>
            <a:pPr marL="0" indent="0" algn="l">
              <a:spcAft>
                <a:spcPts val="400"/>
              </a:spcAft>
              <a:buNone/>
            </a:pPr>
            <a:r>
              <a:rPr sz="1300" b="1" i="0">
                <a:solidFill>
                  <a:srgbClr val="84A7AB"/>
                </a:solidFill>
                <a:latin typeface="Calibri"/>
              </a:rPr>
              <a:t>ON THE ROAD</a:t>
            </a:r>
          </a:p>
        </p:txBody>
      </p:sp>
      <p:sp>
        <p:nvSpPr>
          <p:cNvPr id="21" name="Road PUMP 1"/>
          <p:cNvSpPr/>
          <p:nvPr/>
        </p:nvSpPr>
        <p:spPr>
          <a:xfrm>
            <a:off x="6172200" y="2194560"/>
            <a:ext cx="5577840" cy="12344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2" name="Icon circle FaRoute"/>
          <p:cNvSpPr/>
          <p:nvPr/>
        </p:nvSpPr>
        <p:spPr>
          <a:xfrm>
            <a:off x="6400800" y="242316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3" name="Icon FaRoute" descr="FaRoute_w.png"/>
          <p:cNvPicPr>
            <a:picLocks noChangeAspect="1"/>
          </p:cNvPicPr>
          <p:nvPr/>
        </p:nvPicPr>
        <p:blipFill>
          <a:blip r:embed="rId6"/>
          <a:stretch>
            <a:fillRect/>
          </a:stretch>
        </p:blipFill>
        <p:spPr>
          <a:xfrm>
            <a:off x="6521500" y="2543860"/>
            <a:ext cx="261518" cy="261518"/>
          </a:xfrm>
          <a:prstGeom prst="rect">
            <a:avLst/>
          </a:prstGeom>
        </p:spPr>
      </p:pic>
      <p:sp>
        <p:nvSpPr>
          <p:cNvPr id="24" name="TextBox 23"/>
          <p:cNvSpPr txBox="1"/>
          <p:nvPr/>
        </p:nvSpPr>
        <p:spPr>
          <a:xfrm>
            <a:off x="7086600" y="2331720"/>
            <a:ext cx="4480559" cy="36576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Time: plan it in dispatch</a:t>
            </a:r>
          </a:p>
        </p:txBody>
      </p:sp>
      <p:sp>
        <p:nvSpPr>
          <p:cNvPr id="25" name="TextBox 24"/>
          <p:cNvSpPr txBox="1"/>
          <p:nvPr/>
        </p:nvSpPr>
        <p:spPr>
          <a:xfrm>
            <a:off x="7086600" y="2697480"/>
            <a:ext cx="4480559" cy="73152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Safe planned stops and realistic delivery windows. Watch the 30-minute break and the 14-hour window</a:t>
            </a:r>
          </a:p>
        </p:txBody>
      </p:sp>
      <p:sp>
        <p:nvSpPr>
          <p:cNvPr id="26" name="Road PUMP 2"/>
          <p:cNvSpPr/>
          <p:nvPr/>
        </p:nvSpPr>
        <p:spPr>
          <a:xfrm>
            <a:off x="6172200" y="3566160"/>
            <a:ext cx="5577840" cy="123444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7" name="Icon circle FaEye"/>
          <p:cNvSpPr/>
          <p:nvPr/>
        </p:nvSpPr>
        <p:spPr>
          <a:xfrm>
            <a:off x="6400800" y="3794760"/>
            <a:ext cx="502920" cy="50292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8" name="Icon FaEye" descr="FaEye_w.png"/>
          <p:cNvPicPr>
            <a:picLocks noChangeAspect="1"/>
          </p:cNvPicPr>
          <p:nvPr/>
        </p:nvPicPr>
        <p:blipFill>
          <a:blip r:embed="rId7"/>
          <a:stretch>
            <a:fillRect/>
          </a:stretch>
        </p:blipFill>
        <p:spPr>
          <a:xfrm>
            <a:off x="6521500" y="3915460"/>
            <a:ext cx="261518" cy="261518"/>
          </a:xfrm>
          <a:prstGeom prst="rect">
            <a:avLst/>
          </a:prstGeom>
        </p:spPr>
      </p:pic>
      <p:sp>
        <p:nvSpPr>
          <p:cNvPr id="29" name="TextBox 28"/>
          <p:cNvSpPr txBox="1"/>
          <p:nvPr/>
        </p:nvSpPr>
        <p:spPr>
          <a:xfrm>
            <a:off x="7086600" y="3703320"/>
            <a:ext cx="4480559" cy="365760"/>
          </a:xfrm>
          <a:prstGeom prst="rect">
            <a:avLst/>
          </a:prstGeom>
          <a:noFill/>
        </p:spPr>
        <p:txBody>
          <a:bodyPr wrap="square" lIns="0" tIns="18288" rIns="0" bIns="18288" anchor="t">
            <a:spAutoFit/>
          </a:bodyPr>
          <a:lstStyle/>
          <a:p>
            <a:pPr marL="0" indent="0" algn="l">
              <a:spcAft>
                <a:spcPts val="400"/>
              </a:spcAft>
              <a:buNone/>
            </a:pPr>
            <a:r>
              <a:rPr sz="1700" b="1" i="0">
                <a:solidFill>
                  <a:srgbClr val="00002E"/>
                </a:solidFill>
                <a:latin typeface="Calibri"/>
              </a:rPr>
              <a:t>Space: the cab or sleeper</a:t>
            </a:r>
          </a:p>
        </p:txBody>
      </p:sp>
      <p:sp>
        <p:nvSpPr>
          <p:cNvPr id="30" name="TextBox 29"/>
          <p:cNvSpPr txBox="1"/>
          <p:nvPr/>
        </p:nvSpPr>
        <p:spPr>
          <a:xfrm>
            <a:off x="7086600" y="4069080"/>
            <a:ext cx="4480559" cy="73152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Window covers or a curtain, with no one entering. Plan for team drivers and the dock</a:t>
            </a:r>
          </a:p>
        </p:txBody>
      </p:sp>
      <p:sp>
        <p:nvSpPr>
          <p:cNvPr id="31" name="Ten day"/>
          <p:cNvSpPr/>
          <p:nvPr/>
        </p:nvSpPr>
        <p:spPr>
          <a:xfrm>
            <a:off x="6172200" y="4937760"/>
            <a:ext cx="5577840" cy="1051560"/>
          </a:xfrm>
          <a:prstGeom prst="roundRect">
            <a:avLst>
              <a:gd name="adj" fmla="val 6000"/>
            </a:avLst>
          </a:prstGeom>
          <a:solidFill>
            <a:srgbClr val="FDECE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32" name="TextBox 31"/>
          <p:cNvSpPr txBox="1"/>
          <p:nvPr/>
        </p:nvSpPr>
        <p:spPr>
          <a:xfrm>
            <a:off x="6446520" y="4937760"/>
            <a:ext cx="5029200" cy="1051560"/>
          </a:xfrm>
          <a:prstGeom prst="rect">
            <a:avLst/>
          </a:prstGeom>
          <a:noFill/>
        </p:spPr>
        <p:txBody>
          <a:bodyPr wrap="square" lIns="0" tIns="18288" rIns="0" bIns="18288" anchor="ctr">
            <a:spAutoFit/>
          </a:bodyPr>
          <a:lstStyle/>
          <a:p>
            <a:pPr marL="0" indent="0" algn="l">
              <a:spcAft>
                <a:spcPts val="300"/>
              </a:spcAft>
              <a:buNone/>
            </a:pPr>
            <a:r>
              <a:rPr sz="1300" b="1" i="0">
                <a:solidFill>
                  <a:srgbClr val="1F2A33"/>
                </a:solidFill>
                <a:latin typeface="Calibri"/>
              </a:rPr>
              <a:t>10-day cure period</a:t>
            </a:r>
            <a:r>
              <a:rPr sz="1300" b="0" i="0">
                <a:solidFill>
                  <a:srgbClr val="1F2A33"/>
                </a:solidFill>
                <a:latin typeface="Calibri"/>
              </a:rPr>
              <a:t> for space problems only (not if she was fired or you refused). No cure period for denied breaks.</a:t>
            </a:r>
          </a:p>
          <a:p>
            <a:pPr marL="0" indent="0" algn="l">
              <a:spcAft>
                <a:spcPts val="300"/>
              </a:spcAft>
              <a:buNone/>
            </a:pPr>
            <a:r>
              <a:rPr sz="1300" b="0" i="0">
                <a:solidFill>
                  <a:srgbClr val="55666E"/>
                </a:solidFill>
                <a:latin typeface="Calibri"/>
              </a:rPr>
              <a:t>The PWFA can require more, even past one year. State law isn’t preempted.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LOUISIANA LAW STACKS ON TOP</a:t>
            </a:r>
          </a:p>
        </p:txBody>
      </p:sp>
      <p:sp>
        <p:nvSpPr>
          <p:cNvPr id="3" name="TextBox 2"/>
          <p:cNvSpPr txBox="1"/>
          <p:nvPr/>
        </p:nvSpPr>
        <p:spPr>
          <a:xfrm>
            <a:off x="1965960" y="1783080"/>
            <a:ext cx="9784080" cy="411480"/>
          </a:xfrm>
          <a:prstGeom prst="rect">
            <a:avLst/>
          </a:prstGeom>
          <a:noFill/>
        </p:spPr>
        <p:txBody>
          <a:bodyPr wrap="square" lIns="0" tIns="18288" rIns="0" bIns="18288" anchor="t">
            <a:spAutoFit/>
          </a:bodyPr>
          <a:lstStyle/>
          <a:p>
            <a:pPr marL="0" indent="0" algn="l">
              <a:spcAft>
                <a:spcPts val="400"/>
              </a:spcAft>
              <a:buNone/>
            </a:pPr>
            <a:r>
              <a:rPr sz="1500" b="0" i="1">
                <a:solidFill>
                  <a:srgbClr val="55666E"/>
                </a:solidFill>
                <a:latin typeface="Calibri"/>
              </a:rPr>
              <a:t>Expanded in 2021 to add an affirmative duty to accommodate, two years before the federal PWFA</a:t>
            </a:r>
          </a:p>
        </p:txBody>
      </p:sp>
      <p:sp>
        <p:nvSpPr>
          <p:cNvPr id="4" name="Tier 1"/>
          <p:cNvSpPr/>
          <p:nvPr/>
        </p:nvSpPr>
        <p:spPr>
          <a:xfrm>
            <a:off x="4526280" y="2560320"/>
            <a:ext cx="3291840" cy="841248"/>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TextBox 4"/>
          <p:cNvSpPr txBox="1"/>
          <p:nvPr/>
        </p:nvSpPr>
        <p:spPr>
          <a:xfrm>
            <a:off x="1965960" y="2560320"/>
            <a:ext cx="2377440" cy="841248"/>
          </a:xfrm>
          <a:prstGeom prst="rect">
            <a:avLst/>
          </a:prstGeom>
          <a:noFill/>
        </p:spPr>
        <p:txBody>
          <a:bodyPr wrap="square" lIns="0" tIns="18288" rIns="0" bIns="18288" anchor="ctr">
            <a:spAutoFit/>
          </a:bodyPr>
          <a:lstStyle/>
          <a:p>
            <a:pPr marL="0" indent="0" algn="r">
              <a:spcAft>
                <a:spcPts val="400"/>
              </a:spcAft>
              <a:buNone/>
            </a:pPr>
            <a:r>
              <a:rPr sz="1800" b="1" i="0">
                <a:solidFill>
                  <a:srgbClr val="00002E"/>
                </a:solidFill>
                <a:latin typeface="Calibri"/>
              </a:rPr>
              <a:t>Fewer than 15</a:t>
            </a:r>
          </a:p>
        </p:txBody>
      </p:sp>
      <p:sp>
        <p:nvSpPr>
          <p:cNvPr id="6" name="TextBox 5"/>
          <p:cNvSpPr txBox="1"/>
          <p:nvPr/>
        </p:nvSpPr>
        <p:spPr>
          <a:xfrm>
            <a:off x="4800600" y="2560320"/>
            <a:ext cx="2743200" cy="841248"/>
          </a:xfrm>
          <a:prstGeom prst="rect">
            <a:avLst/>
          </a:prstGeom>
          <a:noFill/>
        </p:spPr>
        <p:txBody>
          <a:bodyPr wrap="square" lIns="0" tIns="18288" rIns="0" bIns="18288" anchor="ctr">
            <a:spAutoFit/>
          </a:bodyPr>
          <a:lstStyle/>
          <a:p>
            <a:pPr marL="0" indent="0" algn="l">
              <a:spcAft>
                <a:spcPts val="400"/>
              </a:spcAft>
              <a:buNone/>
            </a:pPr>
            <a:r>
              <a:rPr sz="1700" b="1" i="0">
                <a:solidFill>
                  <a:srgbClr val="00002E"/>
                </a:solidFill>
                <a:latin typeface="Calibri"/>
              </a:rPr>
              <a:t>PUMP Act</a:t>
            </a:r>
          </a:p>
        </p:txBody>
      </p:sp>
      <p:sp>
        <p:nvSpPr>
          <p:cNvPr id="7" name="Tier 2"/>
          <p:cNvSpPr/>
          <p:nvPr/>
        </p:nvSpPr>
        <p:spPr>
          <a:xfrm>
            <a:off x="4526280" y="3493008"/>
            <a:ext cx="5212080" cy="841248"/>
          </a:xfrm>
          <a:prstGeom prst="roundRect">
            <a:avLst>
              <a:gd name="adj" fmla="val 6000"/>
            </a:avLst>
          </a:prstGeom>
          <a:solidFill>
            <a:srgbClr val="84A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8" name="TextBox 7"/>
          <p:cNvSpPr txBox="1"/>
          <p:nvPr/>
        </p:nvSpPr>
        <p:spPr>
          <a:xfrm>
            <a:off x="1965960" y="3493008"/>
            <a:ext cx="2377440" cy="841248"/>
          </a:xfrm>
          <a:prstGeom prst="rect">
            <a:avLst/>
          </a:prstGeom>
          <a:noFill/>
        </p:spPr>
        <p:txBody>
          <a:bodyPr wrap="square" lIns="0" tIns="18288" rIns="0" bIns="18288" anchor="ctr">
            <a:spAutoFit/>
          </a:bodyPr>
          <a:lstStyle/>
          <a:p>
            <a:pPr marL="0" indent="0" algn="r">
              <a:spcAft>
                <a:spcPts val="400"/>
              </a:spcAft>
              <a:buNone/>
            </a:pPr>
            <a:r>
              <a:rPr sz="1800" b="1" i="0">
                <a:solidFill>
                  <a:srgbClr val="00002E"/>
                </a:solidFill>
                <a:latin typeface="Calibri"/>
              </a:rPr>
              <a:t>15 to 25</a:t>
            </a:r>
          </a:p>
        </p:txBody>
      </p:sp>
      <p:sp>
        <p:nvSpPr>
          <p:cNvPr id="9" name="TextBox 8"/>
          <p:cNvSpPr txBox="1"/>
          <p:nvPr/>
        </p:nvSpPr>
        <p:spPr>
          <a:xfrm>
            <a:off x="4800600" y="3493008"/>
            <a:ext cx="4663440" cy="841248"/>
          </a:xfrm>
          <a:prstGeom prst="rect">
            <a:avLst/>
          </a:prstGeom>
          <a:noFill/>
        </p:spPr>
        <p:txBody>
          <a:bodyPr wrap="square" lIns="0" tIns="18288" rIns="0" bIns="18288" anchor="ctr">
            <a:spAutoFit/>
          </a:bodyPr>
          <a:lstStyle/>
          <a:p>
            <a:pPr marL="0" indent="0" algn="l">
              <a:spcAft>
                <a:spcPts val="400"/>
              </a:spcAft>
              <a:buNone/>
            </a:pPr>
            <a:r>
              <a:rPr sz="1700" b="1" i="0">
                <a:solidFill>
                  <a:srgbClr val="FFFFFF"/>
                </a:solidFill>
                <a:latin typeface="Calibri"/>
              </a:rPr>
              <a:t>PWFA + PUMP Act</a:t>
            </a:r>
          </a:p>
        </p:txBody>
      </p:sp>
      <p:sp>
        <p:nvSpPr>
          <p:cNvPr id="10" name="Tier 3"/>
          <p:cNvSpPr/>
          <p:nvPr/>
        </p:nvSpPr>
        <p:spPr>
          <a:xfrm>
            <a:off x="4526280" y="4425696"/>
            <a:ext cx="7132320" cy="841248"/>
          </a:xfrm>
          <a:prstGeom prst="roundRect">
            <a:avLst>
              <a:gd name="adj" fmla="val 6000"/>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1" name="TextBox 10"/>
          <p:cNvSpPr txBox="1"/>
          <p:nvPr/>
        </p:nvSpPr>
        <p:spPr>
          <a:xfrm>
            <a:off x="1965960" y="4425696"/>
            <a:ext cx="2377440" cy="841248"/>
          </a:xfrm>
          <a:prstGeom prst="rect">
            <a:avLst/>
          </a:prstGeom>
          <a:noFill/>
        </p:spPr>
        <p:txBody>
          <a:bodyPr wrap="square" lIns="0" tIns="18288" rIns="0" bIns="18288" anchor="ctr">
            <a:spAutoFit/>
          </a:bodyPr>
          <a:lstStyle/>
          <a:p>
            <a:pPr marL="0" indent="0" algn="r">
              <a:spcAft>
                <a:spcPts val="400"/>
              </a:spcAft>
              <a:buNone/>
            </a:pPr>
            <a:r>
              <a:rPr sz="1800" b="1" i="0">
                <a:solidFill>
                  <a:srgbClr val="00002E"/>
                </a:solidFill>
                <a:latin typeface="Calibri"/>
              </a:rPr>
              <a:t>26+ in Louisiana</a:t>
            </a:r>
          </a:p>
        </p:txBody>
      </p:sp>
      <p:sp>
        <p:nvSpPr>
          <p:cNvPr id="12" name="TextBox 11"/>
          <p:cNvSpPr txBox="1"/>
          <p:nvPr/>
        </p:nvSpPr>
        <p:spPr>
          <a:xfrm>
            <a:off x="4800600" y="4425696"/>
            <a:ext cx="6583680" cy="841248"/>
          </a:xfrm>
          <a:prstGeom prst="rect">
            <a:avLst/>
          </a:prstGeom>
          <a:noFill/>
        </p:spPr>
        <p:txBody>
          <a:bodyPr wrap="square" lIns="0" tIns="18288" rIns="0" bIns="18288" anchor="ctr">
            <a:spAutoFit/>
          </a:bodyPr>
          <a:lstStyle/>
          <a:p>
            <a:pPr marL="0" indent="0" algn="l">
              <a:spcAft>
                <a:spcPts val="400"/>
              </a:spcAft>
              <a:buNone/>
            </a:pPr>
            <a:r>
              <a:rPr sz="1700" b="1" i="0">
                <a:solidFill>
                  <a:srgbClr val="FFFFFF"/>
                </a:solidFill>
                <a:latin typeface="Calibri"/>
              </a:rPr>
              <a:t>PWFA + PUMP Act + Louisiana law</a:t>
            </a:r>
          </a:p>
        </p:txBody>
      </p:sp>
      <p:sp>
        <p:nvSpPr>
          <p:cNvPr id="13" name="TextBox 12"/>
          <p:cNvSpPr txBox="1"/>
          <p:nvPr/>
        </p:nvSpPr>
        <p:spPr>
          <a:xfrm>
            <a:off x="1965960" y="2240280"/>
            <a:ext cx="2377440" cy="274320"/>
          </a:xfrm>
          <a:prstGeom prst="rect">
            <a:avLst/>
          </a:prstGeom>
          <a:noFill/>
        </p:spPr>
        <p:txBody>
          <a:bodyPr wrap="square" lIns="0" tIns="18288" rIns="0" bIns="18288" anchor="t">
            <a:spAutoFit/>
          </a:bodyPr>
          <a:lstStyle/>
          <a:p>
            <a:pPr marL="0" indent="0" algn="r">
              <a:spcAft>
                <a:spcPts val="400"/>
              </a:spcAft>
              <a:buNone/>
            </a:pPr>
            <a:r>
              <a:rPr sz="1200" b="1" i="0">
                <a:solidFill>
                  <a:srgbClr val="84A7AB"/>
                </a:solidFill>
                <a:latin typeface="Calibri"/>
              </a:rPr>
              <a:t>EMPLOYEES</a:t>
            </a:r>
          </a:p>
        </p:txBody>
      </p:sp>
      <p:sp>
        <p:nvSpPr>
          <p:cNvPr id="14" name="Icon circle FaMapMarkerAlt"/>
          <p:cNvSpPr/>
          <p:nvPr/>
        </p:nvSpPr>
        <p:spPr>
          <a:xfrm>
            <a:off x="1965960" y="5486400"/>
            <a:ext cx="457200" cy="457200"/>
          </a:xfrm>
          <a:prstGeom prst="ellipse">
            <a:avLst/>
          </a:prstGeom>
          <a:solidFill>
            <a:srgbClr val="F26B4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5" name="Icon FaMapMarkerAlt" descr="FaMapMarkerAlt_w.png"/>
          <p:cNvPicPr>
            <a:picLocks noChangeAspect="1"/>
          </p:cNvPicPr>
          <p:nvPr/>
        </p:nvPicPr>
        <p:blipFill>
          <a:blip r:embed="rId3"/>
          <a:stretch>
            <a:fillRect/>
          </a:stretch>
        </p:blipFill>
        <p:spPr>
          <a:xfrm>
            <a:off x="2075688" y="5596128"/>
            <a:ext cx="237744" cy="237744"/>
          </a:xfrm>
          <a:prstGeom prst="rect">
            <a:avLst/>
          </a:prstGeom>
        </p:spPr>
      </p:pic>
      <p:sp>
        <p:nvSpPr>
          <p:cNvPr id="16" name="TextBox 15"/>
          <p:cNvSpPr txBox="1"/>
          <p:nvPr/>
        </p:nvSpPr>
        <p:spPr>
          <a:xfrm>
            <a:off x="2606039" y="5440680"/>
            <a:ext cx="9052559" cy="548640"/>
          </a:xfrm>
          <a:prstGeom prst="rect">
            <a:avLst/>
          </a:prstGeom>
          <a:noFill/>
        </p:spPr>
        <p:txBody>
          <a:bodyPr wrap="square" lIns="0" tIns="18288" rIns="0" bIns="18288" anchor="ctr">
            <a:spAutoFit/>
          </a:bodyPr>
          <a:lstStyle/>
          <a:p>
            <a:pPr marL="0" indent="0" algn="l">
              <a:spcAft>
                <a:spcPts val="400"/>
              </a:spcAft>
              <a:buNone/>
            </a:pPr>
            <a:r>
              <a:rPr sz="1600" b="1" i="0">
                <a:solidFill>
                  <a:srgbClr val="1F2A33"/>
                </a:solidFill>
                <a:latin typeface="Calibri"/>
              </a:rPr>
              <a:t>Multi-state carriers:</a:t>
            </a:r>
            <a:r>
              <a:rPr sz="1600" b="0" i="0">
                <a:solidFill>
                  <a:srgbClr val="1F2A33"/>
                </a:solidFill>
                <a:latin typeface="Calibri"/>
              </a:rPr>
              <a:t> the state count includes only your </a:t>
            </a:r>
            <a:r>
              <a:rPr sz="1600" b="1" i="0">
                <a:solidFill>
                  <a:srgbClr val="1F2A33"/>
                </a:solidFill>
                <a:latin typeface="Calibri"/>
              </a:rPr>
              <a:t>Louisiana</a:t>
            </a:r>
            <a:r>
              <a:rPr sz="1600" b="0" i="0">
                <a:solidFill>
                  <a:srgbClr val="1F2A33"/>
                </a:solidFill>
                <a:latin typeface="Calibri"/>
              </a:rPr>
              <a:t> employees.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WHAT LOUISIANA ADDS</a:t>
            </a:r>
          </a:p>
        </p:txBody>
      </p:sp>
      <p:sp>
        <p:nvSpPr>
          <p:cNvPr id="3" name="TextBox 2"/>
          <p:cNvSpPr txBox="1"/>
          <p:nvPr/>
        </p:nvSpPr>
        <p:spPr>
          <a:xfrm>
            <a:off x="1965960" y="1783080"/>
            <a:ext cx="9784080" cy="411480"/>
          </a:xfrm>
          <a:prstGeom prst="rect">
            <a:avLst/>
          </a:prstGeom>
          <a:noFill/>
        </p:spPr>
        <p:txBody>
          <a:bodyPr wrap="square" lIns="0" tIns="18288" rIns="0" bIns="18288" anchor="t">
            <a:spAutoFit/>
          </a:bodyPr>
          <a:lstStyle/>
          <a:p>
            <a:pPr marL="0" indent="0" algn="l">
              <a:spcAft>
                <a:spcPts val="400"/>
              </a:spcAft>
              <a:buNone/>
            </a:pPr>
            <a:r>
              <a:rPr sz="1500" b="0" i="1">
                <a:solidFill>
                  <a:srgbClr val="55666E"/>
                </a:solidFill>
                <a:latin typeface="Calibri"/>
              </a:rPr>
              <a:t>Largely tracks the PWFA, read consistently with federal disability law. On top of it:</a:t>
            </a:r>
          </a:p>
        </p:txBody>
      </p:sp>
      <p:sp>
        <p:nvSpPr>
          <p:cNvPr id="4" name="LA Leave entitlement"/>
          <p:cNvSpPr/>
          <p:nvPr/>
        </p:nvSpPr>
        <p:spPr>
          <a:xfrm>
            <a:off x="1965960" y="2286000"/>
            <a:ext cx="4732020" cy="1600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5" name="Icon circle FaCalendarAlt"/>
          <p:cNvSpPr/>
          <p:nvPr/>
        </p:nvSpPr>
        <p:spPr>
          <a:xfrm>
            <a:off x="2240279" y="256032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6" name="Icon FaCalendarAlt" descr="FaCalendarAlt_w.png"/>
          <p:cNvPicPr>
            <a:picLocks noChangeAspect="1"/>
          </p:cNvPicPr>
          <p:nvPr/>
        </p:nvPicPr>
        <p:blipFill>
          <a:blip r:embed="rId3"/>
          <a:stretch>
            <a:fillRect/>
          </a:stretch>
        </p:blipFill>
        <p:spPr>
          <a:xfrm>
            <a:off x="2371953" y="2691993"/>
            <a:ext cx="285292" cy="285292"/>
          </a:xfrm>
          <a:prstGeom prst="rect">
            <a:avLst/>
          </a:prstGeom>
        </p:spPr>
      </p:pic>
      <p:sp>
        <p:nvSpPr>
          <p:cNvPr id="7" name="TextBox 6"/>
          <p:cNvSpPr txBox="1"/>
          <p:nvPr/>
        </p:nvSpPr>
        <p:spPr>
          <a:xfrm>
            <a:off x="2971800" y="2514600"/>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Leave entitlement</a:t>
            </a:r>
          </a:p>
        </p:txBody>
      </p:sp>
      <p:sp>
        <p:nvSpPr>
          <p:cNvPr id="8" name="TextBox 7"/>
          <p:cNvSpPr txBox="1"/>
          <p:nvPr/>
        </p:nvSpPr>
        <p:spPr>
          <a:xfrm>
            <a:off x="2971800" y="2944368"/>
            <a:ext cx="3497579" cy="914400"/>
          </a:xfrm>
          <a:prstGeom prst="rect">
            <a:avLst/>
          </a:prstGeom>
          <a:noFill/>
        </p:spPr>
        <p:txBody>
          <a:bodyPr wrap="square" lIns="0" tIns="18288" rIns="0" bIns="18288" anchor="t">
            <a:spAutoFit/>
          </a:bodyPr>
          <a:lstStyle/>
          <a:p>
            <a:pPr marL="0" indent="0" algn="l">
              <a:spcAft>
                <a:spcPts val="400"/>
              </a:spcAft>
              <a:buNone/>
            </a:pPr>
            <a:r>
              <a:rPr sz="1400" b="1" i="0">
                <a:solidFill>
                  <a:srgbClr val="1F2A33"/>
                </a:solidFill>
                <a:latin typeface="Calibri"/>
              </a:rPr>
              <a:t>6 weeks</a:t>
            </a:r>
            <a:r>
              <a:rPr sz="1400" b="0" i="0">
                <a:solidFill>
                  <a:srgbClr val="1F2A33"/>
                </a:solidFill>
                <a:latin typeface="Calibri"/>
              </a:rPr>
              <a:t> for normal childbirth, or the actual disability </a:t>
            </a:r>
            <a:r>
              <a:rPr sz="1400" b="1" i="0">
                <a:solidFill>
                  <a:srgbClr val="1F2A33"/>
                </a:solidFill>
                <a:latin typeface="Calibri"/>
              </a:rPr>
              <a:t>up to 4 months</a:t>
            </a:r>
            <a:r>
              <a:rPr sz="1400" b="0" i="0">
                <a:solidFill>
                  <a:srgbClr val="1F2A33"/>
                </a:solidFill>
                <a:latin typeface="Calibri"/>
              </a:rPr>
              <a:t>. Accrued annual leave can be used</a:t>
            </a:r>
          </a:p>
        </p:txBody>
      </p:sp>
      <p:sp>
        <p:nvSpPr>
          <p:cNvPr id="9" name="LA Temporary transfer"/>
          <p:cNvSpPr/>
          <p:nvPr/>
        </p:nvSpPr>
        <p:spPr>
          <a:xfrm>
            <a:off x="7018019" y="2286000"/>
            <a:ext cx="4732020" cy="1600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0" name="Icon circle FaExchangeAlt"/>
          <p:cNvSpPr/>
          <p:nvPr/>
        </p:nvSpPr>
        <p:spPr>
          <a:xfrm>
            <a:off x="7292339" y="256032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1" name="Icon FaExchangeAlt" descr="FaExchangeAlt_w.png"/>
          <p:cNvPicPr>
            <a:picLocks noChangeAspect="1"/>
          </p:cNvPicPr>
          <p:nvPr/>
        </p:nvPicPr>
        <p:blipFill>
          <a:blip r:embed="rId4"/>
          <a:stretch>
            <a:fillRect/>
          </a:stretch>
        </p:blipFill>
        <p:spPr>
          <a:xfrm>
            <a:off x="7424013" y="2691993"/>
            <a:ext cx="285292" cy="285292"/>
          </a:xfrm>
          <a:prstGeom prst="rect">
            <a:avLst/>
          </a:prstGeom>
        </p:spPr>
      </p:pic>
      <p:sp>
        <p:nvSpPr>
          <p:cNvPr id="12" name="TextBox 11"/>
          <p:cNvSpPr txBox="1"/>
          <p:nvPr/>
        </p:nvSpPr>
        <p:spPr>
          <a:xfrm>
            <a:off x="8023859" y="2514600"/>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Temporary transfer</a:t>
            </a:r>
          </a:p>
        </p:txBody>
      </p:sp>
      <p:sp>
        <p:nvSpPr>
          <p:cNvPr id="13" name="TextBox 12"/>
          <p:cNvSpPr txBox="1"/>
          <p:nvPr/>
        </p:nvSpPr>
        <p:spPr>
          <a:xfrm>
            <a:off x="8023859" y="2944368"/>
            <a:ext cx="3497579" cy="91440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To a less strenuous or hazardous </a:t>
            </a:r>
            <a:r>
              <a:rPr sz="1400" b="1" i="0">
                <a:solidFill>
                  <a:srgbClr val="1F2A33"/>
                </a:solidFill>
                <a:latin typeface="Calibri"/>
              </a:rPr>
              <a:t>vacant</a:t>
            </a:r>
            <a:r>
              <a:rPr sz="1400" b="0" i="0">
                <a:solidFill>
                  <a:srgbClr val="1F2A33"/>
                </a:solidFill>
                <a:latin typeface="Calibri"/>
              </a:rPr>
              <a:t> position she’s qualified for</a:t>
            </a:r>
          </a:p>
        </p:txBody>
      </p:sp>
      <p:sp>
        <p:nvSpPr>
          <p:cNvPr id="14" name="LA Paid breaks and lactation"/>
          <p:cNvSpPr/>
          <p:nvPr/>
        </p:nvSpPr>
        <p:spPr>
          <a:xfrm>
            <a:off x="1965960" y="4069080"/>
            <a:ext cx="4732020" cy="1600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15" name="Icon circle FaClock"/>
          <p:cNvSpPr/>
          <p:nvPr/>
        </p:nvSpPr>
        <p:spPr>
          <a:xfrm>
            <a:off x="2240279" y="434340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16" name="Icon FaClock" descr="FaClock_w.png"/>
          <p:cNvPicPr>
            <a:picLocks noChangeAspect="1"/>
          </p:cNvPicPr>
          <p:nvPr/>
        </p:nvPicPr>
        <p:blipFill>
          <a:blip r:embed="rId5"/>
          <a:stretch>
            <a:fillRect/>
          </a:stretch>
        </p:blipFill>
        <p:spPr>
          <a:xfrm>
            <a:off x="2371953" y="4475073"/>
            <a:ext cx="285292" cy="285292"/>
          </a:xfrm>
          <a:prstGeom prst="rect">
            <a:avLst/>
          </a:prstGeom>
        </p:spPr>
      </p:pic>
      <p:sp>
        <p:nvSpPr>
          <p:cNvPr id="17" name="TextBox 16"/>
          <p:cNvSpPr txBox="1"/>
          <p:nvPr/>
        </p:nvSpPr>
        <p:spPr>
          <a:xfrm>
            <a:off x="2971800" y="4297680"/>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Paid breaks and lactation</a:t>
            </a:r>
          </a:p>
        </p:txBody>
      </p:sp>
      <p:sp>
        <p:nvSpPr>
          <p:cNvPr id="18" name="TextBox 17"/>
          <p:cNvSpPr txBox="1"/>
          <p:nvPr/>
        </p:nvSpPr>
        <p:spPr>
          <a:xfrm>
            <a:off x="2971800" y="4727448"/>
            <a:ext cx="3497579" cy="91440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More frequent or longer </a:t>
            </a:r>
            <a:r>
              <a:rPr sz="1400" b="1" i="0">
                <a:solidFill>
                  <a:srgbClr val="1F2A33"/>
                </a:solidFill>
                <a:latin typeface="Calibri"/>
              </a:rPr>
              <a:t>compensated</a:t>
            </a:r>
            <a:r>
              <a:rPr sz="1400" b="0" i="0">
                <a:solidFill>
                  <a:srgbClr val="1F2A33"/>
                </a:solidFill>
                <a:latin typeface="Calibri"/>
              </a:rPr>
              <a:t> breaks; a private place, not a bathroom stall, for 1 year</a:t>
            </a:r>
          </a:p>
        </p:txBody>
      </p:sp>
      <p:sp>
        <p:nvSpPr>
          <p:cNvPr id="19" name="LA Notice and posting"/>
          <p:cNvSpPr/>
          <p:nvPr/>
        </p:nvSpPr>
        <p:spPr>
          <a:xfrm>
            <a:off x="7018019" y="4069080"/>
            <a:ext cx="4732020" cy="1600200"/>
          </a:xfrm>
          <a:prstGeom prst="roundRect">
            <a:avLst>
              <a:gd name="adj" fmla="val 6000"/>
            </a:avLst>
          </a:prstGeom>
          <a:solidFill>
            <a:srgbClr val="E9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sp>
        <p:nvSpPr>
          <p:cNvPr id="20" name="Icon circle FaBullhorn"/>
          <p:cNvSpPr/>
          <p:nvPr/>
        </p:nvSpPr>
        <p:spPr>
          <a:xfrm>
            <a:off x="7292339" y="4343400"/>
            <a:ext cx="548640" cy="548640"/>
          </a:xfrm>
          <a:prstGeom prst="ellipse">
            <a:avLst/>
          </a:prstGeom>
          <a:solidFill>
            <a:srgbClr val="2E526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a:p>
        </p:txBody>
      </p:sp>
      <p:pic>
        <p:nvPicPr>
          <p:cNvPr id="21" name="Icon FaBullhorn" descr="FaBullhorn_w.png"/>
          <p:cNvPicPr>
            <a:picLocks noChangeAspect="1"/>
          </p:cNvPicPr>
          <p:nvPr/>
        </p:nvPicPr>
        <p:blipFill>
          <a:blip r:embed="rId6"/>
          <a:stretch>
            <a:fillRect/>
          </a:stretch>
        </p:blipFill>
        <p:spPr>
          <a:xfrm>
            <a:off x="7424013" y="4475073"/>
            <a:ext cx="285292" cy="285292"/>
          </a:xfrm>
          <a:prstGeom prst="rect">
            <a:avLst/>
          </a:prstGeom>
        </p:spPr>
      </p:pic>
      <p:sp>
        <p:nvSpPr>
          <p:cNvPr id="22" name="TextBox 21"/>
          <p:cNvSpPr txBox="1"/>
          <p:nvPr/>
        </p:nvSpPr>
        <p:spPr>
          <a:xfrm>
            <a:off x="8023859" y="4297680"/>
            <a:ext cx="3497579" cy="411480"/>
          </a:xfrm>
          <a:prstGeom prst="rect">
            <a:avLst/>
          </a:prstGeom>
          <a:noFill/>
        </p:spPr>
        <p:txBody>
          <a:bodyPr wrap="square" lIns="0" tIns="18288" rIns="0" bIns="18288" anchor="t">
            <a:spAutoFit/>
          </a:bodyPr>
          <a:lstStyle/>
          <a:p>
            <a:pPr marL="0" indent="0" algn="l">
              <a:spcAft>
                <a:spcPts val="400"/>
              </a:spcAft>
              <a:buNone/>
            </a:pPr>
            <a:r>
              <a:rPr sz="1800" b="1" i="0">
                <a:solidFill>
                  <a:srgbClr val="00002E"/>
                </a:solidFill>
                <a:latin typeface="Calibri"/>
              </a:rPr>
              <a:t>Notice and posting</a:t>
            </a:r>
          </a:p>
        </p:txBody>
      </p:sp>
      <p:sp>
        <p:nvSpPr>
          <p:cNvPr id="23" name="TextBox 22"/>
          <p:cNvSpPr txBox="1"/>
          <p:nvPr/>
        </p:nvSpPr>
        <p:spPr>
          <a:xfrm>
            <a:off x="8023859" y="4727448"/>
            <a:ext cx="3497579" cy="914400"/>
          </a:xfrm>
          <a:prstGeom prst="rect">
            <a:avLst/>
          </a:prstGeom>
          <a:noFill/>
        </p:spPr>
        <p:txBody>
          <a:bodyPr wrap="square" lIns="0" tIns="18288" rIns="0" bIns="18288" anchor="t">
            <a:spAutoFit/>
          </a:bodyPr>
          <a:lstStyle/>
          <a:p>
            <a:pPr marL="0" indent="0" algn="l">
              <a:spcAft>
                <a:spcPts val="400"/>
              </a:spcAft>
              <a:buNone/>
            </a:pPr>
            <a:r>
              <a:rPr sz="1400" b="0" i="0">
                <a:solidFill>
                  <a:srgbClr val="1F2A33"/>
                </a:solidFill>
                <a:latin typeface="Calibri"/>
              </a:rPr>
              <a:t>Written notice to new hires and a conspicuous posting. Put it in driver onboarding</a:t>
            </a:r>
          </a:p>
        </p:txBody>
      </p:sp>
      <p:sp>
        <p:nvSpPr>
          <p:cNvPr id="24" name="TextBox 23"/>
          <p:cNvSpPr txBox="1"/>
          <p:nvPr/>
        </p:nvSpPr>
        <p:spPr>
          <a:xfrm>
            <a:off x="1965960" y="5715000"/>
            <a:ext cx="6857999" cy="320040"/>
          </a:xfrm>
          <a:prstGeom prst="rect">
            <a:avLst/>
          </a:prstGeom>
          <a:noFill/>
        </p:spPr>
        <p:txBody>
          <a:bodyPr wrap="square" lIns="0" tIns="18288" rIns="0" bIns="18288" anchor="t">
            <a:spAutoFit/>
          </a:bodyPr>
          <a:lstStyle/>
          <a:p>
            <a:pPr marL="0" indent="0" algn="l">
              <a:spcAft>
                <a:spcPts val="400"/>
              </a:spcAft>
              <a:buNone/>
            </a:pPr>
            <a:r>
              <a:rPr sz="1200" b="0" i="1">
                <a:solidFill>
                  <a:srgbClr val="55666E"/>
                </a:solidFill>
                <a:latin typeface="Calibri"/>
              </a:rPr>
              <a:t>Also: 30-day written pre-suit notice under Louisiana’s anti-discrimination law. Treat it as a chance to fix it.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F713F-25A9-D7C3-020F-C99CAA613C2A}"/>
              </a:ext>
            </a:extLst>
          </p:cNvPr>
          <p:cNvSpPr>
            <a:spLocks noGrp="1"/>
          </p:cNvSpPr>
          <p:nvPr>
            <p:ph type="ctrTitle"/>
          </p:nvPr>
        </p:nvSpPr>
        <p:spPr/>
        <p:txBody>
          <a:bodyPr/>
          <a:lstStyle/>
          <a:p>
            <a:pPr algn="ctr"/>
            <a:r>
              <a:rPr lang="en-US" dirty="0"/>
              <a:t>Questions?</a:t>
            </a:r>
          </a:p>
        </p:txBody>
      </p:sp>
    </p:spTree>
  </p:cSld>
  <p:clrMapOvr>
    <a:masterClrMapping/>
  </p:clrMapOvr>
</p:sld>
</file>

<file path=ppt/theme/theme1.xml><?xml version="1.0" encoding="utf-8"?>
<a:theme xmlns:a="http://schemas.openxmlformats.org/drawingml/2006/main" name="New White BSW Template">
  <a:themeElements>
    <a:clrScheme name="2011 L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011 Ligh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011 L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1 Ligh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1 Ligh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1 Ligh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1 Ligh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1 Ligh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1 Ligh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1 Ligh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1 Ligh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1 Ligh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1 Ligh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1 Ligh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ew 16 9 template" id="{7D8CBC51-EB43-44E5-A861-58EDC716E842}" vid="{628E046D-B36B-41B6-BBEA-4AFC2732CB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2632</TotalTime>
  <Words>9019</Words>
  <Application>Microsoft Office PowerPoint</Application>
  <PresentationFormat>Widescreen</PresentationFormat>
  <Paragraphs>847</Paragraphs>
  <Slides>20</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Wingdings</vt:lpstr>
      <vt:lpstr>New White BSW Template</vt:lpstr>
      <vt:lpstr>Compliance Across the Miles:  The New Maternity Mandates </vt:lpstr>
      <vt:lpstr>TODAY’S ROADMAP</vt:lpstr>
      <vt:lpstr>WHY THE PWFA?</vt:lpstr>
      <vt:lpstr>PWFA – OVERVIEW </vt:lpstr>
      <vt:lpstr>PWFA – THE BASICS</vt:lpstr>
      <vt:lpstr>THE DOOR OPENS WIDER</vt:lpstr>
      <vt:lpstr>THREE LAWS, THREE QUESTIONS</vt:lpstr>
      <vt:lpstr>THE INTERACTIVE PROCESS</vt:lpstr>
      <vt:lpstr>WHAT AN ACCOMMODATION LOOKS LIKE</vt:lpstr>
      <vt:lpstr>THE PWFA ON THE ROAD</vt:lpstr>
      <vt:lpstr>TREGO V. PENSKE LOGISTICS</vt:lpstr>
      <vt:lpstr>THE UNDUE HARDSHIP DEFENSE</vt:lpstr>
      <vt:lpstr>TWO TRAPS FOR CARRIERS</vt:lpstr>
      <vt:lpstr>MISCLASSIFICATION TRIGGERS THE PWFA, TOO</vt:lpstr>
      <vt:lpstr>YOUR MANAGERS ARE THE FRONT LINE</vt:lpstr>
      <vt:lpstr>THE PUMP ACT</vt:lpstr>
      <vt:lpstr>THE PUMP ACT: THE TRUCKING REALITY</vt:lpstr>
      <vt:lpstr>LOUISIANA LAW STACKS ON TOP</vt:lpstr>
      <vt:lpstr>WHAT LOUISIANA ADDS</vt:lpstr>
      <vt:lpstr>Questions?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Kelci Sibley</dc:creator>
  <cp:lastModifiedBy>Alexandra C. Hains</cp:lastModifiedBy>
  <cp:revision>60</cp:revision>
  <cp:lastPrinted>2026-05-11T14:09:24Z</cp:lastPrinted>
  <dcterms:created xsi:type="dcterms:W3CDTF">2018-02-20T15:58:19Z</dcterms:created>
  <dcterms:modified xsi:type="dcterms:W3CDTF">2026-10-13T03:18:17Z</dcterms:modified>
</cp:coreProperties>
</file>