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8" r:id="rId4"/>
    <p:sldMasterId id="2147483658" r:id="rId5"/>
    <p:sldMasterId id="2147483668" r:id="rId6"/>
    <p:sldMasterId id="2147483693" r:id="rId7"/>
  </p:sldMasterIdLst>
  <p:notesMasterIdLst>
    <p:notesMasterId r:id="rId25"/>
  </p:notesMasterIdLst>
  <p:sldIdLst>
    <p:sldId id="301" r:id="rId8"/>
    <p:sldId id="672" r:id="rId9"/>
    <p:sldId id="675" r:id="rId10"/>
    <p:sldId id="676" r:id="rId11"/>
    <p:sldId id="677" r:id="rId12"/>
    <p:sldId id="678" r:id="rId13"/>
    <p:sldId id="679" r:id="rId14"/>
    <p:sldId id="680" r:id="rId15"/>
    <p:sldId id="681" r:id="rId16"/>
    <p:sldId id="682" r:id="rId17"/>
    <p:sldId id="683" r:id="rId18"/>
    <p:sldId id="684" r:id="rId19"/>
    <p:sldId id="685" r:id="rId20"/>
    <p:sldId id="686" r:id="rId21"/>
    <p:sldId id="687" r:id="rId22"/>
    <p:sldId id="689" r:id="rId23"/>
    <p:sldId id="68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208" userDrawn="1">
          <p15:clr>
            <a:srgbClr val="A4A3A4"/>
          </p15:clr>
        </p15:guide>
        <p15:guide id="4" orient="horz" pos="1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6E8"/>
    <a:srgbClr val="007EAE"/>
    <a:srgbClr val="FFD900"/>
    <a:srgbClr val="0599D6"/>
    <a:srgbClr val="088BC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28" autoAdjust="0"/>
    <p:restoredTop sz="96247" autoAdjust="0"/>
  </p:normalViewPr>
  <p:slideViewPr>
    <p:cSldViewPr snapToGrid="0">
      <p:cViewPr varScale="1">
        <p:scale>
          <a:sx n="104" d="100"/>
          <a:sy n="104" d="100"/>
        </p:scale>
        <p:origin x="168" y="252"/>
      </p:cViewPr>
      <p:guideLst>
        <p:guide pos="3840"/>
        <p:guide orient="horz" pos="2208"/>
        <p:guide orient="horz" pos="1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Bellenger" userId="7c9c6bfa-2e15-4ef8-8530-00fd80d828e2" providerId="ADAL" clId="{93CF0E42-FF1F-447A-BC8D-EF29D94B57CF}"/>
    <pc:docChg chg="modSld delMainMaster">
      <pc:chgData name="Andrew Bellenger" userId="7c9c6bfa-2e15-4ef8-8530-00fd80d828e2" providerId="ADAL" clId="{93CF0E42-FF1F-447A-BC8D-EF29D94B57CF}" dt="2026-10-13T14:39:34.171" v="3"/>
      <pc:docMkLst>
        <pc:docMk/>
      </pc:docMkLst>
      <pc:sldChg chg="mod modClrScheme chgLayout">
        <pc:chgData name="Andrew Bellenger" userId="7c9c6bfa-2e15-4ef8-8530-00fd80d828e2" providerId="ADAL" clId="{93CF0E42-FF1F-447A-BC8D-EF29D94B57CF}" dt="2026-10-13T14:39:34.171" v="3"/>
        <pc:sldMkLst>
          <pc:docMk/>
          <pc:sldMk cId="2267077318" sldId="672"/>
        </pc:sldMkLst>
      </pc:sldChg>
      <pc:sldChg chg="mod modClrScheme chgLayout">
        <pc:chgData name="Andrew Bellenger" userId="7c9c6bfa-2e15-4ef8-8530-00fd80d828e2" providerId="ADAL" clId="{93CF0E42-FF1F-447A-BC8D-EF29D94B57CF}" dt="2026-10-13T14:39:34.171" v="3"/>
        <pc:sldMkLst>
          <pc:docMk/>
          <pc:sldMk cId="255855651" sldId="675"/>
        </pc:sldMkLst>
      </pc:sldChg>
      <pc:sldChg chg="mod modClrScheme chgLayout">
        <pc:chgData name="Andrew Bellenger" userId="7c9c6bfa-2e15-4ef8-8530-00fd80d828e2" providerId="ADAL" clId="{93CF0E42-FF1F-447A-BC8D-EF29D94B57CF}" dt="2026-10-13T14:39:34.171" v="3"/>
        <pc:sldMkLst>
          <pc:docMk/>
          <pc:sldMk cId="196349829" sldId="676"/>
        </pc:sldMkLst>
      </pc:sldChg>
      <pc:sldChg chg="mod modClrScheme chgLayout">
        <pc:chgData name="Andrew Bellenger" userId="7c9c6bfa-2e15-4ef8-8530-00fd80d828e2" providerId="ADAL" clId="{93CF0E42-FF1F-447A-BC8D-EF29D94B57CF}" dt="2026-10-13T14:39:34.171" v="3"/>
        <pc:sldMkLst>
          <pc:docMk/>
          <pc:sldMk cId="3889280200" sldId="677"/>
        </pc:sldMkLst>
      </pc:sldChg>
      <pc:sldChg chg="mod modClrScheme chgLayout">
        <pc:chgData name="Andrew Bellenger" userId="7c9c6bfa-2e15-4ef8-8530-00fd80d828e2" providerId="ADAL" clId="{93CF0E42-FF1F-447A-BC8D-EF29D94B57CF}" dt="2026-10-13T14:39:34.171" v="3"/>
        <pc:sldMkLst>
          <pc:docMk/>
          <pc:sldMk cId="816500482" sldId="678"/>
        </pc:sldMkLst>
      </pc:sldChg>
      <pc:sldChg chg="mod modClrScheme chgLayout">
        <pc:chgData name="Andrew Bellenger" userId="7c9c6bfa-2e15-4ef8-8530-00fd80d828e2" providerId="ADAL" clId="{93CF0E42-FF1F-447A-BC8D-EF29D94B57CF}" dt="2026-10-13T14:39:34.171" v="3"/>
        <pc:sldMkLst>
          <pc:docMk/>
          <pc:sldMk cId="1956511604" sldId="679"/>
        </pc:sldMkLst>
      </pc:sldChg>
      <pc:sldChg chg="mod modClrScheme chgLayout">
        <pc:chgData name="Andrew Bellenger" userId="7c9c6bfa-2e15-4ef8-8530-00fd80d828e2" providerId="ADAL" clId="{93CF0E42-FF1F-447A-BC8D-EF29D94B57CF}" dt="2026-10-13T14:39:34.171" v="3"/>
        <pc:sldMkLst>
          <pc:docMk/>
          <pc:sldMk cId="1520878106" sldId="680"/>
        </pc:sldMkLst>
      </pc:sldChg>
      <pc:sldChg chg="mod modClrScheme chgLayout">
        <pc:chgData name="Andrew Bellenger" userId="7c9c6bfa-2e15-4ef8-8530-00fd80d828e2" providerId="ADAL" clId="{93CF0E42-FF1F-447A-BC8D-EF29D94B57CF}" dt="2026-10-13T14:39:34.171" v="3"/>
        <pc:sldMkLst>
          <pc:docMk/>
          <pc:sldMk cId="892023637" sldId="681"/>
        </pc:sldMkLst>
      </pc:sldChg>
      <pc:sldChg chg="mod modClrScheme chgLayout">
        <pc:chgData name="Andrew Bellenger" userId="7c9c6bfa-2e15-4ef8-8530-00fd80d828e2" providerId="ADAL" clId="{93CF0E42-FF1F-447A-BC8D-EF29D94B57CF}" dt="2026-10-13T14:39:34.171" v="3"/>
        <pc:sldMkLst>
          <pc:docMk/>
          <pc:sldMk cId="2105666425" sldId="682"/>
        </pc:sldMkLst>
      </pc:sldChg>
      <pc:sldChg chg="mod modClrScheme chgLayout">
        <pc:chgData name="Andrew Bellenger" userId="7c9c6bfa-2e15-4ef8-8530-00fd80d828e2" providerId="ADAL" clId="{93CF0E42-FF1F-447A-BC8D-EF29D94B57CF}" dt="2026-10-13T14:39:34.171" v="3"/>
        <pc:sldMkLst>
          <pc:docMk/>
          <pc:sldMk cId="1260168434" sldId="683"/>
        </pc:sldMkLst>
      </pc:sldChg>
      <pc:sldChg chg="mod modClrScheme chgLayout">
        <pc:chgData name="Andrew Bellenger" userId="7c9c6bfa-2e15-4ef8-8530-00fd80d828e2" providerId="ADAL" clId="{93CF0E42-FF1F-447A-BC8D-EF29D94B57CF}" dt="2026-10-13T14:39:34.171" v="3"/>
        <pc:sldMkLst>
          <pc:docMk/>
          <pc:sldMk cId="3635060734" sldId="684"/>
        </pc:sldMkLst>
      </pc:sldChg>
      <pc:sldChg chg="modSp mod modClrScheme chgLayout">
        <pc:chgData name="Andrew Bellenger" userId="7c9c6bfa-2e15-4ef8-8530-00fd80d828e2" providerId="ADAL" clId="{93CF0E42-FF1F-447A-BC8D-EF29D94B57CF}" dt="2026-10-13T14:39:34.171" v="3"/>
        <pc:sldMkLst>
          <pc:docMk/>
          <pc:sldMk cId="3745692709" sldId="685"/>
        </pc:sldMkLst>
        <pc:graphicFrameChg chg="mod modGraphic">
          <ac:chgData name="Andrew Bellenger" userId="7c9c6bfa-2e15-4ef8-8530-00fd80d828e2" providerId="ADAL" clId="{93CF0E42-FF1F-447A-BC8D-EF29D94B57CF}" dt="2026-10-13T14:39:28.156" v="1" actId="14100"/>
          <ac:graphicFrameMkLst>
            <pc:docMk/>
            <pc:sldMk cId="3745692709" sldId="685"/>
            <ac:graphicFrameMk id="13" creationId="{049E2D74-AFBA-7FC8-667E-915190C2669B}"/>
          </ac:graphicFrameMkLst>
        </pc:graphicFrameChg>
      </pc:sldChg>
      <pc:sldChg chg="mod modClrScheme chgLayout">
        <pc:chgData name="Andrew Bellenger" userId="7c9c6bfa-2e15-4ef8-8530-00fd80d828e2" providerId="ADAL" clId="{93CF0E42-FF1F-447A-BC8D-EF29D94B57CF}" dt="2026-10-13T14:39:34.171" v="3"/>
        <pc:sldMkLst>
          <pc:docMk/>
          <pc:sldMk cId="2119223008" sldId="686"/>
        </pc:sldMkLst>
      </pc:sldChg>
      <pc:sldChg chg="mod modClrScheme chgLayout">
        <pc:chgData name="Andrew Bellenger" userId="7c9c6bfa-2e15-4ef8-8530-00fd80d828e2" providerId="ADAL" clId="{93CF0E42-FF1F-447A-BC8D-EF29D94B57CF}" dt="2026-10-13T14:39:34.171" v="3"/>
        <pc:sldMkLst>
          <pc:docMk/>
          <pc:sldMk cId="783390833" sldId="687"/>
        </pc:sldMkLst>
      </pc:sldChg>
      <pc:sldChg chg="mod modClrScheme chgLayout">
        <pc:chgData name="Andrew Bellenger" userId="7c9c6bfa-2e15-4ef8-8530-00fd80d828e2" providerId="ADAL" clId="{93CF0E42-FF1F-447A-BC8D-EF29D94B57CF}" dt="2026-10-13T14:39:34.171" v="3"/>
        <pc:sldMkLst>
          <pc:docMk/>
          <pc:sldMk cId="2936459226" sldId="688"/>
        </pc:sldMkLst>
      </pc:sldChg>
      <pc:sldChg chg="mod modClrScheme chgLayout">
        <pc:chgData name="Andrew Bellenger" userId="7c9c6bfa-2e15-4ef8-8530-00fd80d828e2" providerId="ADAL" clId="{93CF0E42-FF1F-447A-BC8D-EF29D94B57CF}" dt="2026-10-13T14:39:34.171" v="3"/>
        <pc:sldMkLst>
          <pc:docMk/>
          <pc:sldMk cId="887218174" sldId="689"/>
        </pc:sldMkLst>
      </pc:sldChg>
      <pc:sldMasterChg chg="del delSldLayout">
        <pc:chgData name="Andrew Bellenger" userId="7c9c6bfa-2e15-4ef8-8530-00fd80d828e2" providerId="ADAL" clId="{93CF0E42-FF1F-447A-BC8D-EF29D94B57CF}" dt="2026-10-13T14:39:34.124" v="2"/>
        <pc:sldMasterMkLst>
          <pc:docMk/>
          <pc:sldMasterMk cId="84675814" sldId="2147483678"/>
        </pc:sldMasterMkLst>
        <pc:sldLayoutChg chg="del">
          <pc:chgData name="Andrew Bellenger" userId="7c9c6bfa-2e15-4ef8-8530-00fd80d828e2" providerId="ADAL" clId="{93CF0E42-FF1F-447A-BC8D-EF29D94B57CF}" dt="2026-10-13T14:39:34.124" v="2"/>
          <pc:sldLayoutMkLst>
            <pc:docMk/>
            <pc:sldMasterMk cId="84675814" sldId="2147483678"/>
            <pc:sldLayoutMk cId="1955504993" sldId="2147483679"/>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2721133627" sldId="2147483680"/>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2547071378" sldId="2147483681"/>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3538494092" sldId="2147483682"/>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4278008147" sldId="2147483683"/>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3233765024" sldId="2147483684"/>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2468067393" sldId="2147483685"/>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3199502816" sldId="2147483686"/>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3231975721" sldId="2147483687"/>
          </pc:sldLayoutMkLst>
        </pc:sldLayoutChg>
        <pc:sldLayoutChg chg="del">
          <pc:chgData name="Andrew Bellenger" userId="7c9c6bfa-2e15-4ef8-8530-00fd80d828e2" providerId="ADAL" clId="{93CF0E42-FF1F-447A-BC8D-EF29D94B57CF}" dt="2026-10-13T14:39:34.124" v="2"/>
          <pc:sldLayoutMkLst>
            <pc:docMk/>
            <pc:sldMasterMk cId="84675814" sldId="2147483678"/>
            <pc:sldLayoutMk cId="2599188984" sldId="2147483704"/>
          </pc:sldLayoutMkLst>
        </pc:sldLayoutChg>
      </pc:sldMasterChg>
      <pc:sldMasterChg chg="del delSldLayout">
        <pc:chgData name="Andrew Bellenger" userId="7c9c6bfa-2e15-4ef8-8530-00fd80d828e2" providerId="ADAL" clId="{93CF0E42-FF1F-447A-BC8D-EF29D94B57CF}" dt="2026-10-13T14:39:34.124" v="2"/>
        <pc:sldMasterMkLst>
          <pc:docMk/>
          <pc:sldMasterMk cId="1878261387" sldId="2147483690"/>
        </pc:sldMasterMkLst>
        <pc:sldLayoutChg chg="del">
          <pc:chgData name="Andrew Bellenger" userId="7c9c6bfa-2e15-4ef8-8530-00fd80d828e2" providerId="ADAL" clId="{93CF0E42-FF1F-447A-BC8D-EF29D94B57CF}" dt="2026-10-13T14:39:34.124" v="2"/>
          <pc:sldLayoutMkLst>
            <pc:docMk/>
            <pc:sldMasterMk cId="1878261387" sldId="2147483690"/>
            <pc:sldLayoutMk cId="2553073346" sldId="2147483692"/>
          </pc:sldLayoutMkLst>
        </pc:sldLayoutChg>
        <pc:sldLayoutChg chg="del">
          <pc:chgData name="Andrew Bellenger" userId="7c9c6bfa-2e15-4ef8-8530-00fd80d828e2" providerId="ADAL" clId="{93CF0E42-FF1F-447A-BC8D-EF29D94B57CF}" dt="2026-10-13T14:39:34.124" v="2"/>
          <pc:sldLayoutMkLst>
            <pc:docMk/>
            <pc:sldMasterMk cId="1878261387" sldId="2147483690"/>
            <pc:sldLayoutMk cId="266448210" sldId="2147483707"/>
          </pc:sldLayoutMkLst>
        </pc:sldLayoutChg>
        <pc:sldLayoutChg chg="del">
          <pc:chgData name="Andrew Bellenger" userId="7c9c6bfa-2e15-4ef8-8530-00fd80d828e2" providerId="ADAL" clId="{93CF0E42-FF1F-447A-BC8D-EF29D94B57CF}" dt="2026-10-13T14:39:34.124" v="2"/>
          <pc:sldLayoutMkLst>
            <pc:docMk/>
            <pc:sldMasterMk cId="1878261387" sldId="2147483690"/>
            <pc:sldLayoutMk cId="3471809103" sldId="2147483708"/>
          </pc:sldLayoutMkLst>
        </pc:sldLayoutChg>
        <pc:sldLayoutChg chg="del">
          <pc:chgData name="Andrew Bellenger" userId="7c9c6bfa-2e15-4ef8-8530-00fd80d828e2" providerId="ADAL" clId="{93CF0E42-FF1F-447A-BC8D-EF29D94B57CF}" dt="2026-10-13T14:39:34.124" v="2"/>
          <pc:sldLayoutMkLst>
            <pc:docMk/>
            <pc:sldMasterMk cId="1878261387" sldId="2147483690"/>
            <pc:sldLayoutMk cId="1491174935" sldId="2147483709"/>
          </pc:sldLayoutMkLst>
        </pc:sldLayoutChg>
      </pc:sldMaster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Annual gross fuel savings ($)</c:v>
          </c:tx>
          <c:spPr>
            <a:solidFill>
              <a:srgbClr val="21638A"/>
            </a:solidFill>
          </c:spPr>
          <c:invertIfNegative val="1"/>
          <c:dPt>
            <c:idx val="0"/>
            <c:invertIfNegative val="0"/>
            <c:bubble3D val="0"/>
            <c:extLst>
              <c:ext xmlns:c16="http://schemas.microsoft.com/office/drawing/2014/chart" uri="{C3380CC4-5D6E-409C-BE32-E72D297353CC}">
                <c16:uniqueId val="{00000000-8F13-4FB1-BA0C-01764B25354B}"/>
              </c:ext>
            </c:extLst>
          </c:dPt>
          <c:dPt>
            <c:idx val="1"/>
            <c:invertIfNegative val="0"/>
            <c:bubble3D val="0"/>
            <c:spPr>
              <a:solidFill>
                <a:srgbClr val="FC9527"/>
              </a:solidFill>
            </c:spPr>
            <c:extLst>
              <c:ext xmlns:c16="http://schemas.microsoft.com/office/drawing/2014/chart" uri="{C3380CC4-5D6E-409C-BE32-E72D297353CC}">
                <c16:uniqueId val="{00000002-8F13-4FB1-BA0C-01764B25354B}"/>
              </c:ext>
            </c:extLst>
          </c:dPt>
          <c:dPt>
            <c:idx val="2"/>
            <c:invertIfNegative val="0"/>
            <c:bubble3D val="0"/>
            <c:spPr>
              <a:solidFill>
                <a:srgbClr val="6399B7"/>
              </a:solidFill>
            </c:spPr>
            <c:extLst>
              <c:ext xmlns:c16="http://schemas.microsoft.com/office/drawing/2014/chart" uri="{C3380CC4-5D6E-409C-BE32-E72D297353CC}">
                <c16:uniqueId val="{00000004-8F13-4FB1-BA0C-01764B25354B}"/>
              </c:ext>
            </c:extLst>
          </c:dPt>
          <c:dLbls>
            <c:spPr>
              <a:noFill/>
              <a:ln>
                <a:noFill/>
              </a:ln>
              <a:effectLst/>
            </c:spPr>
            <c:txPr>
              <a:bodyPr anchorCtr="1"/>
              <a:lstStyle/>
              <a:p>
                <a:pPr>
                  <a:defRPr sz="1875" b="1">
                    <a:solidFill>
                      <a:srgbClr val="21638A"/>
                    </a:solidFill>
                    <a:latin typeface="Calibri"/>
                    <a:ea typeface="Calibri"/>
                    <a:cs typeface="Calibri"/>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Data'!$A$2:$A$4</c:f>
              <c:strCache>
                <c:ptCount val="3"/>
                <c:pt idx="0">
                  <c:v>$3 / gal</c:v>
                </c:pt>
                <c:pt idx="1">
                  <c:v>$4 / gal</c:v>
                </c:pt>
                <c:pt idx="2">
                  <c:v>$5 / gal</c:v>
                </c:pt>
              </c:strCache>
            </c:strRef>
          </c:cat>
          <c:val>
            <c:numRef>
              <c:f>'Chart Data'!$B$2:$B$4</c:f>
              <c:numCache>
                <c:formatCode>\$#,##0</c:formatCode>
                <c:ptCount val="3"/>
                <c:pt idx="0">
                  <c:v>329670</c:v>
                </c:pt>
                <c:pt idx="1">
                  <c:v>439560</c:v>
                </c:pt>
                <c:pt idx="2">
                  <c:v>549451</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5-8F13-4FB1-BA0C-01764B25354B}"/>
            </c:ext>
          </c:extLst>
        </c:ser>
        <c:dLbls>
          <c:dLblPos val="outEnd"/>
          <c:showLegendKey val="0"/>
          <c:showVal val="1"/>
          <c:showCatName val="0"/>
          <c:showSerName val="0"/>
          <c:showPercent val="0"/>
          <c:showBubbleSize val="0"/>
        </c:dLbls>
        <c:gapWidth val="10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C3CDD7"/>
            </a:solidFill>
          </a:ln>
        </c:spPr>
        <c:txPr>
          <a:bodyPr anchorCtr="1"/>
          <a:lstStyle/>
          <a:p>
            <a:pPr>
              <a:defRPr sz="1725">
                <a:solidFill>
                  <a:srgbClr val="3D454E"/>
                </a:solidFill>
                <a:latin typeface="Calibri"/>
                <a:ea typeface="Calibri"/>
                <a:cs typeface="Calibri"/>
              </a:defRPr>
            </a:pPr>
            <a:endParaRPr lang="en-US"/>
          </a:p>
        </c:txPr>
        <c:crossAx val="48672768"/>
        <c:crosses val="autoZero"/>
        <c:auto val="1"/>
        <c:lblAlgn val="ctr"/>
        <c:lblOffset val="100"/>
        <c:noMultiLvlLbl val="1"/>
      </c:catAx>
      <c:valAx>
        <c:axId val="48672768"/>
        <c:scaling>
          <c:orientation val="minMax"/>
          <c:max val="650000"/>
          <c:min val="0"/>
        </c:scaling>
        <c:delete val="0"/>
        <c:axPos val="l"/>
        <c:majorGridlines>
          <c:spPr>
            <a:ln w="9525">
              <a:solidFill>
                <a:srgbClr val="DEE5EB"/>
              </a:solidFill>
            </a:ln>
          </c:spPr>
        </c:majorGridlines>
        <c:numFmt formatCode="\$#,##0" sourceLinked="1"/>
        <c:majorTickMark val="none"/>
        <c:minorTickMark val="none"/>
        <c:tickLblPos val="nextTo"/>
        <c:spPr>
          <a:ln w="0">
            <a:noFill/>
          </a:ln>
        </c:spPr>
        <c:txPr>
          <a:bodyPr anchorCtr="1"/>
          <a:lstStyle/>
          <a:p>
            <a:pPr>
              <a:defRPr sz="1575">
                <a:solidFill>
                  <a:srgbClr val="737C85"/>
                </a:solidFill>
                <a:latin typeface="Calibri"/>
                <a:ea typeface="Calibri"/>
                <a:cs typeface="Calibri"/>
              </a:defRPr>
            </a:pPr>
            <a:endParaRPr lang="en-US"/>
          </a:p>
        </c:txPr>
        <c:crossAx val="48650112"/>
        <c:crosses val="autoZero"/>
        <c:crossBetween val="between"/>
      </c:valAx>
      <c:spPr>
        <a:noFill/>
        <a:ln w="0">
          <a:noFill/>
        </a:ln>
      </c:spPr>
    </c:plotArea>
    <c:plotVisOnly val="1"/>
    <c:dispBlanksAs val="zero"/>
    <c:showDLblsOverMax val="1"/>
  </c:chart>
  <c:spPr>
    <a:noFill/>
    <a:ln w="0">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Fixed cost per total mile ($)</c:v>
          </c:tx>
          <c:spPr>
            <a:solidFill>
              <a:srgbClr val="21638A"/>
            </a:solidFill>
          </c:spPr>
          <c:invertIfNegative val="1"/>
          <c:dPt>
            <c:idx val="0"/>
            <c:invertIfNegative val="0"/>
            <c:bubble3D val="0"/>
            <c:spPr>
              <a:solidFill>
                <a:srgbClr val="FC9527"/>
              </a:solidFill>
            </c:spPr>
            <c:extLst>
              <c:ext xmlns:c16="http://schemas.microsoft.com/office/drawing/2014/chart" uri="{C3380CC4-5D6E-409C-BE32-E72D297353CC}">
                <c16:uniqueId val="{00000001-9660-4A8E-A18C-DAF145A38B56}"/>
              </c:ext>
            </c:extLst>
          </c:dPt>
          <c:dPt>
            <c:idx val="1"/>
            <c:invertIfNegative val="0"/>
            <c:bubble3D val="0"/>
            <c:extLst>
              <c:ext xmlns:c16="http://schemas.microsoft.com/office/drawing/2014/chart" uri="{C3380CC4-5D6E-409C-BE32-E72D297353CC}">
                <c16:uniqueId val="{00000002-9660-4A8E-A18C-DAF145A38B56}"/>
              </c:ext>
            </c:extLst>
          </c:dPt>
          <c:dLbls>
            <c:spPr>
              <a:noFill/>
              <a:ln>
                <a:noFill/>
              </a:ln>
              <a:effectLst/>
            </c:spPr>
            <c:txPr>
              <a:bodyPr anchorCtr="1"/>
              <a:lstStyle/>
              <a:p>
                <a:pPr>
                  <a:defRPr sz="1875" b="1">
                    <a:solidFill>
                      <a:srgbClr val="21638A"/>
                    </a:solidFill>
                    <a:latin typeface="Calibri"/>
                    <a:ea typeface="Calibri"/>
                    <a:cs typeface="Calibri"/>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Data'!$A$2:$A$3</c:f>
              <c:strCache>
                <c:ptCount val="2"/>
                <c:pt idx="0">
                  <c:v>80,000 miles</c:v>
                </c:pt>
                <c:pt idx="1">
                  <c:v>100,000 miles</c:v>
                </c:pt>
              </c:strCache>
            </c:strRef>
          </c:cat>
          <c:val>
            <c:numRef>
              <c:f>'Chart Data'!$B$2:$B$3</c:f>
              <c:numCache>
                <c:formatCode>\$0.00</c:formatCode>
                <c:ptCount val="2"/>
                <c:pt idx="0">
                  <c:v>0.75</c:v>
                </c:pt>
                <c:pt idx="1">
                  <c:v>0.6</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3-9660-4A8E-A18C-DAF145A38B56}"/>
            </c:ext>
          </c:extLst>
        </c:ser>
        <c:dLbls>
          <c:dLblPos val="outEnd"/>
          <c:showLegendKey val="0"/>
          <c:showVal val="1"/>
          <c:showCatName val="0"/>
          <c:showSerName val="0"/>
          <c:showPercent val="0"/>
          <c:showBubbleSize val="0"/>
        </c:dLbls>
        <c:gapWidth val="10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C3CDD7"/>
            </a:solidFill>
          </a:ln>
        </c:spPr>
        <c:txPr>
          <a:bodyPr anchorCtr="1"/>
          <a:lstStyle/>
          <a:p>
            <a:pPr>
              <a:defRPr sz="1725">
                <a:solidFill>
                  <a:srgbClr val="3D454E"/>
                </a:solidFill>
                <a:latin typeface="Calibri"/>
                <a:ea typeface="Calibri"/>
                <a:cs typeface="Calibri"/>
              </a:defRPr>
            </a:pPr>
            <a:endParaRPr lang="en-US"/>
          </a:p>
        </c:txPr>
        <c:crossAx val="48672768"/>
        <c:crosses val="autoZero"/>
        <c:auto val="1"/>
        <c:lblAlgn val="ctr"/>
        <c:lblOffset val="100"/>
        <c:noMultiLvlLbl val="1"/>
      </c:catAx>
      <c:valAx>
        <c:axId val="48672768"/>
        <c:scaling>
          <c:orientation val="minMax"/>
          <c:max val="0.9"/>
          <c:min val="0"/>
        </c:scaling>
        <c:delete val="0"/>
        <c:axPos val="l"/>
        <c:majorGridlines>
          <c:spPr>
            <a:ln w="9525">
              <a:solidFill>
                <a:srgbClr val="DEE5EB"/>
              </a:solidFill>
            </a:ln>
          </c:spPr>
        </c:majorGridlines>
        <c:numFmt formatCode="\$0.00" sourceLinked="1"/>
        <c:majorTickMark val="none"/>
        <c:minorTickMark val="none"/>
        <c:tickLblPos val="nextTo"/>
        <c:spPr>
          <a:ln w="0">
            <a:noFill/>
          </a:ln>
        </c:spPr>
        <c:txPr>
          <a:bodyPr anchorCtr="1"/>
          <a:lstStyle/>
          <a:p>
            <a:pPr>
              <a:defRPr sz="1575">
                <a:solidFill>
                  <a:srgbClr val="737C85"/>
                </a:solidFill>
                <a:latin typeface="Calibri"/>
                <a:ea typeface="Calibri"/>
                <a:cs typeface="Calibri"/>
              </a:defRPr>
            </a:pPr>
            <a:endParaRPr lang="en-US"/>
          </a:p>
        </c:txPr>
        <c:crossAx val="48650112"/>
        <c:crosses val="autoZero"/>
        <c:crossBetween val="between"/>
      </c:valAx>
      <c:spPr>
        <a:noFill/>
        <a:ln w="0">
          <a:noFill/>
        </a:ln>
      </c:spPr>
    </c:plotArea>
    <c:plotVisOnly val="1"/>
    <c:dispBlanksAs val="zero"/>
    <c:showDLblsOverMax val="1"/>
  </c:chart>
  <c:spPr>
    <a:noFill/>
    <a:ln w="0">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v>Accessorial charges ($K)</c:v>
          </c:tx>
          <c:spPr>
            <a:solidFill>
              <a:srgbClr val="21638A"/>
            </a:solidFill>
          </c:spPr>
          <c:invertIfNegative val="1"/>
          <c:dPt>
            <c:idx val="0"/>
            <c:invertIfNegative val="0"/>
            <c:bubble3D val="0"/>
            <c:spPr>
              <a:solidFill>
                <a:srgbClr val="FC9527"/>
              </a:solidFill>
            </c:spPr>
            <c:extLst>
              <c:ext xmlns:c16="http://schemas.microsoft.com/office/drawing/2014/chart" uri="{C3380CC4-5D6E-409C-BE32-E72D297353CC}">
                <c16:uniqueId val="{00000001-583F-4727-8A83-F75690DF7D8A}"/>
              </c:ext>
            </c:extLst>
          </c:dPt>
          <c:dPt>
            <c:idx val="1"/>
            <c:invertIfNegative val="0"/>
            <c:bubble3D val="0"/>
            <c:spPr>
              <a:solidFill>
                <a:srgbClr val="347C9F"/>
              </a:solidFill>
            </c:spPr>
            <c:extLst>
              <c:ext xmlns:c16="http://schemas.microsoft.com/office/drawing/2014/chart" uri="{C3380CC4-5D6E-409C-BE32-E72D297353CC}">
                <c16:uniqueId val="{00000003-583F-4727-8A83-F75690DF7D8A}"/>
              </c:ext>
            </c:extLst>
          </c:dPt>
          <c:dPt>
            <c:idx val="2"/>
            <c:invertIfNegative val="0"/>
            <c:bubble3D val="0"/>
            <c:extLst>
              <c:ext xmlns:c16="http://schemas.microsoft.com/office/drawing/2014/chart" uri="{C3380CC4-5D6E-409C-BE32-E72D297353CC}">
                <c16:uniqueId val="{00000004-583F-4727-8A83-F75690DF7D8A}"/>
              </c:ext>
            </c:extLst>
          </c:dPt>
          <c:dPt>
            <c:idx val="3"/>
            <c:invertIfNegative val="0"/>
            <c:bubble3D val="0"/>
            <c:spPr>
              <a:solidFill>
                <a:srgbClr val="6399B7"/>
              </a:solidFill>
            </c:spPr>
            <c:extLst>
              <c:ext xmlns:c16="http://schemas.microsoft.com/office/drawing/2014/chart" uri="{C3380CC4-5D6E-409C-BE32-E72D297353CC}">
                <c16:uniqueId val="{00000006-583F-4727-8A83-F75690DF7D8A}"/>
              </c:ext>
            </c:extLst>
          </c:dPt>
          <c:dLbls>
            <c:spPr>
              <a:noFill/>
              <a:ln>
                <a:noFill/>
              </a:ln>
              <a:effectLst/>
            </c:spPr>
            <c:txPr>
              <a:bodyPr anchorCtr="1"/>
              <a:lstStyle/>
              <a:p>
                <a:pPr>
                  <a:defRPr sz="1875" b="1">
                    <a:solidFill>
                      <a:srgbClr val="21638A"/>
                    </a:solidFill>
                    <a:latin typeface="Calibri"/>
                    <a:ea typeface="Calibri"/>
                    <a:cs typeface="Calibri"/>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Data'!$A$2:$A$5</c:f>
              <c:strCache>
                <c:ptCount val="4"/>
                <c:pt idx="0">
                  <c:v>Collected</c:v>
                </c:pt>
                <c:pt idx="1">
                  <c:v>Billed</c:v>
                </c:pt>
                <c:pt idx="2">
                  <c:v>Documented</c:v>
                </c:pt>
                <c:pt idx="3">
                  <c:v>Eligible</c:v>
                </c:pt>
              </c:strCache>
            </c:strRef>
          </c:cat>
          <c:val>
            <c:numRef>
              <c:f>'Chart Data'!$B$2:$B$5</c:f>
              <c:numCache>
                <c:formatCode>\$0"K"</c:formatCode>
                <c:ptCount val="4"/>
                <c:pt idx="0">
                  <c:v>75</c:v>
                </c:pt>
                <c:pt idx="1">
                  <c:v>90</c:v>
                </c:pt>
                <c:pt idx="2">
                  <c:v>100</c:v>
                </c:pt>
                <c:pt idx="3">
                  <c:v>120</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7-583F-4727-8A83-F75690DF7D8A}"/>
            </c:ext>
          </c:extLst>
        </c:ser>
        <c:dLbls>
          <c:dLblPos val="outEnd"/>
          <c:showLegendKey val="0"/>
          <c:showVal val="1"/>
          <c:showCatName val="0"/>
          <c:showSerName val="0"/>
          <c:showPercent val="0"/>
          <c:showBubbleSize val="0"/>
        </c:dLbls>
        <c:gapWidth val="100"/>
        <c:axId val="48650112"/>
        <c:axId val="48672768"/>
      </c:barChart>
      <c:catAx>
        <c:axId val="48650112"/>
        <c:scaling>
          <c:orientation val="minMax"/>
        </c:scaling>
        <c:delete val="0"/>
        <c:axPos val="l"/>
        <c:numFmt formatCode="General" sourceLinked="1"/>
        <c:majorTickMark val="none"/>
        <c:minorTickMark val="none"/>
        <c:tickLblPos val="nextTo"/>
        <c:spPr>
          <a:ln w="9525">
            <a:solidFill>
              <a:srgbClr val="C3CDD7"/>
            </a:solidFill>
          </a:ln>
        </c:spPr>
        <c:txPr>
          <a:bodyPr anchorCtr="1"/>
          <a:lstStyle/>
          <a:p>
            <a:pPr>
              <a:defRPr sz="1725">
                <a:solidFill>
                  <a:srgbClr val="3D454E"/>
                </a:solidFill>
                <a:latin typeface="Calibri"/>
                <a:ea typeface="Calibri"/>
                <a:cs typeface="Calibri"/>
              </a:defRPr>
            </a:pPr>
            <a:endParaRPr lang="en-US"/>
          </a:p>
        </c:txPr>
        <c:crossAx val="48672768"/>
        <c:crosses val="autoZero"/>
        <c:auto val="1"/>
        <c:lblAlgn val="ctr"/>
        <c:lblOffset val="100"/>
        <c:noMultiLvlLbl val="1"/>
      </c:catAx>
      <c:valAx>
        <c:axId val="48672768"/>
        <c:scaling>
          <c:orientation val="minMax"/>
          <c:max val="140"/>
          <c:min val="0"/>
        </c:scaling>
        <c:delete val="0"/>
        <c:axPos val="b"/>
        <c:majorGridlines>
          <c:spPr>
            <a:ln w="9525">
              <a:solidFill>
                <a:srgbClr val="DEE5EB"/>
              </a:solidFill>
            </a:ln>
          </c:spPr>
        </c:majorGridlines>
        <c:numFmt formatCode="\$0&quot;K&quot;" sourceLinked="1"/>
        <c:majorTickMark val="none"/>
        <c:minorTickMark val="none"/>
        <c:tickLblPos val="nextTo"/>
        <c:spPr>
          <a:ln w="0">
            <a:noFill/>
          </a:ln>
        </c:spPr>
        <c:txPr>
          <a:bodyPr anchorCtr="1"/>
          <a:lstStyle/>
          <a:p>
            <a:pPr>
              <a:defRPr sz="1575">
                <a:solidFill>
                  <a:srgbClr val="737C85"/>
                </a:solidFill>
                <a:latin typeface="Calibri"/>
                <a:ea typeface="Calibri"/>
                <a:cs typeface="Calibri"/>
              </a:defRPr>
            </a:pPr>
            <a:endParaRPr lang="en-US"/>
          </a:p>
        </c:txPr>
        <c:crossAx val="48650112"/>
        <c:crosses val="autoZero"/>
        <c:crossBetween val="between"/>
      </c:valAx>
      <c:spPr>
        <a:noFill/>
        <a:ln w="0">
          <a:noFill/>
        </a:ln>
      </c:spPr>
    </c:plotArea>
    <c:plotVisOnly val="1"/>
    <c:dispBlanksAs val="zero"/>
    <c:showDLblsOverMax val="1"/>
  </c:chart>
  <c:spPr>
    <a:noFill/>
    <a:ln w="0">
      <a:noFill/>
    </a:ln>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0538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6C8B65-592E-E745-B531-B9447E5FE2A0}" type="slidenum">
              <a:rPr lang="en-US" smtClean="0"/>
              <a:pPr/>
              <a:t>1</a:t>
            </a:fld>
            <a:endParaRPr lang="en-US"/>
          </a:p>
        </p:txBody>
      </p:sp>
    </p:spTree>
    <p:extLst>
      <p:ext uri="{BB962C8B-B14F-4D97-AF65-F5344CB8AC3E}">
        <p14:creationId xmlns:p14="http://schemas.microsoft.com/office/powerpoint/2010/main" val="2459950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7C19F-CAD0-E66A-E067-E95088AE82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7A650F-AF7E-4893-286F-053400EFED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40310-199B-D987-3E63-21E184C981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B78FFA1-804D-B2E0-A4EA-76BC282CFE05}"/>
              </a:ext>
            </a:extLst>
          </p:cNvPr>
          <p:cNvSpPr>
            <a:spLocks noGrp="1"/>
          </p:cNvSpPr>
          <p:nvPr>
            <p:ph type="sldNum" sz="quarter" idx="5"/>
          </p:nvPr>
        </p:nvSpPr>
        <p:spPr/>
        <p:txBody>
          <a:bodyPr/>
          <a:lstStyle/>
          <a:p>
            <a:fld id="{336C8B65-592E-E745-B531-B9447E5FE2A0}" type="slidenum">
              <a:rPr lang="en-US" smtClean="0"/>
              <a:pPr/>
              <a:t>2</a:t>
            </a:fld>
            <a:endParaRPr lang="en-US"/>
          </a:p>
        </p:txBody>
      </p:sp>
    </p:spTree>
    <p:extLst>
      <p:ext uri="{BB962C8B-B14F-4D97-AF65-F5344CB8AC3E}">
        <p14:creationId xmlns:p14="http://schemas.microsoft.com/office/powerpoint/2010/main" val="3273184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13B3B-C956-0953-C846-D9EBE3A0ED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89503A-CECC-77D6-7A5B-4FAF013487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1B4CEA-9B74-EE61-426F-BA766D04109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F33E44-9CD8-0995-D75B-A5159DA08FAF}"/>
              </a:ext>
            </a:extLst>
          </p:cNvPr>
          <p:cNvSpPr>
            <a:spLocks noGrp="1"/>
          </p:cNvSpPr>
          <p:nvPr>
            <p:ph type="sldNum" sz="quarter" idx="5"/>
          </p:nvPr>
        </p:nvSpPr>
        <p:spPr/>
        <p:txBody>
          <a:bodyPr/>
          <a:lstStyle/>
          <a:p>
            <a:fld id="{336C8B65-592E-E745-B531-B9447E5FE2A0}" type="slidenum">
              <a:rPr lang="en-US" smtClean="0"/>
              <a:pPr/>
              <a:t>3</a:t>
            </a:fld>
            <a:endParaRPr lang="en-US"/>
          </a:p>
        </p:txBody>
      </p:sp>
    </p:spTree>
    <p:extLst>
      <p:ext uri="{BB962C8B-B14F-4D97-AF65-F5344CB8AC3E}">
        <p14:creationId xmlns:p14="http://schemas.microsoft.com/office/powerpoint/2010/main" val="1050884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C2AF8-0E5F-78E7-D0BA-7D89A5BF6E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5357D-ECA3-E1F2-B66A-83EF773EE5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943249-7C1B-631B-668F-833DAF64CAB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37F7FA2-18FC-4F6D-A87A-FF1C17989612}"/>
              </a:ext>
            </a:extLst>
          </p:cNvPr>
          <p:cNvSpPr>
            <a:spLocks noGrp="1"/>
          </p:cNvSpPr>
          <p:nvPr>
            <p:ph type="sldNum" sz="quarter" idx="5"/>
          </p:nvPr>
        </p:nvSpPr>
        <p:spPr/>
        <p:txBody>
          <a:bodyPr/>
          <a:lstStyle/>
          <a:p>
            <a:fld id="{336C8B65-592E-E745-B531-B9447E5FE2A0}" type="slidenum">
              <a:rPr lang="en-US" smtClean="0"/>
              <a:pPr/>
              <a:t>4</a:t>
            </a:fld>
            <a:endParaRPr lang="en-US"/>
          </a:p>
        </p:txBody>
      </p:sp>
    </p:spTree>
    <p:extLst>
      <p:ext uri="{BB962C8B-B14F-4D97-AF65-F5344CB8AC3E}">
        <p14:creationId xmlns:p14="http://schemas.microsoft.com/office/powerpoint/2010/main" val="1404747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201BC-D764-8B20-AD25-A03205EC61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59AFA9-672C-8DD5-AF74-81FC83460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8CE2A8-4DF4-6C25-7A41-4341962F338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B642BE-8CF7-2738-1D07-04081AE0C74C}"/>
              </a:ext>
            </a:extLst>
          </p:cNvPr>
          <p:cNvSpPr>
            <a:spLocks noGrp="1"/>
          </p:cNvSpPr>
          <p:nvPr>
            <p:ph type="sldNum" sz="quarter" idx="5"/>
          </p:nvPr>
        </p:nvSpPr>
        <p:spPr/>
        <p:txBody>
          <a:bodyPr/>
          <a:lstStyle/>
          <a:p>
            <a:fld id="{336C8B65-592E-E745-B531-B9447E5FE2A0}" type="slidenum">
              <a:rPr lang="en-US" smtClean="0"/>
              <a:pPr/>
              <a:t>5</a:t>
            </a:fld>
            <a:endParaRPr lang="en-US"/>
          </a:p>
        </p:txBody>
      </p:sp>
    </p:spTree>
    <p:extLst>
      <p:ext uri="{BB962C8B-B14F-4D97-AF65-F5344CB8AC3E}">
        <p14:creationId xmlns:p14="http://schemas.microsoft.com/office/powerpoint/2010/main" val="2737205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ED25C-4B81-8D6E-2334-3B0D364CAA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3B365A-559D-BCA3-C330-8162F608D5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B2A692-D813-E15B-CA54-152C6800FF5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9166BF1-A03B-957E-A1D7-8A8225291494}"/>
              </a:ext>
            </a:extLst>
          </p:cNvPr>
          <p:cNvSpPr>
            <a:spLocks noGrp="1"/>
          </p:cNvSpPr>
          <p:nvPr>
            <p:ph type="sldNum" sz="quarter" idx="5"/>
          </p:nvPr>
        </p:nvSpPr>
        <p:spPr/>
        <p:txBody>
          <a:bodyPr/>
          <a:lstStyle/>
          <a:p>
            <a:fld id="{336C8B65-592E-E745-B531-B9447E5FE2A0}" type="slidenum">
              <a:rPr lang="en-US" smtClean="0"/>
              <a:pPr/>
              <a:t>6</a:t>
            </a:fld>
            <a:endParaRPr lang="en-US"/>
          </a:p>
        </p:txBody>
      </p:sp>
    </p:spTree>
    <p:extLst>
      <p:ext uri="{BB962C8B-B14F-4D97-AF65-F5344CB8AC3E}">
        <p14:creationId xmlns:p14="http://schemas.microsoft.com/office/powerpoint/2010/main" val="1776906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6093E-9112-65FE-E6FA-D02D78B3A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B7A98C-992F-B8DE-1DB5-35F1FA6B2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43518F-D504-E33C-6370-CBCF6914FE7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A5EB245-D8A6-EBA3-8B05-8FC6836BBCCB}"/>
              </a:ext>
            </a:extLst>
          </p:cNvPr>
          <p:cNvSpPr>
            <a:spLocks noGrp="1"/>
          </p:cNvSpPr>
          <p:nvPr>
            <p:ph type="sldNum" sz="quarter" idx="5"/>
          </p:nvPr>
        </p:nvSpPr>
        <p:spPr/>
        <p:txBody>
          <a:bodyPr/>
          <a:lstStyle/>
          <a:p>
            <a:fld id="{336C8B65-592E-E745-B531-B9447E5FE2A0}" type="slidenum">
              <a:rPr lang="en-US" smtClean="0"/>
              <a:pPr/>
              <a:t>7</a:t>
            </a:fld>
            <a:endParaRPr lang="en-US"/>
          </a:p>
        </p:txBody>
      </p:sp>
    </p:spTree>
    <p:extLst>
      <p:ext uri="{BB962C8B-B14F-4D97-AF65-F5344CB8AC3E}">
        <p14:creationId xmlns:p14="http://schemas.microsoft.com/office/powerpoint/2010/main" val="217831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1372-205A-A07B-0264-5F5FDAA869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E1847B-F2EB-F6FD-45F3-FCD969FC4C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7A333-7301-862F-A4C4-4CD516C0AF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1D5361-39A8-9868-5E92-2E37B1C1B59E}"/>
              </a:ext>
            </a:extLst>
          </p:cNvPr>
          <p:cNvSpPr>
            <a:spLocks noGrp="1"/>
          </p:cNvSpPr>
          <p:nvPr>
            <p:ph type="sldNum" sz="quarter" idx="5"/>
          </p:nvPr>
        </p:nvSpPr>
        <p:spPr/>
        <p:txBody>
          <a:bodyPr/>
          <a:lstStyle/>
          <a:p>
            <a:fld id="{336C8B65-592E-E745-B531-B9447E5FE2A0}" type="slidenum">
              <a:rPr lang="en-US" smtClean="0"/>
              <a:pPr/>
              <a:t>8</a:t>
            </a:fld>
            <a:endParaRPr lang="en-US"/>
          </a:p>
        </p:txBody>
      </p:sp>
    </p:spTree>
    <p:extLst>
      <p:ext uri="{BB962C8B-B14F-4D97-AF65-F5344CB8AC3E}">
        <p14:creationId xmlns:p14="http://schemas.microsoft.com/office/powerpoint/2010/main" val="22958400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BAD6A-5405-F957-CC50-A1BD829B0D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848359-82FE-FAB8-438B-47CC830148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78C33-1D36-C408-6B33-1156769BF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1F5F89A-3D84-5A6F-2100-7BC20DBD2E7B}"/>
              </a:ext>
            </a:extLst>
          </p:cNvPr>
          <p:cNvSpPr>
            <a:spLocks noGrp="1"/>
          </p:cNvSpPr>
          <p:nvPr>
            <p:ph type="sldNum" sz="quarter" idx="5"/>
          </p:nvPr>
        </p:nvSpPr>
        <p:spPr/>
        <p:txBody>
          <a:bodyPr/>
          <a:lstStyle/>
          <a:p>
            <a:fld id="{336C8B65-592E-E745-B531-B9447E5FE2A0}" type="slidenum">
              <a:rPr lang="en-US" smtClean="0"/>
              <a:pPr/>
              <a:t>9</a:t>
            </a:fld>
            <a:endParaRPr lang="en-US"/>
          </a:p>
        </p:txBody>
      </p:sp>
    </p:spTree>
    <p:extLst>
      <p:ext uri="{BB962C8B-B14F-4D97-AF65-F5344CB8AC3E}">
        <p14:creationId xmlns:p14="http://schemas.microsoft.com/office/powerpoint/2010/main" val="679209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676A2-DA41-1459-3A06-CC61B98188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64E6F2-DC68-E423-7B78-6A7326B8C2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E30194-ABA2-F489-E678-C546AE0404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EA9759E-E3BC-727F-EE53-8D35AA5E1D7B}"/>
              </a:ext>
            </a:extLst>
          </p:cNvPr>
          <p:cNvSpPr>
            <a:spLocks noGrp="1"/>
          </p:cNvSpPr>
          <p:nvPr>
            <p:ph type="sldNum" sz="quarter" idx="5"/>
          </p:nvPr>
        </p:nvSpPr>
        <p:spPr/>
        <p:txBody>
          <a:bodyPr/>
          <a:lstStyle/>
          <a:p>
            <a:fld id="{336C8B65-592E-E745-B531-B9447E5FE2A0}" type="slidenum">
              <a:rPr lang="en-US" smtClean="0"/>
              <a:pPr/>
              <a:t>10</a:t>
            </a:fld>
            <a:endParaRPr lang="en-US"/>
          </a:p>
        </p:txBody>
      </p:sp>
    </p:spTree>
    <p:extLst>
      <p:ext uri="{BB962C8B-B14F-4D97-AF65-F5344CB8AC3E}">
        <p14:creationId xmlns:p14="http://schemas.microsoft.com/office/powerpoint/2010/main" val="2353192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0F1F5-E92F-4FE1-DDE1-7FFD22800E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5BA29-6E39-1C59-3000-7EE3DE68FA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E172F8-647C-6625-C751-0797BE5B5E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57EC6E8-BAB4-E549-1EEA-3C6A3906F07D}"/>
              </a:ext>
            </a:extLst>
          </p:cNvPr>
          <p:cNvSpPr>
            <a:spLocks noGrp="1"/>
          </p:cNvSpPr>
          <p:nvPr>
            <p:ph type="sldNum" sz="quarter" idx="5"/>
          </p:nvPr>
        </p:nvSpPr>
        <p:spPr/>
        <p:txBody>
          <a:bodyPr/>
          <a:lstStyle/>
          <a:p>
            <a:fld id="{336C8B65-592E-E745-B531-B9447E5FE2A0}" type="slidenum">
              <a:rPr lang="en-US" smtClean="0"/>
              <a:pPr/>
              <a:t>11</a:t>
            </a:fld>
            <a:endParaRPr lang="en-US"/>
          </a:p>
        </p:txBody>
      </p:sp>
    </p:spTree>
    <p:extLst>
      <p:ext uri="{BB962C8B-B14F-4D97-AF65-F5344CB8AC3E}">
        <p14:creationId xmlns:p14="http://schemas.microsoft.com/office/powerpoint/2010/main" val="24984371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E8909-A18A-AB58-6376-5F321705A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82E18-0AB8-B179-8190-E11C2AFC02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F29720-FC27-0BAB-B4FA-3C39E6BE8D4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5CB5504-D6F7-84F3-F1F9-F8143A9D3DCD}"/>
              </a:ext>
            </a:extLst>
          </p:cNvPr>
          <p:cNvSpPr>
            <a:spLocks noGrp="1"/>
          </p:cNvSpPr>
          <p:nvPr>
            <p:ph type="sldNum" sz="quarter" idx="5"/>
          </p:nvPr>
        </p:nvSpPr>
        <p:spPr/>
        <p:txBody>
          <a:bodyPr/>
          <a:lstStyle/>
          <a:p>
            <a:fld id="{336C8B65-592E-E745-B531-B9447E5FE2A0}" type="slidenum">
              <a:rPr lang="en-US" smtClean="0"/>
              <a:pPr/>
              <a:t>12</a:t>
            </a:fld>
            <a:endParaRPr lang="en-US"/>
          </a:p>
        </p:txBody>
      </p:sp>
    </p:spTree>
    <p:extLst>
      <p:ext uri="{BB962C8B-B14F-4D97-AF65-F5344CB8AC3E}">
        <p14:creationId xmlns:p14="http://schemas.microsoft.com/office/powerpoint/2010/main" val="946894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F07F6-FFFA-8B0F-25BF-884263E592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525B90-8758-C430-4A2E-0C5A4D539B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2625CE-9661-13E4-79DA-AF0C6A42A8A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66DC30C-947F-1298-6106-69BB2AEFD006}"/>
              </a:ext>
            </a:extLst>
          </p:cNvPr>
          <p:cNvSpPr>
            <a:spLocks noGrp="1"/>
          </p:cNvSpPr>
          <p:nvPr>
            <p:ph type="sldNum" sz="quarter" idx="5"/>
          </p:nvPr>
        </p:nvSpPr>
        <p:spPr/>
        <p:txBody>
          <a:bodyPr/>
          <a:lstStyle/>
          <a:p>
            <a:fld id="{336C8B65-592E-E745-B531-B9447E5FE2A0}" type="slidenum">
              <a:rPr lang="en-US" smtClean="0"/>
              <a:pPr/>
              <a:t>13</a:t>
            </a:fld>
            <a:endParaRPr lang="en-US"/>
          </a:p>
        </p:txBody>
      </p:sp>
    </p:spTree>
    <p:extLst>
      <p:ext uri="{BB962C8B-B14F-4D97-AF65-F5344CB8AC3E}">
        <p14:creationId xmlns:p14="http://schemas.microsoft.com/office/powerpoint/2010/main" val="2230402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FF571-2456-8A91-2CE4-8090730E60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1792FA-85C0-25D9-7807-B482067AEA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F77FC1-35D6-0CF5-1007-6A047D4F5F2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EDAFBF0-046E-C3CC-4DF1-20F37387D3F9}"/>
              </a:ext>
            </a:extLst>
          </p:cNvPr>
          <p:cNvSpPr>
            <a:spLocks noGrp="1"/>
          </p:cNvSpPr>
          <p:nvPr>
            <p:ph type="sldNum" sz="quarter" idx="5"/>
          </p:nvPr>
        </p:nvSpPr>
        <p:spPr/>
        <p:txBody>
          <a:bodyPr/>
          <a:lstStyle/>
          <a:p>
            <a:fld id="{336C8B65-592E-E745-B531-B9447E5FE2A0}" type="slidenum">
              <a:rPr lang="en-US" smtClean="0"/>
              <a:pPr/>
              <a:t>14</a:t>
            </a:fld>
            <a:endParaRPr lang="en-US"/>
          </a:p>
        </p:txBody>
      </p:sp>
    </p:spTree>
    <p:extLst>
      <p:ext uri="{BB962C8B-B14F-4D97-AF65-F5344CB8AC3E}">
        <p14:creationId xmlns:p14="http://schemas.microsoft.com/office/powerpoint/2010/main" val="14570883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F84FB-CD21-4957-664E-28A816EA8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2BF1F-F6F7-E4B5-D219-CB8A1033E1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593C9F-4281-A3C0-4F9B-A47D219E8AF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F07749-9087-E243-E483-51271E2B54F2}"/>
              </a:ext>
            </a:extLst>
          </p:cNvPr>
          <p:cNvSpPr>
            <a:spLocks noGrp="1"/>
          </p:cNvSpPr>
          <p:nvPr>
            <p:ph type="sldNum" sz="quarter" idx="5"/>
          </p:nvPr>
        </p:nvSpPr>
        <p:spPr/>
        <p:txBody>
          <a:bodyPr/>
          <a:lstStyle/>
          <a:p>
            <a:fld id="{336C8B65-592E-E745-B531-B9447E5FE2A0}" type="slidenum">
              <a:rPr lang="en-US" smtClean="0"/>
              <a:pPr/>
              <a:t>15</a:t>
            </a:fld>
            <a:endParaRPr lang="en-US"/>
          </a:p>
        </p:txBody>
      </p:sp>
    </p:spTree>
    <p:extLst>
      <p:ext uri="{BB962C8B-B14F-4D97-AF65-F5344CB8AC3E}">
        <p14:creationId xmlns:p14="http://schemas.microsoft.com/office/powerpoint/2010/main" val="18450159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7848A-2F01-FA0B-61E6-F1322B344D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E6E6B-5F29-5014-2D16-404357BC6A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9F2F3-5678-89E0-A14E-5F947CC6B93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547641D-D8F2-D7FC-2C57-DC71E73BC0D3}"/>
              </a:ext>
            </a:extLst>
          </p:cNvPr>
          <p:cNvSpPr>
            <a:spLocks noGrp="1"/>
          </p:cNvSpPr>
          <p:nvPr>
            <p:ph type="sldNum" sz="quarter" idx="5"/>
          </p:nvPr>
        </p:nvSpPr>
        <p:spPr/>
        <p:txBody>
          <a:bodyPr/>
          <a:lstStyle/>
          <a:p>
            <a:fld id="{336C8B65-592E-E745-B531-B9447E5FE2A0}" type="slidenum">
              <a:rPr lang="en-US" smtClean="0"/>
              <a:pPr/>
              <a:t>16</a:t>
            </a:fld>
            <a:endParaRPr lang="en-US"/>
          </a:p>
        </p:txBody>
      </p:sp>
    </p:spTree>
    <p:extLst>
      <p:ext uri="{BB962C8B-B14F-4D97-AF65-F5344CB8AC3E}">
        <p14:creationId xmlns:p14="http://schemas.microsoft.com/office/powerpoint/2010/main" val="1730439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5FEC1-02B3-6F8D-8CE0-5C7020227E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360DCB-DA63-C3C0-CF04-15E35DE2C2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ED315D-8A4B-29C9-6EAC-6C7232AD685D}"/>
              </a:ext>
            </a:extLst>
          </p:cNvPr>
          <p:cNvSpPr>
            <a:spLocks noGrp="1"/>
          </p:cNvSpPr>
          <p:nvPr>
            <p:ph type="body" idx="1"/>
          </p:nvPr>
        </p:nvSpPr>
        <p:spPr/>
        <p:txBody>
          <a:bodyPr/>
          <a:lstStyle/>
          <a:p>
            <a:r>
              <a:rPr lang="en-US"/>
              <a:t>Closing recap of the existing presentation.</a:t>
            </a:r>
          </a:p>
          <a:p>
            <a:r>
              <a:rPr lang="en-US"/>
              <a:t>[Sources]</a:t>
            </a:r>
          </a:p>
          <a:p>
            <a:r>
              <a:rPr lang="en-US"/>
              <a:t>Small leaks: slides 3, 6, 7 and 14.</a:t>
            </a:r>
          </a:p>
          <a:p>
            <a:r>
              <a:rPr lang="en-US"/>
              <a:t>Existing capacity: slides 6, 9, 11 and 12.</a:t>
            </a:r>
          </a:p>
          <a:p>
            <a:r>
              <a:rPr lang="en-US"/>
              <a:t>Visibility, accountability and next Monday action: slides 15 and 16.</a:t>
            </a:r>
          </a:p>
          <a:p>
            <a:r>
              <a:rPr lang="en-US"/>
              <a:t>[/Sources]</a:t>
            </a:r>
          </a:p>
        </p:txBody>
      </p:sp>
      <p:sp>
        <p:nvSpPr>
          <p:cNvPr id="4" name="Slide Number Placeholder 3">
            <a:extLst>
              <a:ext uri="{FF2B5EF4-FFF2-40B4-BE49-F238E27FC236}">
                <a16:creationId xmlns:a16="http://schemas.microsoft.com/office/drawing/2014/main" id="{FC46D2D0-4304-97B1-D98E-FD0FA3933CA2}"/>
              </a:ext>
            </a:extLst>
          </p:cNvPr>
          <p:cNvSpPr>
            <a:spLocks noGrp="1"/>
          </p:cNvSpPr>
          <p:nvPr>
            <p:ph type="sldNum" sz="quarter" idx="5"/>
          </p:nvPr>
        </p:nvSpPr>
        <p:spPr/>
        <p:txBody>
          <a:bodyPr/>
          <a:lstStyle/>
          <a:p>
            <a:fld id="{336C8B65-592E-E745-B531-B9447E5FE2A0}" type="slidenum">
              <a:rPr lang="en-US" smtClean="0"/>
              <a:pPr/>
              <a:t>17</a:t>
            </a:fld>
            <a:endParaRPr lang="en-US"/>
          </a:p>
        </p:txBody>
      </p:sp>
    </p:spTree>
    <p:extLst>
      <p:ext uri="{BB962C8B-B14F-4D97-AF65-F5344CB8AC3E}">
        <p14:creationId xmlns:p14="http://schemas.microsoft.com/office/powerpoint/2010/main" val="648334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524773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C82FA-75CF-7446-8EE3-EAE0CC84B9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i="0" kern="1200">
                <a:solidFill>
                  <a:schemeClr val="tx1">
                    <a:lumMod val="50000"/>
                    <a:lumOff val="50000"/>
                  </a:schemeClr>
                </a:solidFill>
                <a:latin typeface="Calibri" panose="020F0502020204030204" pitchFamily="34" charset="0"/>
                <a:ea typeface="+mj-ea"/>
                <a:cs typeface="Calibri" panose="020F050202020403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17739ACC-88A5-3962-A06C-EEEA1420190C}"/>
              </a:ext>
            </a:extLst>
          </p:cNvPr>
          <p:cNvSpPr>
            <a:spLocks noGrp="1"/>
          </p:cNvSpPr>
          <p:nvPr>
            <p:ph idx="1"/>
          </p:nvPr>
        </p:nvSpPr>
        <p:spPr>
          <a:xfrm>
            <a:off x="838200" y="1825625"/>
            <a:ext cx="10515600" cy="4351338"/>
          </a:xfrm>
          <a:prstGeom prst="rect">
            <a:avLst/>
          </a:prstGeom>
        </p:spPr>
        <p:txBody>
          <a:bodyPr/>
          <a:lstStyle>
            <a:lvl1pPr>
              <a:buClr>
                <a:srgbClr val="007EAE"/>
              </a:buClr>
              <a:defRPr/>
            </a:lvl1pPr>
            <a:lvl2pPr marL="685800" indent="-228600">
              <a:buClr>
                <a:srgbClr val="007EAE"/>
              </a:buClr>
              <a:buFont typeface="System Font Regular"/>
              <a:buChar char="-"/>
              <a:defRPr/>
            </a:lvl2pPr>
            <a:lvl3pPr>
              <a:buClr>
                <a:srgbClr val="007EAE"/>
              </a:buClr>
              <a:defRPr/>
            </a:lvl3pPr>
            <a:lvl4pPr marL="1600200" indent="-228600">
              <a:buClr>
                <a:srgbClr val="007EAE"/>
              </a:buClr>
              <a:buFont typeface="System Font Regular"/>
              <a:buChar char="-"/>
              <a:defRPr/>
            </a:lvl4pPr>
            <a:lvl5pPr>
              <a:buClr>
                <a:srgbClr val="007EAE"/>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1870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5357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555F2-C363-1D0B-A2A5-3C6C340D65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0BDA2E-5EC2-5B65-FF49-5A8DABDF9A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56A6BC-D656-8F63-786F-86E5B9DE542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DB0139A-839A-7F37-2A7F-1DE65C1B0F7A}"/>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EBB05370-5999-1AE8-651E-799B6359A7F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20565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91792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16EF4-00C2-7D5C-4BF8-67060C6B6F73}"/>
              </a:ext>
            </a:extLst>
          </p:cNvPr>
          <p:cNvSpPr>
            <a:spLocks noGrp="1"/>
          </p:cNvSpPr>
          <p:nvPr>
            <p:ph type="ctrTitle" hasCustomPrompt="1"/>
          </p:nvPr>
        </p:nvSpPr>
        <p:spPr>
          <a:xfrm>
            <a:off x="1524000" y="1122363"/>
            <a:ext cx="9144000" cy="2387600"/>
          </a:xfrm>
        </p:spPr>
        <p:txBody>
          <a:bodyPr anchor="b">
            <a:normAutofit/>
          </a:bodyPr>
          <a:lstStyle>
            <a:lvl1pPr algn="ctr">
              <a:defRPr sz="6000" b="1">
                <a:solidFill>
                  <a:schemeClr val="tx1">
                    <a:lumMod val="50000"/>
                    <a:lumOff val="50000"/>
                  </a:schemeClr>
                </a:solidFill>
                <a:latin typeface="Calibri" panose="020F0502020204030204" pitchFamily="34" charset="0"/>
                <a:cs typeface="Calibri" panose="020F0502020204030204" pitchFamily="34" charset="0"/>
              </a:defRPr>
            </a:lvl1pPr>
          </a:lstStyle>
          <a:p>
            <a:r>
              <a:rPr lang="en-US"/>
              <a:t>Click to edit </a:t>
            </a:r>
            <a:br>
              <a:rPr lang="en-US"/>
            </a:br>
            <a:r>
              <a:rPr lang="en-US"/>
              <a:t>Master title style</a:t>
            </a:r>
          </a:p>
        </p:txBody>
      </p:sp>
      <p:sp>
        <p:nvSpPr>
          <p:cNvPr id="3" name="Subtitle 2">
            <a:extLst>
              <a:ext uri="{FF2B5EF4-FFF2-40B4-BE49-F238E27FC236}">
                <a16:creationId xmlns:a16="http://schemas.microsoft.com/office/drawing/2014/main" id="{F64B8E53-3486-997F-2FEE-6F599678FBD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b="0" i="0">
                <a:solidFill>
                  <a:schemeClr val="tx1">
                    <a:lumMod val="50000"/>
                    <a:lumOff val="50000"/>
                  </a:schemeClr>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45264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C82FA-75CF-7446-8EE3-EAE0CC84B9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739ACC-88A5-3962-A06C-EEEA1420190C}"/>
              </a:ext>
            </a:extLst>
          </p:cNvPr>
          <p:cNvSpPr>
            <a:spLocks noGrp="1"/>
          </p:cNvSpPr>
          <p:nvPr>
            <p:ph idx="1"/>
          </p:nvPr>
        </p:nvSpPr>
        <p:spPr>
          <a:xfrm>
            <a:off x="838200" y="1825625"/>
            <a:ext cx="10515600" cy="4351338"/>
          </a:xfrm>
          <a:prstGeom prst="rect">
            <a:avLst/>
          </a:prstGeom>
        </p:spPr>
        <p:txBody>
          <a:bodyPr/>
          <a:lstStyle>
            <a:lvl1pPr>
              <a:buClr>
                <a:srgbClr val="007EAE"/>
              </a:buClr>
              <a:defRPr/>
            </a:lvl1pPr>
            <a:lvl2pPr marL="685800" indent="-228600">
              <a:buClr>
                <a:srgbClr val="007EAE"/>
              </a:buClr>
              <a:buFont typeface="System Font Regular"/>
              <a:buChar char="-"/>
              <a:defRPr/>
            </a:lvl2pPr>
            <a:lvl3pPr>
              <a:buClr>
                <a:srgbClr val="007EAE"/>
              </a:buClr>
              <a:defRPr/>
            </a:lvl3pPr>
            <a:lvl4pPr marL="1600200" indent="-228600">
              <a:buClr>
                <a:srgbClr val="007EAE"/>
              </a:buClr>
              <a:buFont typeface="System Font Regular"/>
              <a:buChar char="-"/>
              <a:defRPr/>
            </a:lvl4pPr>
            <a:lvl5pPr>
              <a:buClr>
                <a:srgbClr val="007EAE"/>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9395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2712-9307-137B-9FCF-EA7D8A05EB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AF9DCFA-1F1D-FC41-87BD-31F88FB2DB7C}"/>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2756688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14392-E94E-7D00-6E11-60B0C50562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B61058-5F86-6437-6996-1C6EBFE3359E}"/>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33D93A8-80FC-6390-A804-A10F454FFA6F}"/>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9978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726E-B12C-F54D-BC9A-D312F9166A9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9C39C2-765F-F6EC-9311-003AA07F26BE}"/>
              </a:ext>
            </a:extLst>
          </p:cNvPr>
          <p:cNvSpPr>
            <a:spLocks noGrp="1"/>
          </p:cNvSpPr>
          <p:nvPr>
            <p:ph type="body" idx="1"/>
          </p:nvPr>
        </p:nvSpPr>
        <p:spPr>
          <a:xfrm>
            <a:off x="839788" y="1681163"/>
            <a:ext cx="5157787" cy="823912"/>
          </a:xfrm>
          <a:prstGeom prst="rect">
            <a:avLst/>
          </a:prstGeom>
        </p:spPr>
        <p:txBody>
          <a:bodyPr lIns="0" anchor="b">
            <a:normAutofit/>
          </a:bodyPr>
          <a:lstStyle>
            <a:lvl1pPr marL="228600" indent="-228600">
              <a:lnSpc>
                <a:spcPts val="1880"/>
              </a:lnSpc>
              <a:spcBef>
                <a:spcPts val="0"/>
              </a:spcBef>
              <a:spcAft>
                <a:spcPts val="900"/>
              </a:spcAft>
              <a:buSzPct val="120000"/>
              <a:buFont typeface="Arial" panose="020B0604020202020204" pitchFamily="34" charset="0"/>
              <a:buChar char="•"/>
              <a:tabLst/>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a:p>
            <a:pPr lvl="0"/>
            <a:endParaRPr lang="en-US"/>
          </a:p>
        </p:txBody>
      </p:sp>
    </p:spTree>
    <p:extLst>
      <p:ext uri="{BB962C8B-B14F-4D97-AF65-F5344CB8AC3E}">
        <p14:creationId xmlns:p14="http://schemas.microsoft.com/office/powerpoint/2010/main" val="612923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16DA3-F2C2-BD1B-A6D6-89FE2C3B5E6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54297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780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C3668-80A5-DEB6-4DE3-576263F281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363CAD-DDF9-4E11-B8E8-A2A82665AE5B}"/>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E92B95-46D1-563B-F177-68EA8C8306A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074335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537D1-31EE-C7CF-1ED5-5342F8C188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3D3D196-B9D1-CBED-22A3-25362865249C}"/>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28C11EE-C3DE-77E0-2C84-43081020AEB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50489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08746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16EF4-00C2-7D5C-4BF8-67060C6B6F73}"/>
              </a:ext>
            </a:extLst>
          </p:cNvPr>
          <p:cNvSpPr>
            <a:spLocks noGrp="1"/>
          </p:cNvSpPr>
          <p:nvPr>
            <p:ph type="ctrTitle" hasCustomPrompt="1"/>
          </p:nvPr>
        </p:nvSpPr>
        <p:spPr>
          <a:xfrm>
            <a:off x="1524000" y="1122363"/>
            <a:ext cx="9144000" cy="2387600"/>
          </a:xfrm>
        </p:spPr>
        <p:txBody>
          <a:bodyPr anchor="b">
            <a:normAutofit/>
          </a:bodyPr>
          <a:lstStyle>
            <a:lvl1pPr algn="ctr">
              <a:defRPr sz="6000" b="1">
                <a:solidFill>
                  <a:schemeClr val="tx1">
                    <a:lumMod val="50000"/>
                    <a:lumOff val="50000"/>
                  </a:schemeClr>
                </a:solidFill>
                <a:latin typeface="Calibri" panose="020F0502020204030204" pitchFamily="34" charset="0"/>
                <a:cs typeface="Calibri" panose="020F0502020204030204" pitchFamily="34" charset="0"/>
              </a:defRPr>
            </a:lvl1pPr>
          </a:lstStyle>
          <a:p>
            <a:r>
              <a:rPr lang="en-US"/>
              <a:t>Click to edit </a:t>
            </a:r>
            <a:br>
              <a:rPr lang="en-US"/>
            </a:br>
            <a:r>
              <a:rPr lang="en-US"/>
              <a:t>Master title style</a:t>
            </a:r>
          </a:p>
        </p:txBody>
      </p:sp>
      <p:sp>
        <p:nvSpPr>
          <p:cNvPr id="3" name="Subtitle 2">
            <a:extLst>
              <a:ext uri="{FF2B5EF4-FFF2-40B4-BE49-F238E27FC236}">
                <a16:creationId xmlns:a16="http://schemas.microsoft.com/office/drawing/2014/main" id="{F64B8E53-3486-997F-2FEE-6F599678FBD0}"/>
              </a:ext>
            </a:extLst>
          </p:cNvPr>
          <p:cNvSpPr>
            <a:spLocks noGrp="1"/>
          </p:cNvSpPr>
          <p:nvPr>
            <p:ph type="subTitle" idx="1"/>
          </p:nvPr>
        </p:nvSpPr>
        <p:spPr>
          <a:xfrm>
            <a:off x="1524000" y="3602038"/>
            <a:ext cx="9144000" cy="1655762"/>
          </a:xfrm>
        </p:spPr>
        <p:txBody>
          <a:bodyPr/>
          <a:lstStyle>
            <a:lvl1pPr marL="0" indent="0" algn="ctr">
              <a:buNone/>
              <a:defRPr sz="2400" b="0" i="0">
                <a:solidFill>
                  <a:schemeClr val="tx1">
                    <a:lumMod val="50000"/>
                    <a:lumOff val="50000"/>
                  </a:schemeClr>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086382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C82FA-75CF-7446-8EE3-EAE0CC84B9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739ACC-88A5-3962-A06C-EEEA1420190C}"/>
              </a:ext>
            </a:extLst>
          </p:cNvPr>
          <p:cNvSpPr>
            <a:spLocks noGrp="1"/>
          </p:cNvSpPr>
          <p:nvPr>
            <p:ph idx="1"/>
          </p:nvPr>
        </p:nvSpPr>
        <p:spPr/>
        <p:txBody>
          <a:bodyPr/>
          <a:lstStyle>
            <a:lvl1pPr>
              <a:buClr>
                <a:srgbClr val="007EAE"/>
              </a:buClr>
              <a:defRPr/>
            </a:lvl1pPr>
            <a:lvl2pPr marL="685800" indent="-228600">
              <a:buClr>
                <a:srgbClr val="007EAE"/>
              </a:buClr>
              <a:buFont typeface="System Font Regular"/>
              <a:buChar char="-"/>
              <a:defRPr/>
            </a:lvl2pPr>
            <a:lvl3pPr>
              <a:buClr>
                <a:srgbClr val="007EAE"/>
              </a:buClr>
              <a:defRPr/>
            </a:lvl3pPr>
            <a:lvl4pPr marL="1600200" indent="-228600">
              <a:buClr>
                <a:srgbClr val="007EAE"/>
              </a:buClr>
              <a:buFont typeface="System Font Regular"/>
              <a:buChar char="-"/>
              <a:defRPr/>
            </a:lvl4pPr>
            <a:lvl5pPr>
              <a:buClr>
                <a:srgbClr val="007EAE"/>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13388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2712-9307-137B-9FCF-EA7D8A05EB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AF9DCFA-1F1D-FC41-87BD-31F88FB2DB7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364196142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14392-E94E-7D00-6E11-60B0C50562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B61058-5F86-6437-6996-1C6EBFE335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33D93A8-80FC-6390-A804-A10F454FFA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74726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726E-B12C-F54D-BC9A-D312F9166A9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9C39C2-765F-F6EC-9311-003AA07F26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6980E5-9E95-9563-182E-098DAF9C05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405FCBE-471E-218E-0419-1723AD7CF1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CDA938-5A8B-3048-CC8A-6EE4BA0755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06437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16DA3-F2C2-BD1B-A6D6-89FE2C3B5E6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939263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42429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C3668-80A5-DEB6-4DE3-576263F281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363CAD-DDF9-4E11-B8E8-A2A82665AE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E92B95-46D1-563B-F177-68EA8C8306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3843663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537D1-31EE-C7CF-1ED5-5342F8C188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3D3D196-B9D1-CBED-22A3-2536286524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28C11EE-C3DE-77E0-2C84-43081020A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982321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1165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94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6699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3.pn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theme" Target="../theme/theme2.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3.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image" Target="../media/image4.jpe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heme" Target="../theme/theme3.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3.png"/><Relationship Id="rId5" Type="http://schemas.openxmlformats.org/officeDocument/2006/relationships/image" Target="../media/image6.jpeg"/><Relationship Id="rId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cc">
            <a:extLst>
              <a:ext uri="{FF2B5EF4-FFF2-40B4-BE49-F238E27FC236}">
                <a16:creationId xmlns:a16="http://schemas.microsoft.com/office/drawing/2014/main" id="{3E5131F6-2A06-25E5-ED7C-5A6DF147AC66}"/>
              </a:ext>
            </a:extLst>
          </p:cNvPr>
          <p:cNvSpPr txBox="1"/>
          <p:nvPr/>
        </p:nvSpPr>
        <p:spPr>
          <a:xfrm>
            <a:off x="9821322" y="6509108"/>
            <a:ext cx="2157963"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kern="1200" cap="all" baseline="0">
                <a:solidFill>
                  <a:schemeClr val="bg1">
                    <a:lumMod val="50000"/>
                  </a:schemeClr>
                </a:solidFill>
                <a:effectLst/>
                <a:latin typeface="+mn-lt"/>
                <a:ea typeface="+mn-ea"/>
                <a:cs typeface="+mn-cs"/>
              </a:rPr>
              <a:t>©2025 McLeod Software® | Proprietary &amp; Confidential</a:t>
            </a:r>
          </a:p>
          <a:p>
            <a:endParaRPr lang="en-US"/>
          </a:p>
        </p:txBody>
      </p:sp>
      <p:pic>
        <p:nvPicPr>
          <p:cNvPr id="2" name="light waves" descr="A yellow light swirl&#10;&#10;Description automatically generated with medium confidence">
            <a:extLst>
              <a:ext uri="{FF2B5EF4-FFF2-40B4-BE49-F238E27FC236}">
                <a16:creationId xmlns:a16="http://schemas.microsoft.com/office/drawing/2014/main" id="{D0F7609E-4051-7C89-BFBB-BA87AB3AAE07}"/>
              </a:ext>
            </a:extLst>
          </p:cNvPr>
          <p:cNvPicPr/>
          <p:nvPr userDrawn="1"/>
        </p:nvPicPr>
        <p:blipFill>
          <a:blip r:embed="rId7">
            <a:alphaModFix/>
            <a:extLst>
              <a:ext uri="{28A0092B-C50C-407E-A947-70E740481C1C}">
                <a14:useLocalDpi xmlns:a14="http://schemas.microsoft.com/office/drawing/2010/main" val="0"/>
              </a:ext>
            </a:extLst>
          </a:blip>
          <a:srcRect t="-1" b="-1"/>
          <a:stretch/>
        </p:blipFill>
        <p:spPr>
          <a:xfrm>
            <a:off x="0" y="0"/>
            <a:ext cx="12192000" cy="6858000"/>
          </a:xfrm>
          <a:prstGeom prst="rect">
            <a:avLst/>
          </a:prstGeom>
        </p:spPr>
      </p:pic>
    </p:spTree>
    <p:extLst>
      <p:ext uri="{BB962C8B-B14F-4D97-AF65-F5344CB8AC3E}">
        <p14:creationId xmlns:p14="http://schemas.microsoft.com/office/powerpoint/2010/main" val="3763657827"/>
      </p:ext>
    </p:extLst>
  </p:cSld>
  <p:clrMap bg1="lt1" tx1="dk1" bg2="lt2" tx2="dk2" accent1="accent1" accent2="accent2" accent3="accent3" accent4="accent4" accent5="accent5" accent6="accent6" hlink="hlink" folHlink="folHlink"/>
  <p:sldLayoutIdLst>
    <p:sldLayoutId id="2147483689" r:id="rId1"/>
    <p:sldLayoutId id="2147483701" r:id="rId2"/>
    <p:sldLayoutId id="2147483702" r:id="rId3"/>
    <p:sldLayoutId id="2147483811" r:id="rId4"/>
    <p:sldLayoutId id="2147483810" r:id="rId5"/>
  </p:sldLayoutIdLst>
  <p:txStyles>
    <p:titleStyle>
      <a:lvl1pPr algn="l" defTabSz="914400" rtl="0" eaLnBrk="1" latinLnBrk="0" hangingPunct="1">
        <a:lnSpc>
          <a:spcPct val="90000"/>
        </a:lnSpc>
        <a:spcBef>
          <a:spcPct val="0"/>
        </a:spcBef>
        <a:buNone/>
        <a:defRPr sz="4800" b="1" i="0" kern="1200">
          <a:solidFill>
            <a:schemeClr val="tx1">
              <a:lumMod val="50000"/>
              <a:lumOff val="50000"/>
            </a:schemeClr>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8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Font typeface="System Font Regular"/>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20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System Font Regular"/>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a yellow and black object&#10;&#10;Description automatically generated with medium confidence">
            <a:extLst>
              <a:ext uri="{FF2B5EF4-FFF2-40B4-BE49-F238E27FC236}">
                <a16:creationId xmlns:a16="http://schemas.microsoft.com/office/drawing/2014/main" id="{CACBE3F2-BB30-C683-3953-D39911252DC5}"/>
              </a:ext>
            </a:extLst>
          </p:cNvPr>
          <p:cNvPicPr>
            <a:picLocks noChangeAspect="1"/>
          </p:cNvPicPr>
          <p:nvPr userDrawn="1"/>
        </p:nvPicPr>
        <p:blipFill>
          <a:blip r:embed="rId1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E584C7-C03C-AA76-2533-31932BF3C0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grpSp>
        <p:nvGrpSpPr>
          <p:cNvPr id="7" name="footers">
            <a:extLst>
              <a:ext uri="{FF2B5EF4-FFF2-40B4-BE49-F238E27FC236}">
                <a16:creationId xmlns:a16="http://schemas.microsoft.com/office/drawing/2014/main" id="{F9CA2268-72FE-5FC0-64AA-B5A7177D0364}"/>
              </a:ext>
            </a:extLst>
          </p:cNvPr>
          <p:cNvGrpSpPr/>
          <p:nvPr userDrawn="1"/>
        </p:nvGrpSpPr>
        <p:grpSpPr>
          <a:xfrm>
            <a:off x="314325" y="6440359"/>
            <a:ext cx="11664960" cy="530414"/>
            <a:chOff x="314325" y="6440359"/>
            <a:chExt cx="11664960" cy="530414"/>
          </a:xfrm>
        </p:grpSpPr>
        <p:sp>
          <p:nvSpPr>
            <p:cNvPr id="8" name="cc">
              <a:extLst>
                <a:ext uri="{FF2B5EF4-FFF2-40B4-BE49-F238E27FC236}">
                  <a16:creationId xmlns:a16="http://schemas.microsoft.com/office/drawing/2014/main" id="{3E5131F6-2A06-25E5-ED7C-5A6DF147AC66}"/>
                </a:ext>
              </a:extLst>
            </p:cNvPr>
            <p:cNvSpPr txBox="1"/>
            <p:nvPr/>
          </p:nvSpPr>
          <p:spPr>
            <a:xfrm>
              <a:off x="9821322" y="6509108"/>
              <a:ext cx="2157963"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b="0" i="0" kern="1200" cap="all" baseline="0">
                  <a:solidFill>
                    <a:schemeClr val="bg1">
                      <a:lumMod val="50000"/>
                    </a:schemeClr>
                  </a:solidFill>
                  <a:effectLst/>
                  <a:latin typeface="Calibri" panose="020F0502020204030204" pitchFamily="34" charset="0"/>
                  <a:ea typeface="+mn-ea"/>
                  <a:cs typeface="+mn-cs"/>
                </a:rPr>
                <a:t>©2025 McLeod Software® | Proprietary &amp; Confidential</a:t>
              </a:r>
            </a:p>
            <a:p>
              <a:endParaRPr lang="en-US" b="0" i="0">
                <a:latin typeface="Calibri" panose="020F0502020204030204" pitchFamily="34" charset="0"/>
              </a:endParaRPr>
            </a:p>
          </p:txBody>
        </p:sp>
        <p:grpSp>
          <p:nvGrpSpPr>
            <p:cNvPr id="9" name="IP footer">
              <a:extLst>
                <a:ext uri="{FF2B5EF4-FFF2-40B4-BE49-F238E27FC236}">
                  <a16:creationId xmlns:a16="http://schemas.microsoft.com/office/drawing/2014/main" id="{B32E6DA1-8800-433D-1FA5-982C6B803205}"/>
                </a:ext>
              </a:extLst>
            </p:cNvPr>
            <p:cNvGrpSpPr/>
            <p:nvPr/>
          </p:nvGrpSpPr>
          <p:grpSpPr>
            <a:xfrm>
              <a:off x="314325" y="6440359"/>
              <a:ext cx="3365065" cy="286232"/>
              <a:chOff x="904875" y="6382484"/>
              <a:chExt cx="3365065" cy="286232"/>
            </a:xfrm>
          </p:grpSpPr>
          <p:pic>
            <p:nvPicPr>
              <p:cNvPr id="10" name="Picture 9" descr="A white text on a black background&#10;&#10;Description automatically generated">
                <a:extLst>
                  <a:ext uri="{FF2B5EF4-FFF2-40B4-BE49-F238E27FC236}">
                    <a16:creationId xmlns:a16="http://schemas.microsoft.com/office/drawing/2014/main" id="{12CD0DFA-68A3-E252-DB1C-6B3530E953F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04875" y="6433899"/>
                <a:ext cx="555625" cy="216984"/>
              </a:xfrm>
              <a:prstGeom prst="rect">
                <a:avLst/>
              </a:prstGeom>
              <a:effectLst>
                <a:outerShdw blurRad="38442" algn="ctr" rotWithShape="0">
                  <a:srgbClr val="21638A"/>
                </a:outerShdw>
              </a:effectLst>
            </p:spPr>
          </p:pic>
          <p:sp>
            <p:nvSpPr>
              <p:cNvPr id="11" name="TextBox 10">
                <a:extLst>
                  <a:ext uri="{FF2B5EF4-FFF2-40B4-BE49-F238E27FC236}">
                    <a16:creationId xmlns:a16="http://schemas.microsoft.com/office/drawing/2014/main" id="{37E38B6C-EC56-AFF7-2955-06467C3DAC65}"/>
                  </a:ext>
                </a:extLst>
              </p:cNvPr>
              <p:cNvSpPr txBox="1"/>
              <p:nvPr/>
            </p:nvSpPr>
            <p:spPr>
              <a:xfrm>
                <a:off x="1418790" y="6382484"/>
                <a:ext cx="2851150" cy="286232"/>
              </a:xfrm>
              <a:prstGeom prst="rect">
                <a:avLst/>
              </a:prstGeom>
              <a:noFill/>
            </p:spPr>
            <p:txBody>
              <a:bodyPr wrap="square" rtlCol="0">
                <a:spAutoFit/>
              </a:bodyPr>
              <a:lstStyle/>
              <a:p>
                <a:r>
                  <a:rPr lang="en-US" sz="1260" spc="-150">
                    <a:solidFill>
                      <a:srgbClr val="007EAE"/>
                    </a:solidFill>
                    <a:latin typeface="Montserrat Light" pitchFamily="2" charset="77"/>
                  </a:rPr>
                  <a:t>INNOVATION </a:t>
                </a:r>
                <a:r>
                  <a:rPr lang="en-US" sz="1260" b="1">
                    <a:solidFill>
                      <a:srgbClr val="007EAE"/>
                    </a:solidFill>
                    <a:latin typeface="Montserrat Black" pitchFamily="2" charset="77"/>
                  </a:rPr>
                  <a:t>PLATFORM</a:t>
                </a:r>
              </a:p>
            </p:txBody>
          </p:sp>
        </p:grpSp>
      </p:grpSp>
    </p:spTree>
    <p:extLst>
      <p:ext uri="{BB962C8B-B14F-4D97-AF65-F5344CB8AC3E}">
        <p14:creationId xmlns:p14="http://schemas.microsoft.com/office/powerpoint/2010/main" val="3135635066"/>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706" r:id="rId10"/>
  </p:sldLayoutIdLst>
  <p:txStyles>
    <p:titleStyle>
      <a:lvl1pPr algn="l" defTabSz="914400" rtl="0" eaLnBrk="1" latinLnBrk="0" hangingPunct="1">
        <a:lnSpc>
          <a:spcPct val="90000"/>
        </a:lnSpc>
        <a:spcBef>
          <a:spcPct val="0"/>
        </a:spcBef>
        <a:buNone/>
        <a:defRPr sz="4800" b="1" i="0" kern="1200">
          <a:solidFill>
            <a:schemeClr val="tx1">
              <a:lumMod val="50000"/>
              <a:lumOff val="50000"/>
            </a:schemeClr>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8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Font typeface="System Font Regular"/>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20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System Font Regular"/>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yellow circle with a white background&#10;&#10;Description automatically generated">
            <a:extLst>
              <a:ext uri="{FF2B5EF4-FFF2-40B4-BE49-F238E27FC236}">
                <a16:creationId xmlns:a16="http://schemas.microsoft.com/office/drawing/2014/main" id="{6EDB7611-763A-C685-8B9A-7A869EFC640C}"/>
              </a:ext>
            </a:extLst>
          </p:cNvPr>
          <p:cNvPicPr>
            <a:picLocks noChangeAspect="1"/>
          </p:cNvPicPr>
          <p:nvPr userDrawn="1"/>
        </p:nvPicPr>
        <p:blipFill>
          <a:blip r:embed="rId1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E584C7-C03C-AA76-2533-31932BF3C0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59C4AFB-24F8-ACA0-143E-203485B529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footers">
            <a:extLst>
              <a:ext uri="{FF2B5EF4-FFF2-40B4-BE49-F238E27FC236}">
                <a16:creationId xmlns:a16="http://schemas.microsoft.com/office/drawing/2014/main" id="{F9CA2268-72FE-5FC0-64AA-B5A7177D0364}"/>
              </a:ext>
            </a:extLst>
          </p:cNvPr>
          <p:cNvGrpSpPr/>
          <p:nvPr userDrawn="1"/>
        </p:nvGrpSpPr>
        <p:grpSpPr>
          <a:xfrm>
            <a:off x="314325" y="6440359"/>
            <a:ext cx="11664960" cy="530414"/>
            <a:chOff x="314325" y="6440359"/>
            <a:chExt cx="11664960" cy="530414"/>
          </a:xfrm>
        </p:grpSpPr>
        <p:sp>
          <p:nvSpPr>
            <p:cNvPr id="8" name="cc">
              <a:extLst>
                <a:ext uri="{FF2B5EF4-FFF2-40B4-BE49-F238E27FC236}">
                  <a16:creationId xmlns:a16="http://schemas.microsoft.com/office/drawing/2014/main" id="{3E5131F6-2A06-25E5-ED7C-5A6DF147AC66}"/>
                </a:ext>
              </a:extLst>
            </p:cNvPr>
            <p:cNvSpPr txBox="1"/>
            <p:nvPr/>
          </p:nvSpPr>
          <p:spPr>
            <a:xfrm>
              <a:off x="9821322" y="6509108"/>
              <a:ext cx="2157963"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b="0" i="0" kern="1200" cap="all" baseline="0">
                  <a:solidFill>
                    <a:schemeClr val="bg1">
                      <a:lumMod val="50000"/>
                    </a:schemeClr>
                  </a:solidFill>
                  <a:effectLst/>
                  <a:latin typeface="Calibri" panose="020F0502020204030204" pitchFamily="34" charset="0"/>
                  <a:ea typeface="+mn-ea"/>
                  <a:cs typeface="+mn-cs"/>
                </a:rPr>
                <a:t>©2025 McLeod Software® | Proprietary &amp; Confidential</a:t>
              </a:r>
            </a:p>
            <a:p>
              <a:endParaRPr lang="en-US" b="0" i="0">
                <a:latin typeface="Calibri" panose="020F0502020204030204" pitchFamily="34" charset="0"/>
              </a:endParaRPr>
            </a:p>
          </p:txBody>
        </p:sp>
        <p:grpSp>
          <p:nvGrpSpPr>
            <p:cNvPr id="9" name="IP footer">
              <a:extLst>
                <a:ext uri="{FF2B5EF4-FFF2-40B4-BE49-F238E27FC236}">
                  <a16:creationId xmlns:a16="http://schemas.microsoft.com/office/drawing/2014/main" id="{B32E6DA1-8800-433D-1FA5-982C6B803205}"/>
                </a:ext>
              </a:extLst>
            </p:cNvPr>
            <p:cNvGrpSpPr/>
            <p:nvPr/>
          </p:nvGrpSpPr>
          <p:grpSpPr>
            <a:xfrm>
              <a:off x="314325" y="6440359"/>
              <a:ext cx="3365065" cy="286232"/>
              <a:chOff x="904875" y="6382484"/>
              <a:chExt cx="3365065" cy="286232"/>
            </a:xfrm>
          </p:grpSpPr>
          <p:pic>
            <p:nvPicPr>
              <p:cNvPr id="10" name="Picture 9" descr="A white text on a black background&#10;&#10;Description automatically generated">
                <a:extLst>
                  <a:ext uri="{FF2B5EF4-FFF2-40B4-BE49-F238E27FC236}">
                    <a16:creationId xmlns:a16="http://schemas.microsoft.com/office/drawing/2014/main" id="{12CD0DFA-68A3-E252-DB1C-6B3530E953F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04875" y="6433899"/>
                <a:ext cx="555625" cy="216984"/>
              </a:xfrm>
              <a:prstGeom prst="rect">
                <a:avLst/>
              </a:prstGeom>
              <a:effectLst>
                <a:outerShdw blurRad="38442" algn="ctr" rotWithShape="0">
                  <a:srgbClr val="21638A"/>
                </a:outerShdw>
              </a:effectLst>
            </p:spPr>
          </p:pic>
          <p:sp>
            <p:nvSpPr>
              <p:cNvPr id="11" name="TextBox 10">
                <a:extLst>
                  <a:ext uri="{FF2B5EF4-FFF2-40B4-BE49-F238E27FC236}">
                    <a16:creationId xmlns:a16="http://schemas.microsoft.com/office/drawing/2014/main" id="{37E38B6C-EC56-AFF7-2955-06467C3DAC65}"/>
                  </a:ext>
                </a:extLst>
              </p:cNvPr>
              <p:cNvSpPr txBox="1"/>
              <p:nvPr/>
            </p:nvSpPr>
            <p:spPr>
              <a:xfrm>
                <a:off x="1418790" y="6382484"/>
                <a:ext cx="2851150" cy="286232"/>
              </a:xfrm>
              <a:prstGeom prst="rect">
                <a:avLst/>
              </a:prstGeom>
              <a:noFill/>
            </p:spPr>
            <p:txBody>
              <a:bodyPr wrap="square" rtlCol="0">
                <a:spAutoFit/>
              </a:bodyPr>
              <a:lstStyle/>
              <a:p>
                <a:r>
                  <a:rPr lang="en-US" sz="1260" spc="-150" dirty="0">
                    <a:solidFill>
                      <a:srgbClr val="007EAE"/>
                    </a:solidFill>
                    <a:latin typeface="Montserrat Light" pitchFamily="2" charset="77"/>
                  </a:rPr>
                  <a:t>INNOVATION </a:t>
                </a:r>
                <a:r>
                  <a:rPr lang="en-US" sz="1260" b="1" dirty="0">
                    <a:solidFill>
                      <a:srgbClr val="007EAE"/>
                    </a:solidFill>
                    <a:latin typeface="Montserrat Black" pitchFamily="2" charset="77"/>
                  </a:rPr>
                  <a:t>PLATFORM</a:t>
                </a:r>
              </a:p>
            </p:txBody>
          </p:sp>
        </p:grpSp>
      </p:grpSp>
    </p:spTree>
    <p:extLst>
      <p:ext uri="{BB962C8B-B14F-4D97-AF65-F5344CB8AC3E}">
        <p14:creationId xmlns:p14="http://schemas.microsoft.com/office/powerpoint/2010/main" val="138556039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705" r:id="rId10"/>
  </p:sldLayoutIdLst>
  <p:txStyles>
    <p:titleStyle>
      <a:lvl1pPr algn="l" defTabSz="914400" rtl="0" eaLnBrk="1" latinLnBrk="0" hangingPunct="1">
        <a:lnSpc>
          <a:spcPct val="90000"/>
        </a:lnSpc>
        <a:spcBef>
          <a:spcPct val="0"/>
        </a:spcBef>
        <a:buNone/>
        <a:defRPr sz="4800" b="1" i="0" kern="1200">
          <a:solidFill>
            <a:schemeClr val="tx1">
              <a:lumMod val="50000"/>
              <a:lumOff val="50000"/>
            </a:schemeClr>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8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Font typeface="System Font Regular"/>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20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System Font Regular"/>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yellow and white background&#10;&#10;Description automatically generated">
            <a:extLst>
              <a:ext uri="{FF2B5EF4-FFF2-40B4-BE49-F238E27FC236}">
                <a16:creationId xmlns:a16="http://schemas.microsoft.com/office/drawing/2014/main" id="{7AEEEF05-906F-D799-DC85-EC4B2EF97E72}"/>
              </a:ext>
            </a:extLst>
          </p:cNvPr>
          <p:cNvPicPr>
            <a:picLocks noChangeAspect="1"/>
          </p:cNvPicPr>
          <p:nvPr userDrawn="1"/>
        </p:nvPicPr>
        <p:blipFill>
          <a:blip r:embed="rId4"/>
          <a:stretch>
            <a:fillRect/>
          </a:stretch>
        </p:blipFill>
        <p:spPr>
          <a:xfrm>
            <a:off x="0" y="0"/>
            <a:ext cx="12192000" cy="6858000"/>
          </a:xfrm>
          <a:prstGeom prst="rect">
            <a:avLst/>
          </a:prstGeom>
        </p:spPr>
      </p:pic>
      <p:pic>
        <p:nvPicPr>
          <p:cNvPr id="5" name="Picture 4" descr="A yellow and white background&#10;&#10;Description automatically generated" hidden="1">
            <a:extLst>
              <a:ext uri="{FF2B5EF4-FFF2-40B4-BE49-F238E27FC236}">
                <a16:creationId xmlns:a16="http://schemas.microsoft.com/office/drawing/2014/main" id="{2596D6BC-DF29-CFD8-29D7-396EFBDCEBFA}"/>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E584C7-C03C-AA76-2533-31932BF3C0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59C4AFB-24F8-ACA0-143E-203485B529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footers">
            <a:extLst>
              <a:ext uri="{FF2B5EF4-FFF2-40B4-BE49-F238E27FC236}">
                <a16:creationId xmlns:a16="http://schemas.microsoft.com/office/drawing/2014/main" id="{F9CA2268-72FE-5FC0-64AA-B5A7177D0364}"/>
              </a:ext>
            </a:extLst>
          </p:cNvPr>
          <p:cNvGrpSpPr/>
          <p:nvPr userDrawn="1"/>
        </p:nvGrpSpPr>
        <p:grpSpPr>
          <a:xfrm>
            <a:off x="314325" y="6440359"/>
            <a:ext cx="11664960" cy="530414"/>
            <a:chOff x="314325" y="6440359"/>
            <a:chExt cx="11664960" cy="530414"/>
          </a:xfrm>
        </p:grpSpPr>
        <p:sp>
          <p:nvSpPr>
            <p:cNvPr id="8" name="cc">
              <a:extLst>
                <a:ext uri="{FF2B5EF4-FFF2-40B4-BE49-F238E27FC236}">
                  <a16:creationId xmlns:a16="http://schemas.microsoft.com/office/drawing/2014/main" id="{3E5131F6-2A06-25E5-ED7C-5A6DF147AC66}"/>
                </a:ext>
              </a:extLst>
            </p:cNvPr>
            <p:cNvSpPr txBox="1"/>
            <p:nvPr/>
          </p:nvSpPr>
          <p:spPr>
            <a:xfrm>
              <a:off x="9821322" y="6509108"/>
              <a:ext cx="2157963"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b="0" i="0" kern="1200" cap="all" baseline="0">
                  <a:solidFill>
                    <a:schemeClr val="bg1">
                      <a:lumMod val="50000"/>
                    </a:schemeClr>
                  </a:solidFill>
                  <a:effectLst/>
                  <a:latin typeface="Calibri" panose="020F0502020204030204" pitchFamily="34" charset="0"/>
                  <a:ea typeface="+mn-ea"/>
                  <a:cs typeface="+mn-cs"/>
                </a:rPr>
                <a:t>©2025 McLeod Software® | Proprietary &amp; Confidential</a:t>
              </a:r>
            </a:p>
            <a:p>
              <a:endParaRPr lang="en-US" b="0" i="0">
                <a:latin typeface="Calibri" panose="020F0502020204030204" pitchFamily="34" charset="0"/>
              </a:endParaRPr>
            </a:p>
          </p:txBody>
        </p:sp>
        <p:grpSp>
          <p:nvGrpSpPr>
            <p:cNvPr id="9" name="IP footer">
              <a:extLst>
                <a:ext uri="{FF2B5EF4-FFF2-40B4-BE49-F238E27FC236}">
                  <a16:creationId xmlns:a16="http://schemas.microsoft.com/office/drawing/2014/main" id="{B32E6DA1-8800-433D-1FA5-982C6B803205}"/>
                </a:ext>
              </a:extLst>
            </p:cNvPr>
            <p:cNvGrpSpPr/>
            <p:nvPr/>
          </p:nvGrpSpPr>
          <p:grpSpPr>
            <a:xfrm>
              <a:off x="314325" y="6440359"/>
              <a:ext cx="3365065" cy="286232"/>
              <a:chOff x="904875" y="6382484"/>
              <a:chExt cx="3365065" cy="286232"/>
            </a:xfrm>
          </p:grpSpPr>
          <p:pic>
            <p:nvPicPr>
              <p:cNvPr id="10" name="Picture 9" descr="A white text on a black background&#10;&#10;Description automatically generated">
                <a:extLst>
                  <a:ext uri="{FF2B5EF4-FFF2-40B4-BE49-F238E27FC236}">
                    <a16:creationId xmlns:a16="http://schemas.microsoft.com/office/drawing/2014/main" id="{12CD0DFA-68A3-E252-DB1C-6B3530E953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4875" y="6433899"/>
                <a:ext cx="555625" cy="216984"/>
              </a:xfrm>
              <a:prstGeom prst="rect">
                <a:avLst/>
              </a:prstGeom>
              <a:effectLst>
                <a:outerShdw blurRad="38442" algn="ctr" rotWithShape="0">
                  <a:srgbClr val="21638A"/>
                </a:outerShdw>
              </a:effectLst>
            </p:spPr>
          </p:pic>
          <p:sp>
            <p:nvSpPr>
              <p:cNvPr id="11" name="TextBox 10">
                <a:extLst>
                  <a:ext uri="{FF2B5EF4-FFF2-40B4-BE49-F238E27FC236}">
                    <a16:creationId xmlns:a16="http://schemas.microsoft.com/office/drawing/2014/main" id="{37E38B6C-EC56-AFF7-2955-06467C3DAC65}"/>
                  </a:ext>
                </a:extLst>
              </p:cNvPr>
              <p:cNvSpPr txBox="1"/>
              <p:nvPr/>
            </p:nvSpPr>
            <p:spPr>
              <a:xfrm>
                <a:off x="1418790" y="6382484"/>
                <a:ext cx="2851150" cy="286232"/>
              </a:xfrm>
              <a:prstGeom prst="rect">
                <a:avLst/>
              </a:prstGeom>
              <a:noFill/>
            </p:spPr>
            <p:txBody>
              <a:bodyPr wrap="square" rtlCol="0">
                <a:spAutoFit/>
              </a:bodyPr>
              <a:lstStyle/>
              <a:p>
                <a:r>
                  <a:rPr lang="en-US" sz="1260" spc="-150">
                    <a:solidFill>
                      <a:srgbClr val="007EAE"/>
                    </a:solidFill>
                    <a:latin typeface="Montserrat Light" pitchFamily="2" charset="77"/>
                  </a:rPr>
                  <a:t>INNOVATION </a:t>
                </a:r>
                <a:r>
                  <a:rPr lang="en-US" sz="1260" b="1">
                    <a:solidFill>
                      <a:srgbClr val="007EAE"/>
                    </a:solidFill>
                    <a:latin typeface="Montserrat Black" pitchFamily="2" charset="77"/>
                  </a:rPr>
                  <a:t>PLATFORM</a:t>
                </a:r>
              </a:p>
            </p:txBody>
          </p:sp>
        </p:grpSp>
      </p:grpSp>
    </p:spTree>
    <p:extLst>
      <p:ext uri="{BB962C8B-B14F-4D97-AF65-F5344CB8AC3E}">
        <p14:creationId xmlns:p14="http://schemas.microsoft.com/office/powerpoint/2010/main" val="2960884425"/>
      </p:ext>
    </p:extLst>
  </p:cSld>
  <p:clrMap bg1="lt1" tx1="dk1" bg2="lt2" tx2="dk2" accent1="accent1" accent2="accent2" accent3="accent3" accent4="accent4" accent5="accent5" accent6="accent6" hlink="hlink" folHlink="folHlink"/>
  <p:sldLayoutIdLst>
    <p:sldLayoutId id="2147483700" r:id="rId1"/>
    <p:sldLayoutId id="2147483703" r:id="rId2"/>
  </p:sldLayoutIdLst>
  <p:txStyles>
    <p:titleStyle>
      <a:lvl1pPr algn="l" defTabSz="914400" rtl="0" eaLnBrk="1" latinLnBrk="0" hangingPunct="1">
        <a:lnSpc>
          <a:spcPct val="90000"/>
        </a:lnSpc>
        <a:spcBef>
          <a:spcPct val="0"/>
        </a:spcBef>
        <a:buNone/>
        <a:defRPr sz="4800" b="1" i="0" kern="1200">
          <a:solidFill>
            <a:schemeClr val="tx1">
              <a:lumMod val="50000"/>
              <a:lumOff val="50000"/>
            </a:schemeClr>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8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Font typeface="System Font Regular"/>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20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System Font Regular"/>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C0C6E-8F21-6E7B-7D2E-129D94DF37E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3B37ED-FD2B-D5AA-3F93-1210B6C1CF55}"/>
              </a:ext>
            </a:extLst>
          </p:cNvPr>
          <p:cNvSpPr txBox="1"/>
          <p:nvPr/>
        </p:nvSpPr>
        <p:spPr>
          <a:xfrm>
            <a:off x="0" y="5276805"/>
            <a:ext cx="12192000" cy="1139493"/>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SzPct val="111000"/>
              <a:buFont typeface="System Font Regular"/>
              <a:buChar char="-"/>
              <a:defRPr sz="21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Arial" panose="020B0604020202020204" pitchFamily="34" charset="0"/>
              <a:buChar char="•"/>
              <a:defRPr sz="15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spcBef>
                <a:spcPts val="1800"/>
              </a:spcBef>
              <a:buNone/>
            </a:pPr>
            <a:r>
              <a:rPr lang="en-US" spc="600" dirty="0">
                <a:solidFill>
                  <a:schemeClr val="bg2">
                    <a:lumMod val="25000"/>
                  </a:schemeClr>
                </a:solidFill>
              </a:rPr>
              <a:t>DRIVE PROFITABILITY| DELIVER EXCELLENCE</a:t>
            </a:r>
            <a:br>
              <a:rPr lang="en-US" spc="600" dirty="0"/>
            </a:br>
            <a:endParaRPr lang="en-US" spc="600" dirty="0"/>
          </a:p>
        </p:txBody>
      </p:sp>
      <p:sp>
        <p:nvSpPr>
          <p:cNvPr id="5" name="Operations That Hit&#10;the Bottom Line">
            <a:extLst>
              <a:ext uri="{FF2B5EF4-FFF2-40B4-BE49-F238E27FC236}">
                <a16:creationId xmlns:a16="http://schemas.microsoft.com/office/drawing/2014/main" id="{07D63E2F-E1C7-4EAF-14DD-37123A8E93A9}"/>
              </a:ext>
            </a:extLst>
          </p:cNvPr>
          <p:cNvSpPr>
            <a:spLocks noGrp="1"/>
          </p:cNvSpPr>
          <p:nvPr/>
        </p:nvSpPr>
        <p:spPr>
          <a:xfrm>
            <a:off x="952500" y="441702"/>
            <a:ext cx="10287000" cy="1657350"/>
          </a:xfrm>
          <a:prstGeom prst="rect">
            <a:avLst/>
          </a:prstGeom>
          <a:noFill/>
          <a:ln w="0">
            <a:noFill/>
          </a:ln>
        </p:spPr>
        <p:txBody>
          <a:bodyPr wrap="square" lIns="0" tIns="0" rIns="0" bIns="0" anchor="t">
            <a:noAutofit/>
          </a:bodyPr>
          <a:lstStyle/>
          <a:p>
            <a:pPr algn="ctr">
              <a:defRPr sz="4950" b="1">
                <a:solidFill>
                  <a:srgbClr val="21638A"/>
                </a:solidFill>
                <a:latin typeface="Calibri"/>
                <a:ea typeface="Calibri"/>
                <a:cs typeface="Calibri"/>
              </a:defRPr>
            </a:pPr>
            <a:r>
              <a:rPr sz="6600" b="1" dirty="0">
                <a:solidFill>
                  <a:schemeClr val="bg2">
                    <a:lumMod val="75000"/>
                  </a:schemeClr>
                </a:solidFill>
                <a:latin typeface="Calibri"/>
                <a:ea typeface="Calibri"/>
                <a:cs typeface="Calibri"/>
              </a:rPr>
              <a:t>O</a:t>
            </a:r>
            <a:r>
              <a:rPr lang="en-US" sz="6600" b="1" dirty="0">
                <a:solidFill>
                  <a:schemeClr val="bg2">
                    <a:lumMod val="75000"/>
                  </a:schemeClr>
                </a:solidFill>
                <a:latin typeface="Calibri"/>
                <a:ea typeface="Calibri"/>
                <a:cs typeface="Calibri"/>
              </a:rPr>
              <a:t>PERATIONS THAT HIT </a:t>
            </a:r>
          </a:p>
          <a:p>
            <a:pPr algn="ctr">
              <a:defRPr sz="4950" b="1">
                <a:solidFill>
                  <a:srgbClr val="21638A"/>
                </a:solidFill>
                <a:latin typeface="Calibri"/>
                <a:ea typeface="Calibri"/>
                <a:cs typeface="Calibri"/>
              </a:defRPr>
            </a:pPr>
            <a:r>
              <a:rPr lang="en-US" sz="6600" b="1" dirty="0">
                <a:solidFill>
                  <a:schemeClr val="bg2">
                    <a:lumMod val="75000"/>
                  </a:schemeClr>
                </a:solidFill>
                <a:latin typeface="Calibri"/>
                <a:ea typeface="Calibri"/>
                <a:cs typeface="Calibri"/>
              </a:rPr>
              <a:t>THE BOTTOM LINE</a:t>
            </a:r>
            <a:endParaRPr sz="6600" b="1" dirty="0">
              <a:solidFill>
                <a:schemeClr val="bg2">
                  <a:lumMod val="75000"/>
                </a:schemeClr>
              </a:solidFill>
              <a:latin typeface="Calibri"/>
              <a:ea typeface="Calibri"/>
              <a:cs typeface="Calibri"/>
            </a:endParaRPr>
          </a:p>
        </p:txBody>
      </p:sp>
    </p:spTree>
    <p:extLst>
      <p:ext uri="{BB962C8B-B14F-4D97-AF65-F5344CB8AC3E}">
        <p14:creationId xmlns:p14="http://schemas.microsoft.com/office/powerpoint/2010/main" val="3369695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AB09D-385D-F468-DDD8-9552A6926A3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AF1EB3D-8B4A-BDB6-6241-F134039A79FC}"/>
              </a:ext>
            </a:extLst>
          </p:cNvPr>
          <p:cNvPicPr>
            <a:picLocks noChangeAspect="1"/>
          </p:cNvPicPr>
          <p:nvPr/>
        </p:nvPicPr>
        <p:blipFill>
          <a:blip r:embed="rId3"/>
          <a:stretch>
            <a:fillRect/>
          </a:stretch>
        </p:blipFill>
        <p:spPr>
          <a:xfrm>
            <a:off x="646176" y="1133856"/>
            <a:ext cx="2926080" cy="2926080"/>
          </a:xfrm>
          <a:prstGeom prst="rect">
            <a:avLst/>
          </a:prstGeom>
        </p:spPr>
      </p:pic>
      <p:sp>
        <p:nvSpPr>
          <p:cNvPr id="7" name="Content Placeholder 2">
            <a:extLst>
              <a:ext uri="{FF2B5EF4-FFF2-40B4-BE49-F238E27FC236}">
                <a16:creationId xmlns:a16="http://schemas.microsoft.com/office/drawing/2014/main" id="{7DF21166-BF40-20B9-8F43-F6E102D0EA2C}"/>
              </a:ext>
            </a:extLst>
          </p:cNvPr>
          <p:cNvSpPr txBox="1"/>
          <p:nvPr/>
        </p:nvSpPr>
        <p:spPr>
          <a:xfrm>
            <a:off x="4321725" y="814386"/>
            <a:ext cx="6618856" cy="5724144"/>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SzPct val="111000"/>
              <a:buFont typeface="System Font Regular"/>
              <a:buChar char="-"/>
              <a:defRPr sz="21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Arial" panose="020B0604020202020204" pitchFamily="34" charset="0"/>
              <a:buChar char="•"/>
              <a:defRPr sz="15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spcBef>
                <a:spcPts val="1800"/>
              </a:spcBef>
              <a:buNone/>
            </a:pPr>
            <a:r>
              <a:rPr lang="en-US" dirty="0">
                <a:solidFill>
                  <a:schemeClr val="bg2">
                    <a:lumMod val="25000"/>
                  </a:schemeClr>
                </a:solidFill>
              </a:rPr>
              <a:t>Experience:</a:t>
            </a:r>
          </a:p>
          <a:p>
            <a:pPr marL="457200" lvl="1" indent="0" fontAlgn="base">
              <a:spcBef>
                <a:spcPts val="600"/>
              </a:spcBef>
              <a:buNone/>
            </a:pPr>
            <a:r>
              <a:rPr lang="en-US" dirty="0"/>
              <a:t>I have more than 30 years of experience in the transportation and logistics industry with most years using different technology over those years.  Throughout my career, I’ve worked across transportation operations, giving me a practical understanding of the challenges carriers face every day. In my current role as a Sr. Sales Solutions Consultant with McLeod Software, I work with customers and prospects to understand their operations and demonstrate how McLeod technology can help improve efficiency, visibility, and overall business performance.</a:t>
            </a:r>
          </a:p>
          <a:p>
            <a:pPr marL="457200" lvl="1" indent="0" fontAlgn="base">
              <a:spcBef>
                <a:spcPts val="600"/>
              </a:spcBef>
              <a:buNone/>
            </a:pPr>
            <a:endParaRPr lang="en-US" dirty="0">
              <a:solidFill>
                <a:schemeClr val="bg2">
                  <a:lumMod val="25000"/>
                </a:schemeClr>
              </a:solidFill>
            </a:endParaRPr>
          </a:p>
        </p:txBody>
      </p:sp>
      <p:sp>
        <p:nvSpPr>
          <p:cNvPr id="9" name="Template title banner">
            <a:extLst>
              <a:ext uri="{FF2B5EF4-FFF2-40B4-BE49-F238E27FC236}">
                <a16:creationId xmlns:a16="http://schemas.microsoft.com/office/drawing/2014/main" id="{28AD9782-23D0-65FF-9BF1-A646CC9B1B4F}"/>
              </a:ext>
            </a:extLst>
          </p:cNvPr>
          <p:cNvSpPr>
            <a:spLocks noGrp="1"/>
          </p:cNvSpPr>
          <p:nvPr/>
        </p:nvSpPr>
        <p:spPr>
          <a:xfrm>
            <a:off x="0" y="-1"/>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11" name="The leaky bucket">
            <a:extLst>
              <a:ext uri="{FF2B5EF4-FFF2-40B4-BE49-F238E27FC236}">
                <a16:creationId xmlns:a16="http://schemas.microsoft.com/office/drawing/2014/main" id="{70218058-8BEA-0B4D-C0F6-45998BC89B39}"/>
              </a:ext>
            </a:extLst>
          </p:cNvPr>
          <p:cNvSpPr>
            <a:spLocks noGrp="1"/>
          </p:cNvSpPr>
          <p:nvPr/>
        </p:nvSpPr>
        <p:spPr>
          <a:xfrm>
            <a:off x="140589" y="119061"/>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About Me</a:t>
            </a:r>
            <a:endParaRPr sz="3200" b="1" dirty="0">
              <a:solidFill>
                <a:srgbClr val="FFFFFF"/>
              </a:solidFill>
              <a:latin typeface="Calibri"/>
              <a:ea typeface="Calibri"/>
              <a:cs typeface="Calibri"/>
            </a:endParaRPr>
          </a:p>
        </p:txBody>
      </p:sp>
    </p:spTree>
    <p:extLst>
      <p:ext uri="{BB962C8B-B14F-4D97-AF65-F5344CB8AC3E}">
        <p14:creationId xmlns:p14="http://schemas.microsoft.com/office/powerpoint/2010/main" val="22670773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6BE78-73EC-A6C7-6AF9-CCD383CCC597}"/>
            </a:ext>
          </a:extLst>
        </p:cNvPr>
        <p:cNvGrpSpPr/>
        <p:nvPr/>
      </p:nvGrpSpPr>
      <p:grpSpPr>
        <a:xfrm>
          <a:off x="0" y="0"/>
          <a:ext cx="0" cy="0"/>
          <a:chOff x="0" y="0"/>
          <a:chExt cx="0" cy="0"/>
        </a:xfrm>
      </p:grpSpPr>
      <p:sp>
        <p:nvSpPr>
          <p:cNvPr id="7" name="Content Placeholder 2">
            <a:extLst>
              <a:ext uri="{FF2B5EF4-FFF2-40B4-BE49-F238E27FC236}">
                <a16:creationId xmlns:a16="http://schemas.microsoft.com/office/drawing/2014/main" id="{0B0F8BC1-801A-6F32-CFD8-01CFFEF079EF}"/>
              </a:ext>
            </a:extLst>
          </p:cNvPr>
          <p:cNvSpPr txBox="1"/>
          <p:nvPr/>
        </p:nvSpPr>
        <p:spPr>
          <a:xfrm>
            <a:off x="533399" y="1006181"/>
            <a:ext cx="4676775" cy="4430337"/>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Clr>
                <a:srgbClr val="007EAE"/>
              </a:buClr>
              <a:buFont typeface="Arial" panose="020B0604020202020204" pitchFamily="34" charset="0"/>
              <a:buChar char="•"/>
              <a:defRPr sz="2400" kern="1200">
                <a:solidFill>
                  <a:schemeClr val="tx1">
                    <a:lumMod val="50000"/>
                    <a:lumOff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7EAE"/>
              </a:buClr>
              <a:buSzPct val="111000"/>
              <a:buFont typeface="System Font Regular"/>
              <a:buChar char="-"/>
              <a:defRPr sz="2100" kern="1200">
                <a:solidFill>
                  <a:schemeClr val="tx1">
                    <a:lumMod val="50000"/>
                    <a:lumOff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7EAE"/>
              </a:buClr>
              <a:buFont typeface="Arial" panose="020B0604020202020204" pitchFamily="34" charset="0"/>
              <a:buChar char="•"/>
              <a:defRPr sz="1500" kern="1200">
                <a:solidFill>
                  <a:schemeClr val="tx1">
                    <a:lumMod val="50000"/>
                    <a:lumOff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7EAE"/>
              </a:buClr>
              <a:buFont typeface="Arial" panose="020B0604020202020204" pitchFamily="34" charset="0"/>
              <a:buChar char="•"/>
              <a:defRPr sz="1800" kern="1200">
                <a:solidFill>
                  <a:schemeClr val="tx1">
                    <a:lumMod val="50000"/>
                    <a:lumOff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spcBef>
                <a:spcPts val="1800"/>
              </a:spcBef>
              <a:buNone/>
            </a:pPr>
            <a:r>
              <a:rPr lang="en-US" sz="2800" b="1" u="sng" dirty="0">
                <a:solidFill>
                  <a:schemeClr val="bg2">
                    <a:lumMod val="25000"/>
                  </a:schemeClr>
                </a:solidFill>
              </a:rPr>
              <a:t>Your Company’s Bucket</a:t>
            </a:r>
          </a:p>
          <a:p>
            <a:pPr marL="0" indent="0" fontAlgn="base">
              <a:spcBef>
                <a:spcPts val="1800"/>
              </a:spcBef>
              <a:buNone/>
            </a:pPr>
            <a:endParaRPr lang="en-US" u="sng" dirty="0"/>
          </a:p>
        </p:txBody>
      </p:sp>
      <p:pic>
        <p:nvPicPr>
          <p:cNvPr id="3" name="Picture 2">
            <a:extLst>
              <a:ext uri="{FF2B5EF4-FFF2-40B4-BE49-F238E27FC236}">
                <a16:creationId xmlns:a16="http://schemas.microsoft.com/office/drawing/2014/main" id="{E64FD210-F1DC-C65D-EFBF-8F00AD843A27}"/>
              </a:ext>
            </a:extLst>
          </p:cNvPr>
          <p:cNvPicPr>
            <a:picLocks noChangeAspect="1"/>
          </p:cNvPicPr>
          <p:nvPr/>
        </p:nvPicPr>
        <p:blipFill>
          <a:blip r:embed="rId3"/>
          <a:stretch/>
        </p:blipFill>
        <p:spPr>
          <a:xfrm>
            <a:off x="5334000" y="832470"/>
            <a:ext cx="5855208" cy="6473612"/>
          </a:xfrm>
          <a:prstGeom prst="rect">
            <a:avLst/>
          </a:prstGeom>
        </p:spPr>
      </p:pic>
      <p:sp>
        <p:nvSpPr>
          <p:cNvPr id="6" name="Every load adds money&#10;to the business.">
            <a:extLst>
              <a:ext uri="{FF2B5EF4-FFF2-40B4-BE49-F238E27FC236}">
                <a16:creationId xmlns:a16="http://schemas.microsoft.com/office/drawing/2014/main" id="{4D7CA7DE-F82E-8D84-6596-43795B75D002}"/>
              </a:ext>
            </a:extLst>
          </p:cNvPr>
          <p:cNvSpPr>
            <a:spLocks noGrp="1"/>
          </p:cNvSpPr>
          <p:nvPr/>
        </p:nvSpPr>
        <p:spPr>
          <a:xfrm>
            <a:off x="628650" y="1631819"/>
            <a:ext cx="4937379" cy="1797181"/>
          </a:xfrm>
          <a:prstGeom prst="rect">
            <a:avLst/>
          </a:prstGeom>
          <a:noFill/>
          <a:ln w="0">
            <a:noFill/>
          </a:ln>
        </p:spPr>
        <p:txBody>
          <a:bodyPr wrap="square" lIns="0" tIns="0" rIns="0" bIns="0" anchor="t">
            <a:noAutofit/>
          </a:bodyPr>
          <a:lstStyle/>
          <a:p>
            <a:pPr>
              <a:defRPr sz="2100" b="0">
                <a:solidFill>
                  <a:srgbClr val="3D454E"/>
                </a:solidFill>
                <a:latin typeface="Calibri"/>
                <a:ea typeface="Calibri"/>
                <a:cs typeface="Calibri"/>
              </a:defRPr>
            </a:pPr>
            <a:r>
              <a:rPr sz="2100" b="0" dirty="0">
                <a:solidFill>
                  <a:schemeClr val="bg2">
                    <a:lumMod val="25000"/>
                  </a:schemeClr>
                </a:solidFill>
                <a:latin typeface="Calibri"/>
                <a:ea typeface="Calibri"/>
                <a:cs typeface="Calibri"/>
              </a:rPr>
              <a:t>Every load adds money</a:t>
            </a:r>
            <a:r>
              <a:rPr lang="en-US" sz="2100" b="0" dirty="0">
                <a:solidFill>
                  <a:schemeClr val="bg2">
                    <a:lumMod val="25000"/>
                  </a:schemeClr>
                </a:solidFill>
                <a:latin typeface="Calibri"/>
                <a:ea typeface="Calibri"/>
                <a:cs typeface="Calibri"/>
              </a:rPr>
              <a:t> </a:t>
            </a:r>
            <a:r>
              <a:rPr sz="2100" b="0" dirty="0">
                <a:solidFill>
                  <a:schemeClr val="bg2">
                    <a:lumMod val="25000"/>
                  </a:schemeClr>
                </a:solidFill>
                <a:latin typeface="Calibri"/>
                <a:ea typeface="Calibri"/>
                <a:cs typeface="Calibri"/>
              </a:rPr>
              <a:t>to the business.</a:t>
            </a:r>
            <a:endParaRPr lang="en-US" sz="2100" b="0" dirty="0">
              <a:solidFill>
                <a:schemeClr val="bg2">
                  <a:lumMod val="25000"/>
                </a:schemeClr>
              </a:solidFill>
              <a:latin typeface="Calibri"/>
              <a:ea typeface="Calibri"/>
              <a:cs typeface="Calibri"/>
            </a:endParaRPr>
          </a:p>
          <a:p>
            <a:pPr>
              <a:defRPr sz="2100" b="0">
                <a:solidFill>
                  <a:srgbClr val="3D454E"/>
                </a:solidFill>
                <a:latin typeface="Calibri"/>
                <a:ea typeface="Calibri"/>
                <a:cs typeface="Calibri"/>
              </a:defRPr>
            </a:pPr>
            <a:endParaRPr lang="en-US" sz="2100" dirty="0">
              <a:solidFill>
                <a:schemeClr val="bg2">
                  <a:lumMod val="25000"/>
                </a:schemeClr>
              </a:solidFill>
              <a:latin typeface="Calibri"/>
              <a:ea typeface="Calibri"/>
              <a:cs typeface="Calibri"/>
            </a:endParaRPr>
          </a:p>
          <a:p>
            <a:pPr>
              <a:defRPr sz="2100" b="0">
                <a:solidFill>
                  <a:srgbClr val="3D454E"/>
                </a:solidFill>
                <a:latin typeface="Calibri"/>
                <a:ea typeface="Calibri"/>
                <a:cs typeface="Calibri"/>
              </a:defRPr>
            </a:pPr>
            <a:r>
              <a:rPr lang="en-US" sz="2100" dirty="0">
                <a:solidFill>
                  <a:schemeClr val="bg2">
                    <a:lumMod val="25000"/>
                  </a:schemeClr>
                </a:solidFill>
                <a:latin typeface="Calibri"/>
                <a:ea typeface="Calibri"/>
                <a:cs typeface="Calibri"/>
              </a:rPr>
              <a:t>Little leaks, if not addressed, become big hits to the profit for your company at year end.</a:t>
            </a:r>
          </a:p>
          <a:p>
            <a:pPr>
              <a:defRPr sz="2100" b="0">
                <a:solidFill>
                  <a:srgbClr val="3D454E"/>
                </a:solidFill>
                <a:latin typeface="Calibri"/>
                <a:ea typeface="Calibri"/>
                <a:cs typeface="Calibri"/>
              </a:defRPr>
            </a:pPr>
            <a:r>
              <a:rPr lang="en-US" sz="2100" b="0" dirty="0">
                <a:solidFill>
                  <a:schemeClr val="bg2">
                    <a:lumMod val="50000"/>
                  </a:schemeClr>
                </a:solidFill>
                <a:latin typeface="Calibri"/>
                <a:ea typeface="Calibri"/>
                <a:cs typeface="Calibri"/>
              </a:rPr>
              <a:t> </a:t>
            </a:r>
            <a:endParaRPr sz="2100" b="0" dirty="0">
              <a:solidFill>
                <a:schemeClr val="bg2">
                  <a:lumMod val="50000"/>
                </a:schemeClr>
              </a:solidFill>
              <a:latin typeface="Calibri"/>
              <a:ea typeface="Calibri"/>
              <a:cs typeface="Calibri"/>
            </a:endParaRPr>
          </a:p>
        </p:txBody>
      </p:sp>
      <p:sp>
        <p:nvSpPr>
          <p:cNvPr id="9" name="Template title banner">
            <a:extLst>
              <a:ext uri="{FF2B5EF4-FFF2-40B4-BE49-F238E27FC236}">
                <a16:creationId xmlns:a16="http://schemas.microsoft.com/office/drawing/2014/main" id="{3EC2F633-DCAC-84A2-BA4B-559690E8ABC0}"/>
              </a:ext>
            </a:extLst>
          </p:cNvPr>
          <p:cNvSpPr>
            <a:spLocks noGrp="1"/>
          </p:cNvSpPr>
          <p:nvPr/>
        </p:nvSpPr>
        <p:spPr>
          <a:xfrm>
            <a:off x="0" y="0"/>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11" name="The leaky bucket">
            <a:extLst>
              <a:ext uri="{FF2B5EF4-FFF2-40B4-BE49-F238E27FC236}">
                <a16:creationId xmlns:a16="http://schemas.microsoft.com/office/drawing/2014/main" id="{1A40ED31-1CE0-F0F9-CF9A-7E5F6836DEEC}"/>
              </a:ext>
            </a:extLst>
          </p:cNvPr>
          <p:cNvSpPr>
            <a:spLocks noGrp="1"/>
          </p:cNvSpPr>
          <p:nvPr/>
        </p:nvSpPr>
        <p:spPr>
          <a:xfrm>
            <a:off x="104013" y="106953"/>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The Leaky Bucket</a:t>
            </a:r>
            <a:endParaRPr sz="3200" b="1" dirty="0">
              <a:solidFill>
                <a:srgbClr val="FFFFFF"/>
              </a:solidFill>
              <a:latin typeface="Calibri"/>
              <a:ea typeface="Calibri"/>
              <a:cs typeface="Calibri"/>
            </a:endParaRPr>
          </a:p>
        </p:txBody>
      </p:sp>
    </p:spTree>
    <p:extLst>
      <p:ext uri="{BB962C8B-B14F-4D97-AF65-F5344CB8AC3E}">
        <p14:creationId xmlns:p14="http://schemas.microsoft.com/office/powerpoint/2010/main" val="2558556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A2589-C6E4-9EBC-71C2-E6C63B1FE53A}"/>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6E3998DC-3545-6862-6E45-81F11F4BD349}"/>
              </a:ext>
            </a:extLst>
          </p:cNvPr>
          <p:cNvSpPr>
            <a:spLocks noGrp="1"/>
          </p:cNvSpPr>
          <p:nvPr/>
        </p:nvSpPr>
        <p:spPr>
          <a:xfrm>
            <a:off x="0" y="0"/>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12" name="Which operational leak hurts most?">
            <a:extLst>
              <a:ext uri="{FF2B5EF4-FFF2-40B4-BE49-F238E27FC236}">
                <a16:creationId xmlns:a16="http://schemas.microsoft.com/office/drawing/2014/main" id="{64A54E03-CFC5-919F-8F98-B5A3F37861B8}"/>
              </a:ext>
            </a:extLst>
          </p:cNvPr>
          <p:cNvSpPr>
            <a:spLocks noGrp="1"/>
          </p:cNvSpPr>
          <p:nvPr/>
        </p:nvSpPr>
        <p:spPr>
          <a:xfrm>
            <a:off x="104013" y="119062"/>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Which Operational Leak Hurts Most?</a:t>
            </a:r>
            <a:endParaRPr sz="3200" b="1" dirty="0">
              <a:solidFill>
                <a:srgbClr val="FFFFFF"/>
              </a:solidFill>
              <a:latin typeface="Calibri"/>
              <a:ea typeface="Calibri"/>
              <a:cs typeface="Calibri"/>
            </a:endParaRPr>
          </a:p>
        </p:txBody>
      </p:sp>
      <p:graphicFrame>
        <p:nvGraphicFramePr>
          <p:cNvPr id="14" name="Table 13">
            <a:extLst>
              <a:ext uri="{FF2B5EF4-FFF2-40B4-BE49-F238E27FC236}">
                <a16:creationId xmlns:a16="http://schemas.microsoft.com/office/drawing/2014/main" id="{9CA7D7C6-AB83-BB4A-E70E-51E72D4BF4C3}"/>
              </a:ext>
            </a:extLst>
          </p:cNvPr>
          <p:cNvGraphicFramePr/>
          <p:nvPr>
            <p:extLst>
              <p:ext uri="{D42A27DB-BD31-4B8C-83A1-F6EECF244321}">
                <p14:modId xmlns:p14="http://schemas.microsoft.com/office/powerpoint/2010/main" val="3457709736"/>
              </p:ext>
            </p:extLst>
          </p:nvPr>
        </p:nvGraphicFramePr>
        <p:xfrm>
          <a:off x="809625" y="1190625"/>
          <a:ext cx="10572750" cy="3857625"/>
        </p:xfrm>
        <a:graphic>
          <a:graphicData uri="http://schemas.openxmlformats.org/drawingml/2006/table">
            <a:tbl>
              <a:tblPr/>
              <a:tblGrid>
                <a:gridCol w="3429000">
                  <a:extLst>
                    <a:ext uri="{9D8B030D-6E8A-4147-A177-3AD203B41FA5}">
                      <a16:colId xmlns:a16="http://schemas.microsoft.com/office/drawing/2014/main" val="20000"/>
                    </a:ext>
                  </a:extLst>
                </a:gridCol>
                <a:gridCol w="7143750">
                  <a:extLst>
                    <a:ext uri="{9D8B030D-6E8A-4147-A177-3AD203B41FA5}">
                      <a16:colId xmlns:a16="http://schemas.microsoft.com/office/drawing/2014/main" val="20001"/>
                    </a:ext>
                  </a:extLst>
                </a:gridCol>
              </a:tblGrid>
              <a:tr h="771525">
                <a:tc>
                  <a:txBody>
                    <a:bodyPr/>
                    <a:lstStyle/>
                    <a:p>
                      <a:pPr algn="ctr"/>
                      <a:r>
                        <a:rPr lang="en-US" sz="2025" b="1" dirty="0">
                          <a:solidFill>
                            <a:srgbClr val="FFFFFF"/>
                          </a:solidFill>
                          <a:latin typeface="Calibri"/>
                          <a:ea typeface="Calibri"/>
                          <a:cs typeface="Calibri"/>
                        </a:rPr>
                        <a:t>Operational </a:t>
                      </a:r>
                      <a:r>
                        <a:rPr sz="2025" b="1" dirty="0">
                          <a:solidFill>
                            <a:srgbClr val="FFFFFF"/>
                          </a:solidFill>
                          <a:latin typeface="Calibri"/>
                          <a:ea typeface="Calibri"/>
                          <a:cs typeface="Calibri"/>
                        </a:rPr>
                        <a:t>Leak</a:t>
                      </a:r>
                    </a:p>
                  </a:txBody>
                  <a:tcPr>
                    <a:solidFill>
                      <a:srgbClr val="21638A"/>
                    </a:solidFill>
                  </a:tcPr>
                </a:tc>
                <a:tc>
                  <a:txBody>
                    <a:bodyPr/>
                    <a:lstStyle/>
                    <a:p>
                      <a:pPr algn="ctr"/>
                      <a:r>
                        <a:rPr lang="en-US" sz="2025" b="1" dirty="0">
                          <a:solidFill>
                            <a:srgbClr val="FFFFFF"/>
                          </a:solidFill>
                          <a:latin typeface="Calibri"/>
                          <a:ea typeface="Calibri"/>
                          <a:cs typeface="Calibri"/>
                        </a:rPr>
                        <a:t>What It Does Financially</a:t>
                      </a:r>
                      <a:endParaRPr sz="2025" b="1" dirty="0">
                        <a:solidFill>
                          <a:srgbClr val="FFFFFF"/>
                        </a:solidFill>
                        <a:latin typeface="Calibri"/>
                        <a:ea typeface="Calibri"/>
                        <a:cs typeface="Calibri"/>
                      </a:endParaRPr>
                    </a:p>
                  </a:txBody>
                  <a:tcPr>
                    <a:solidFill>
                      <a:srgbClr val="21638A"/>
                    </a:solidFill>
                  </a:tcPr>
                </a:tc>
                <a:extLst>
                  <a:ext uri="{0D108BD9-81ED-4DB2-BD59-A6C34878D82A}">
                    <a16:rowId xmlns:a16="http://schemas.microsoft.com/office/drawing/2014/main" val="10000"/>
                  </a:ext>
                </a:extLst>
              </a:tr>
              <a:tr h="771525">
                <a:tc>
                  <a:txBody>
                    <a:bodyPr/>
                    <a:lstStyle/>
                    <a:p>
                      <a:pPr algn="ctr"/>
                      <a:r>
                        <a:rPr sz="2025" b="0" dirty="0">
                          <a:solidFill>
                            <a:srgbClr val="3D454E"/>
                          </a:solidFill>
                          <a:latin typeface="Calibri"/>
                          <a:ea typeface="Calibri"/>
                          <a:cs typeface="Calibri"/>
                        </a:rPr>
                        <a:t>Empty </a:t>
                      </a:r>
                      <a:r>
                        <a:rPr lang="en-US" sz="2025" b="0" dirty="0">
                          <a:solidFill>
                            <a:srgbClr val="3D454E"/>
                          </a:solidFill>
                          <a:latin typeface="Calibri"/>
                          <a:ea typeface="Calibri"/>
                          <a:cs typeface="Calibri"/>
                        </a:rPr>
                        <a:t>M</a:t>
                      </a:r>
                      <a:r>
                        <a:rPr sz="2025" b="0" dirty="0">
                          <a:solidFill>
                            <a:srgbClr val="3D454E"/>
                          </a:solidFill>
                          <a:latin typeface="Calibri"/>
                          <a:ea typeface="Calibri"/>
                          <a:cs typeface="Calibri"/>
                        </a:rPr>
                        <a:t>iles / </a:t>
                      </a:r>
                      <a:r>
                        <a:rPr lang="en-US" sz="2025" b="0" dirty="0">
                          <a:solidFill>
                            <a:srgbClr val="3D454E"/>
                          </a:solidFill>
                          <a:latin typeface="Calibri"/>
                          <a:ea typeface="Calibri"/>
                          <a:cs typeface="Calibri"/>
                        </a:rPr>
                        <a:t>D</a:t>
                      </a:r>
                      <a:r>
                        <a:rPr sz="2025" b="0" dirty="0">
                          <a:solidFill>
                            <a:srgbClr val="3D454E"/>
                          </a:solidFill>
                          <a:latin typeface="Calibri"/>
                          <a:ea typeface="Calibri"/>
                          <a:cs typeface="Calibri"/>
                        </a:rPr>
                        <a:t>eadhead</a:t>
                      </a:r>
                    </a:p>
                  </a:txBody>
                  <a:tcPr>
                    <a:solidFill>
                      <a:srgbClr val="EBF0F5"/>
                    </a:solidFill>
                  </a:tcPr>
                </a:tc>
                <a:tc>
                  <a:txBody>
                    <a:bodyPr/>
                    <a:lstStyle/>
                    <a:p>
                      <a:pPr algn="ctr"/>
                      <a:r>
                        <a:rPr sz="2025" b="0" dirty="0">
                          <a:solidFill>
                            <a:srgbClr val="3D454E"/>
                          </a:solidFill>
                          <a:latin typeface="Calibri"/>
                          <a:ea typeface="Calibri"/>
                          <a:cs typeface="Calibri"/>
                        </a:rPr>
                        <a:t>Adds fuel, labor and other trip costs</a:t>
                      </a:r>
                    </a:p>
                  </a:txBody>
                  <a:tcPr>
                    <a:solidFill>
                      <a:srgbClr val="EBF0F5"/>
                    </a:solidFill>
                  </a:tcPr>
                </a:tc>
                <a:extLst>
                  <a:ext uri="{0D108BD9-81ED-4DB2-BD59-A6C34878D82A}">
                    <a16:rowId xmlns:a16="http://schemas.microsoft.com/office/drawing/2014/main" val="10001"/>
                  </a:ext>
                </a:extLst>
              </a:tr>
              <a:tr h="771525">
                <a:tc>
                  <a:txBody>
                    <a:bodyPr/>
                    <a:lstStyle/>
                    <a:p>
                      <a:pPr algn="ctr"/>
                      <a:r>
                        <a:rPr sz="2025" b="0" dirty="0">
                          <a:solidFill>
                            <a:srgbClr val="3D454E"/>
                          </a:solidFill>
                          <a:latin typeface="Calibri"/>
                          <a:ea typeface="Calibri"/>
                          <a:cs typeface="Calibri"/>
                        </a:rPr>
                        <a:t>An </a:t>
                      </a:r>
                      <a:r>
                        <a:rPr lang="en-US" sz="2025" b="0" dirty="0">
                          <a:solidFill>
                            <a:srgbClr val="3D454E"/>
                          </a:solidFill>
                          <a:latin typeface="Calibri"/>
                          <a:ea typeface="Calibri"/>
                          <a:cs typeface="Calibri"/>
                        </a:rPr>
                        <a:t>I</a:t>
                      </a:r>
                      <a:r>
                        <a:rPr sz="2025" b="0" dirty="0">
                          <a:solidFill>
                            <a:srgbClr val="3D454E"/>
                          </a:solidFill>
                          <a:latin typeface="Calibri"/>
                          <a:ea typeface="Calibri"/>
                          <a:cs typeface="Calibri"/>
                        </a:rPr>
                        <a:t>dle </a:t>
                      </a:r>
                      <a:r>
                        <a:rPr lang="en-US" sz="2025" b="0" dirty="0">
                          <a:solidFill>
                            <a:srgbClr val="3D454E"/>
                          </a:solidFill>
                          <a:latin typeface="Calibri"/>
                          <a:ea typeface="Calibri"/>
                          <a:cs typeface="Calibri"/>
                        </a:rPr>
                        <a:t>T</a:t>
                      </a:r>
                      <a:r>
                        <a:rPr sz="2025" b="0" dirty="0">
                          <a:solidFill>
                            <a:srgbClr val="3D454E"/>
                          </a:solidFill>
                          <a:latin typeface="Calibri"/>
                          <a:ea typeface="Calibri"/>
                          <a:cs typeface="Calibri"/>
                        </a:rPr>
                        <a:t>ruck</a:t>
                      </a:r>
                    </a:p>
                  </a:txBody>
                  <a:tcPr>
                    <a:solidFill>
                      <a:srgbClr val="FFFFFF"/>
                    </a:solidFill>
                  </a:tcPr>
                </a:tc>
                <a:tc>
                  <a:txBody>
                    <a:bodyPr/>
                    <a:lstStyle/>
                    <a:p>
                      <a:pPr algn="ctr"/>
                      <a:r>
                        <a:rPr sz="2025" b="0" dirty="0">
                          <a:solidFill>
                            <a:srgbClr val="3D454E"/>
                          </a:solidFill>
                          <a:latin typeface="Calibri"/>
                          <a:ea typeface="Calibri"/>
                          <a:cs typeface="Calibri"/>
                        </a:rPr>
                        <a:t>Carries fixed expense and misses contribution</a:t>
                      </a:r>
                    </a:p>
                  </a:txBody>
                  <a:tcPr>
                    <a:solidFill>
                      <a:srgbClr val="FFFFFF"/>
                    </a:solidFill>
                  </a:tcPr>
                </a:tc>
                <a:extLst>
                  <a:ext uri="{0D108BD9-81ED-4DB2-BD59-A6C34878D82A}">
                    <a16:rowId xmlns:a16="http://schemas.microsoft.com/office/drawing/2014/main" val="10002"/>
                  </a:ext>
                </a:extLst>
              </a:tr>
              <a:tr h="771525">
                <a:tc>
                  <a:txBody>
                    <a:bodyPr/>
                    <a:lstStyle/>
                    <a:p>
                      <a:pPr algn="ctr"/>
                      <a:r>
                        <a:rPr sz="2025" b="0" dirty="0">
                          <a:solidFill>
                            <a:srgbClr val="3D454E"/>
                          </a:solidFill>
                          <a:latin typeface="Calibri"/>
                          <a:ea typeface="Calibri"/>
                          <a:cs typeface="Calibri"/>
                        </a:rPr>
                        <a:t>An </a:t>
                      </a:r>
                      <a:r>
                        <a:rPr lang="en-US" sz="2025" b="0" dirty="0">
                          <a:solidFill>
                            <a:srgbClr val="3D454E"/>
                          </a:solidFill>
                          <a:latin typeface="Calibri"/>
                          <a:ea typeface="Calibri"/>
                          <a:cs typeface="Calibri"/>
                        </a:rPr>
                        <a:t>U</a:t>
                      </a:r>
                      <a:r>
                        <a:rPr sz="2025" b="0" dirty="0">
                          <a:solidFill>
                            <a:srgbClr val="3D454E"/>
                          </a:solidFill>
                          <a:latin typeface="Calibri"/>
                          <a:ea typeface="Calibri"/>
                          <a:cs typeface="Calibri"/>
                        </a:rPr>
                        <a:t>nbilled </a:t>
                      </a:r>
                      <a:r>
                        <a:rPr lang="en-US" sz="2025" b="0" dirty="0">
                          <a:solidFill>
                            <a:srgbClr val="3D454E"/>
                          </a:solidFill>
                          <a:latin typeface="Calibri"/>
                          <a:ea typeface="Calibri"/>
                          <a:cs typeface="Calibri"/>
                        </a:rPr>
                        <a:t>A</a:t>
                      </a:r>
                      <a:r>
                        <a:rPr sz="2025" b="0" dirty="0">
                          <a:solidFill>
                            <a:srgbClr val="3D454E"/>
                          </a:solidFill>
                          <a:latin typeface="Calibri"/>
                          <a:ea typeface="Calibri"/>
                          <a:cs typeface="Calibri"/>
                        </a:rPr>
                        <a:t>ccessorial</a:t>
                      </a:r>
                      <a:r>
                        <a:rPr lang="en-US" sz="2025" b="0" dirty="0">
                          <a:solidFill>
                            <a:srgbClr val="3D454E"/>
                          </a:solidFill>
                          <a:latin typeface="Calibri"/>
                          <a:ea typeface="Calibri"/>
                          <a:cs typeface="Calibri"/>
                        </a:rPr>
                        <a:t> or Detention</a:t>
                      </a:r>
                      <a:endParaRPr sz="2025" b="0" dirty="0">
                        <a:solidFill>
                          <a:srgbClr val="3D454E"/>
                        </a:solidFill>
                        <a:latin typeface="Calibri"/>
                        <a:ea typeface="Calibri"/>
                        <a:cs typeface="Calibri"/>
                      </a:endParaRPr>
                    </a:p>
                  </a:txBody>
                  <a:tcPr>
                    <a:solidFill>
                      <a:srgbClr val="EBF0F5"/>
                    </a:solidFill>
                  </a:tcPr>
                </a:tc>
                <a:tc>
                  <a:txBody>
                    <a:bodyPr/>
                    <a:lstStyle/>
                    <a:p>
                      <a:pPr algn="ctr"/>
                      <a:r>
                        <a:rPr sz="2025" b="0" dirty="0">
                          <a:solidFill>
                            <a:srgbClr val="3D454E"/>
                          </a:solidFill>
                          <a:latin typeface="Calibri"/>
                          <a:ea typeface="Calibri"/>
                          <a:cs typeface="Calibri"/>
                        </a:rPr>
                        <a:t>Leaves eligible revenue unrecovered</a:t>
                      </a:r>
                    </a:p>
                  </a:txBody>
                  <a:tcPr>
                    <a:solidFill>
                      <a:srgbClr val="EBF0F5"/>
                    </a:solidFill>
                  </a:tcPr>
                </a:tc>
                <a:extLst>
                  <a:ext uri="{0D108BD9-81ED-4DB2-BD59-A6C34878D82A}">
                    <a16:rowId xmlns:a16="http://schemas.microsoft.com/office/drawing/2014/main" val="10003"/>
                  </a:ext>
                </a:extLst>
              </a:tr>
              <a:tr h="771525">
                <a:tc>
                  <a:txBody>
                    <a:bodyPr/>
                    <a:lstStyle/>
                    <a:p>
                      <a:pPr algn="ctr"/>
                      <a:r>
                        <a:rPr sz="2025" b="0" dirty="0">
                          <a:solidFill>
                            <a:srgbClr val="3D454E"/>
                          </a:solidFill>
                          <a:latin typeface="Calibri"/>
                          <a:ea typeface="Calibri"/>
                          <a:cs typeface="Calibri"/>
                        </a:rPr>
                        <a:t>Poor </a:t>
                      </a:r>
                      <a:r>
                        <a:rPr lang="en-US" sz="2025" b="0" dirty="0">
                          <a:solidFill>
                            <a:srgbClr val="3D454E"/>
                          </a:solidFill>
                          <a:latin typeface="Calibri"/>
                          <a:ea typeface="Calibri"/>
                          <a:cs typeface="Calibri"/>
                        </a:rPr>
                        <a:t>A</a:t>
                      </a:r>
                      <a:r>
                        <a:rPr sz="2025" b="0" dirty="0">
                          <a:solidFill>
                            <a:srgbClr val="3D454E"/>
                          </a:solidFill>
                          <a:latin typeface="Calibri"/>
                          <a:ea typeface="Calibri"/>
                          <a:cs typeface="Calibri"/>
                        </a:rPr>
                        <a:t>sset </a:t>
                      </a:r>
                      <a:r>
                        <a:rPr lang="en-US" sz="2025" b="0" dirty="0">
                          <a:solidFill>
                            <a:srgbClr val="3D454E"/>
                          </a:solidFill>
                          <a:latin typeface="Calibri"/>
                          <a:ea typeface="Calibri"/>
                          <a:cs typeface="Calibri"/>
                        </a:rPr>
                        <a:t>A</a:t>
                      </a:r>
                      <a:r>
                        <a:rPr sz="2025" b="0" dirty="0">
                          <a:solidFill>
                            <a:srgbClr val="3D454E"/>
                          </a:solidFill>
                          <a:latin typeface="Calibri"/>
                          <a:ea typeface="Calibri"/>
                          <a:cs typeface="Calibri"/>
                        </a:rPr>
                        <a:t>ssignments</a:t>
                      </a:r>
                    </a:p>
                  </a:txBody>
                  <a:tcPr>
                    <a:solidFill>
                      <a:srgbClr val="FFFFFF"/>
                    </a:solidFill>
                  </a:tcPr>
                </a:tc>
                <a:tc>
                  <a:txBody>
                    <a:bodyPr/>
                    <a:lstStyle/>
                    <a:p>
                      <a:pPr algn="ctr"/>
                      <a:r>
                        <a:rPr sz="2025" b="0" dirty="0">
                          <a:solidFill>
                            <a:srgbClr val="3D454E"/>
                          </a:solidFill>
                          <a:latin typeface="Calibri"/>
                          <a:ea typeface="Calibri"/>
                          <a:cs typeface="Calibri"/>
                        </a:rPr>
                        <a:t>Reduces productive capacity and trip contribution</a:t>
                      </a:r>
                    </a:p>
                  </a:txBody>
                  <a:tcPr>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63498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8EF4B-939E-FF9A-9C1F-ECA070C818F9}"/>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1693D498-3167-99C1-0132-6431345B6AAE}"/>
              </a:ext>
            </a:extLst>
          </p:cNvPr>
          <p:cNvSpPr>
            <a:spLocks noGrp="1"/>
          </p:cNvSpPr>
          <p:nvPr/>
        </p:nvSpPr>
        <p:spPr>
          <a:xfrm>
            <a:off x="0" y="-1"/>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EDC6A9F4-0202-8AE6-45AA-0F2BD7309DC9}"/>
              </a:ext>
            </a:extLst>
          </p:cNvPr>
          <p:cNvSpPr>
            <a:spLocks noGrp="1"/>
          </p:cNvSpPr>
          <p:nvPr/>
        </p:nvSpPr>
        <p:spPr>
          <a:xfrm>
            <a:off x="131445" y="119061"/>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sz="3200" b="1" dirty="0">
                <a:solidFill>
                  <a:srgbClr val="FFFFFF"/>
                </a:solidFill>
                <a:latin typeface="Calibri"/>
                <a:ea typeface="Calibri"/>
                <a:cs typeface="Calibri"/>
              </a:rPr>
              <a:t>ATRI </a:t>
            </a:r>
            <a:r>
              <a:rPr lang="en-US" sz="3200" b="1" dirty="0">
                <a:solidFill>
                  <a:srgbClr val="FFFFFF"/>
                </a:solidFill>
                <a:latin typeface="Calibri"/>
                <a:ea typeface="Calibri"/>
                <a:cs typeface="Calibri"/>
              </a:rPr>
              <a:t>B</a:t>
            </a:r>
            <a:r>
              <a:rPr sz="3200" b="1" dirty="0">
                <a:solidFill>
                  <a:srgbClr val="FFFFFF"/>
                </a:solidFill>
                <a:latin typeface="Calibri"/>
                <a:ea typeface="Calibri"/>
                <a:cs typeface="Calibri"/>
              </a:rPr>
              <a:t>enchmarks </a:t>
            </a:r>
            <a:r>
              <a:rPr lang="en-US" sz="3200" b="1" dirty="0">
                <a:solidFill>
                  <a:srgbClr val="FFFFFF"/>
                </a:solidFill>
                <a:latin typeface="Calibri"/>
                <a:ea typeface="Calibri"/>
                <a:cs typeface="Calibri"/>
              </a:rPr>
              <a:t>S</a:t>
            </a:r>
            <a:r>
              <a:rPr sz="3200" b="1" dirty="0">
                <a:solidFill>
                  <a:srgbClr val="FFFFFF"/>
                </a:solidFill>
                <a:latin typeface="Calibri"/>
                <a:ea typeface="Calibri"/>
                <a:cs typeface="Calibri"/>
              </a:rPr>
              <a:t>how </a:t>
            </a:r>
            <a:r>
              <a:rPr lang="en-US" sz="3200" b="1" dirty="0">
                <a:solidFill>
                  <a:srgbClr val="FFFFFF"/>
                </a:solidFill>
                <a:latin typeface="Calibri"/>
                <a:ea typeface="Calibri"/>
                <a:cs typeface="Calibri"/>
              </a:rPr>
              <a:t>L</a:t>
            </a:r>
            <a:r>
              <a:rPr sz="3200" b="1" dirty="0">
                <a:solidFill>
                  <a:srgbClr val="FFFFFF"/>
                </a:solidFill>
                <a:latin typeface="Calibri"/>
                <a:ea typeface="Calibri"/>
                <a:cs typeface="Calibri"/>
              </a:rPr>
              <a:t>ittle </a:t>
            </a:r>
            <a:r>
              <a:rPr lang="en-US" sz="3200" b="1" dirty="0">
                <a:solidFill>
                  <a:srgbClr val="FFFFFF"/>
                </a:solidFill>
                <a:latin typeface="Calibri"/>
                <a:ea typeface="Calibri"/>
                <a:cs typeface="Calibri"/>
              </a:rPr>
              <a:t>R</a:t>
            </a:r>
            <a:r>
              <a:rPr sz="3200" b="1" dirty="0">
                <a:solidFill>
                  <a:srgbClr val="FFFFFF"/>
                </a:solidFill>
                <a:latin typeface="Calibri"/>
                <a:ea typeface="Calibri"/>
                <a:cs typeface="Calibri"/>
              </a:rPr>
              <a:t>oom </a:t>
            </a:r>
            <a:r>
              <a:rPr lang="en-US" sz="3200" b="1" dirty="0">
                <a:solidFill>
                  <a:srgbClr val="FFFFFF"/>
                </a:solidFill>
                <a:latin typeface="Calibri"/>
                <a:ea typeface="Calibri"/>
                <a:cs typeface="Calibri"/>
              </a:rPr>
              <a:t>F</a:t>
            </a:r>
            <a:r>
              <a:rPr sz="3200" b="1" dirty="0">
                <a:solidFill>
                  <a:srgbClr val="FFFFFF"/>
                </a:solidFill>
                <a:latin typeface="Calibri"/>
                <a:ea typeface="Calibri"/>
                <a:cs typeface="Calibri"/>
              </a:rPr>
              <a:t>or </a:t>
            </a:r>
            <a:r>
              <a:rPr lang="en-US" sz="3200" b="1" dirty="0">
                <a:solidFill>
                  <a:srgbClr val="FFFFFF"/>
                </a:solidFill>
                <a:latin typeface="Calibri"/>
                <a:ea typeface="Calibri"/>
                <a:cs typeface="Calibri"/>
              </a:rPr>
              <a:t>L</a:t>
            </a:r>
            <a:r>
              <a:rPr sz="3200" b="1" dirty="0">
                <a:solidFill>
                  <a:srgbClr val="FFFFFF"/>
                </a:solidFill>
                <a:latin typeface="Calibri"/>
                <a:ea typeface="Calibri"/>
                <a:cs typeface="Calibri"/>
              </a:rPr>
              <a:t>eakage</a:t>
            </a:r>
          </a:p>
        </p:txBody>
      </p:sp>
      <p:sp>
        <p:nvSpPr>
          <p:cNvPr id="5" name="2026 report, covering 2025 operations">
            <a:extLst>
              <a:ext uri="{FF2B5EF4-FFF2-40B4-BE49-F238E27FC236}">
                <a16:creationId xmlns:a16="http://schemas.microsoft.com/office/drawing/2014/main" id="{46BC12CA-E330-59AC-901D-FEF4D2006B0F}"/>
              </a:ext>
            </a:extLst>
          </p:cNvPr>
          <p:cNvSpPr>
            <a:spLocks noGrp="1"/>
          </p:cNvSpPr>
          <p:nvPr/>
        </p:nvSpPr>
        <p:spPr>
          <a:xfrm>
            <a:off x="809625" y="1057275"/>
            <a:ext cx="10096500" cy="409575"/>
          </a:xfrm>
          <a:prstGeom prst="rect">
            <a:avLst/>
          </a:prstGeom>
          <a:noFill/>
          <a:ln w="0">
            <a:noFill/>
          </a:ln>
        </p:spPr>
        <p:txBody>
          <a:bodyPr wrap="square" lIns="0" tIns="0" rIns="0" bIns="0" anchor="t">
            <a:noAutofit/>
          </a:bodyPr>
          <a:lstStyle/>
          <a:p>
            <a:pPr algn="l">
              <a:defRPr sz="2025" b="0">
                <a:solidFill>
                  <a:srgbClr val="737C85"/>
                </a:solidFill>
                <a:latin typeface="Calibri"/>
                <a:ea typeface="Calibri"/>
                <a:cs typeface="Calibri"/>
              </a:defRPr>
            </a:pPr>
            <a:r>
              <a:rPr sz="2025" b="0" dirty="0">
                <a:solidFill>
                  <a:schemeClr val="bg2">
                    <a:lumMod val="25000"/>
                  </a:schemeClr>
                </a:solidFill>
                <a:latin typeface="Calibri"/>
                <a:ea typeface="Calibri"/>
                <a:cs typeface="Calibri"/>
              </a:rPr>
              <a:t>2026 report, covering 2025 operations</a:t>
            </a:r>
          </a:p>
        </p:txBody>
      </p:sp>
      <p:sp>
        <p:nvSpPr>
          <p:cNvPr id="7" name="$2.336">
            <a:extLst>
              <a:ext uri="{FF2B5EF4-FFF2-40B4-BE49-F238E27FC236}">
                <a16:creationId xmlns:a16="http://schemas.microsoft.com/office/drawing/2014/main" id="{20EE812F-130F-A8E2-613A-FB56DB237D7B}"/>
              </a:ext>
            </a:extLst>
          </p:cNvPr>
          <p:cNvSpPr>
            <a:spLocks noGrp="1"/>
          </p:cNvSpPr>
          <p:nvPr/>
        </p:nvSpPr>
        <p:spPr>
          <a:xfrm>
            <a:off x="809625" y="1724025"/>
            <a:ext cx="4953000" cy="895350"/>
          </a:xfrm>
          <a:prstGeom prst="rect">
            <a:avLst/>
          </a:prstGeom>
          <a:noFill/>
          <a:ln w="0">
            <a:noFill/>
          </a:ln>
        </p:spPr>
        <p:txBody>
          <a:bodyPr wrap="square" lIns="0" tIns="0" rIns="0" bIns="0" anchor="t">
            <a:noAutofit/>
          </a:bodyPr>
          <a:lstStyle/>
          <a:p>
            <a:pPr algn="l">
              <a:defRPr sz="5850" b="1">
                <a:solidFill>
                  <a:srgbClr val="21638A"/>
                </a:solidFill>
                <a:latin typeface="Calibri"/>
                <a:ea typeface="Calibri"/>
                <a:cs typeface="Calibri"/>
              </a:defRPr>
            </a:pPr>
            <a:r>
              <a:rPr sz="5850" b="1" dirty="0">
                <a:solidFill>
                  <a:srgbClr val="21638A"/>
                </a:solidFill>
                <a:latin typeface="Calibri"/>
                <a:ea typeface="Calibri"/>
                <a:cs typeface="Calibri"/>
              </a:rPr>
              <a:t>$2.336</a:t>
            </a:r>
          </a:p>
        </p:txBody>
      </p:sp>
      <p:sp>
        <p:nvSpPr>
          <p:cNvPr id="10" name="Average operating cost per mile&#10;3.4% higher than t">
            <a:extLst>
              <a:ext uri="{FF2B5EF4-FFF2-40B4-BE49-F238E27FC236}">
                <a16:creationId xmlns:a16="http://schemas.microsoft.com/office/drawing/2014/main" id="{F959DDB6-CCDF-F470-ECF4-93EA695F4B0C}"/>
              </a:ext>
            </a:extLst>
          </p:cNvPr>
          <p:cNvSpPr>
            <a:spLocks noGrp="1"/>
          </p:cNvSpPr>
          <p:nvPr/>
        </p:nvSpPr>
        <p:spPr>
          <a:xfrm>
            <a:off x="828675" y="2695575"/>
            <a:ext cx="4714875" cy="809625"/>
          </a:xfrm>
          <a:prstGeom prst="rect">
            <a:avLst/>
          </a:prstGeom>
          <a:noFill/>
          <a:ln w="0">
            <a:noFill/>
          </a:ln>
        </p:spPr>
        <p:txBody>
          <a:bodyPr wrap="square" lIns="0" tIns="0" rIns="0" bIns="0" anchor="t">
            <a:noAutofit/>
          </a:bodyPr>
          <a:lstStyle/>
          <a:p>
            <a:pPr algn="l">
              <a:defRPr sz="2175" b="0">
                <a:solidFill>
                  <a:srgbClr val="3D454E"/>
                </a:solidFill>
                <a:latin typeface="Calibri"/>
                <a:ea typeface="Calibri"/>
                <a:cs typeface="Calibri"/>
              </a:defRPr>
            </a:pPr>
            <a:r>
              <a:rPr sz="2175" b="0" dirty="0">
                <a:solidFill>
                  <a:srgbClr val="3D454E"/>
                </a:solidFill>
                <a:latin typeface="Calibri"/>
                <a:ea typeface="Calibri"/>
                <a:cs typeface="Calibri"/>
              </a:rPr>
              <a:t>Average operating cost per mile</a:t>
            </a:r>
          </a:p>
          <a:p>
            <a:pPr algn="l">
              <a:defRPr sz="2175" b="0">
                <a:solidFill>
                  <a:srgbClr val="3D454E"/>
                </a:solidFill>
                <a:latin typeface="Calibri"/>
                <a:ea typeface="Calibri"/>
                <a:cs typeface="Calibri"/>
              </a:defRPr>
            </a:pPr>
            <a:r>
              <a:rPr sz="2175" b="0" dirty="0">
                <a:solidFill>
                  <a:srgbClr val="3D454E"/>
                </a:solidFill>
                <a:latin typeface="Calibri"/>
                <a:ea typeface="Calibri"/>
                <a:cs typeface="Calibri"/>
              </a:rPr>
              <a:t>3.4% higher than the prior year</a:t>
            </a:r>
          </a:p>
        </p:txBody>
      </p:sp>
      <p:sp>
        <p:nvSpPr>
          <p:cNvPr id="13" name="$1.854">
            <a:extLst>
              <a:ext uri="{FF2B5EF4-FFF2-40B4-BE49-F238E27FC236}">
                <a16:creationId xmlns:a16="http://schemas.microsoft.com/office/drawing/2014/main" id="{BF05B03D-6166-2AEB-EBC8-24B87803D589}"/>
              </a:ext>
            </a:extLst>
          </p:cNvPr>
          <p:cNvSpPr>
            <a:spLocks noGrp="1"/>
          </p:cNvSpPr>
          <p:nvPr/>
        </p:nvSpPr>
        <p:spPr>
          <a:xfrm>
            <a:off x="6372225" y="1724025"/>
            <a:ext cx="4857750" cy="895350"/>
          </a:xfrm>
          <a:prstGeom prst="rect">
            <a:avLst/>
          </a:prstGeom>
          <a:noFill/>
          <a:ln w="0">
            <a:noFill/>
          </a:ln>
        </p:spPr>
        <p:txBody>
          <a:bodyPr wrap="square" lIns="0" tIns="0" rIns="0" bIns="0" anchor="t">
            <a:noAutofit/>
          </a:bodyPr>
          <a:lstStyle/>
          <a:p>
            <a:pPr algn="l">
              <a:defRPr sz="5850" b="1">
                <a:solidFill>
                  <a:srgbClr val="FC9527"/>
                </a:solidFill>
                <a:latin typeface="Calibri"/>
                <a:ea typeface="Calibri"/>
                <a:cs typeface="Calibri"/>
              </a:defRPr>
            </a:pPr>
            <a:r>
              <a:rPr sz="5850" b="1">
                <a:solidFill>
                  <a:srgbClr val="FC9527"/>
                </a:solidFill>
                <a:latin typeface="Calibri"/>
                <a:ea typeface="Calibri"/>
                <a:cs typeface="Calibri"/>
              </a:rPr>
              <a:t>$1.854</a:t>
            </a:r>
          </a:p>
        </p:txBody>
      </p:sp>
      <p:sp>
        <p:nvSpPr>
          <p:cNvPr id="16" name="Cost per mile excluding fuel&#10;4.2% higher than the ">
            <a:extLst>
              <a:ext uri="{FF2B5EF4-FFF2-40B4-BE49-F238E27FC236}">
                <a16:creationId xmlns:a16="http://schemas.microsoft.com/office/drawing/2014/main" id="{582F2ADA-D315-73D1-E565-DA92E7648DD3}"/>
              </a:ext>
            </a:extLst>
          </p:cNvPr>
          <p:cNvSpPr>
            <a:spLocks noGrp="1"/>
          </p:cNvSpPr>
          <p:nvPr/>
        </p:nvSpPr>
        <p:spPr>
          <a:xfrm>
            <a:off x="6391275" y="2695575"/>
            <a:ext cx="4667250" cy="809625"/>
          </a:xfrm>
          <a:prstGeom prst="rect">
            <a:avLst/>
          </a:prstGeom>
          <a:noFill/>
          <a:ln w="0">
            <a:noFill/>
          </a:ln>
        </p:spPr>
        <p:txBody>
          <a:bodyPr wrap="square" lIns="0" tIns="0" rIns="0" bIns="0" anchor="t">
            <a:noAutofit/>
          </a:bodyPr>
          <a:lstStyle/>
          <a:p>
            <a:pPr algn="l">
              <a:defRPr sz="2175" b="0">
                <a:solidFill>
                  <a:srgbClr val="3D454E"/>
                </a:solidFill>
                <a:latin typeface="Calibri"/>
                <a:ea typeface="Calibri"/>
                <a:cs typeface="Calibri"/>
              </a:defRPr>
            </a:pPr>
            <a:r>
              <a:rPr sz="2175" b="0" dirty="0">
                <a:solidFill>
                  <a:schemeClr val="bg2">
                    <a:lumMod val="25000"/>
                  </a:schemeClr>
                </a:solidFill>
                <a:latin typeface="Calibri"/>
                <a:ea typeface="Calibri"/>
                <a:cs typeface="Calibri"/>
              </a:rPr>
              <a:t>Cost per mile excluding fuel</a:t>
            </a:r>
          </a:p>
          <a:p>
            <a:pPr algn="l">
              <a:defRPr sz="2175" b="0">
                <a:solidFill>
                  <a:srgbClr val="3D454E"/>
                </a:solidFill>
                <a:latin typeface="Calibri"/>
                <a:ea typeface="Calibri"/>
                <a:cs typeface="Calibri"/>
              </a:defRPr>
            </a:pPr>
            <a:r>
              <a:rPr sz="2175" b="0" dirty="0">
                <a:solidFill>
                  <a:schemeClr val="bg2">
                    <a:lumMod val="25000"/>
                  </a:schemeClr>
                </a:solidFill>
                <a:latin typeface="Calibri"/>
                <a:ea typeface="Calibri"/>
                <a:cs typeface="Calibri"/>
              </a:rPr>
              <a:t>4.2% higher than the prior year</a:t>
            </a:r>
          </a:p>
        </p:txBody>
      </p:sp>
      <p:sp>
        <p:nvSpPr>
          <p:cNvPr id="18" name="Operating margins">
            <a:extLst>
              <a:ext uri="{FF2B5EF4-FFF2-40B4-BE49-F238E27FC236}">
                <a16:creationId xmlns:a16="http://schemas.microsoft.com/office/drawing/2014/main" id="{81CD1612-2F3C-7428-4E67-D47D2E399FE3}"/>
              </a:ext>
            </a:extLst>
          </p:cNvPr>
          <p:cNvSpPr>
            <a:spLocks noGrp="1"/>
          </p:cNvSpPr>
          <p:nvPr/>
        </p:nvSpPr>
        <p:spPr>
          <a:xfrm>
            <a:off x="809625" y="3848100"/>
            <a:ext cx="5715000" cy="381000"/>
          </a:xfrm>
          <a:prstGeom prst="rect">
            <a:avLst/>
          </a:prstGeom>
          <a:noFill/>
          <a:ln w="0">
            <a:noFill/>
          </a:ln>
        </p:spPr>
        <p:txBody>
          <a:bodyPr wrap="square" lIns="0" tIns="0" rIns="0" bIns="0" anchor="t">
            <a:noAutofit/>
          </a:bodyPr>
          <a:lstStyle/>
          <a:p>
            <a:pPr algn="l">
              <a:defRPr sz="2250" b="1">
                <a:solidFill>
                  <a:srgbClr val="21638A"/>
                </a:solidFill>
                <a:latin typeface="Calibri"/>
                <a:ea typeface="Calibri"/>
                <a:cs typeface="Calibri"/>
              </a:defRPr>
            </a:pPr>
            <a:r>
              <a:rPr sz="2250" b="1" dirty="0">
                <a:solidFill>
                  <a:schemeClr val="bg2">
                    <a:lumMod val="25000"/>
                  </a:schemeClr>
                </a:solidFill>
                <a:latin typeface="Calibri"/>
                <a:ea typeface="Calibri"/>
                <a:cs typeface="Calibri"/>
              </a:rPr>
              <a:t>Operating margins</a:t>
            </a:r>
          </a:p>
        </p:txBody>
      </p:sp>
      <p:sp>
        <p:nvSpPr>
          <p:cNvPr id="20" name="Truckload and refrigerated: below 1%&#10;Flatbed / ove">
            <a:extLst>
              <a:ext uri="{FF2B5EF4-FFF2-40B4-BE49-F238E27FC236}">
                <a16:creationId xmlns:a16="http://schemas.microsoft.com/office/drawing/2014/main" id="{0D0B9A46-B0D1-F760-CF01-21BFD8CE49B0}"/>
              </a:ext>
            </a:extLst>
          </p:cNvPr>
          <p:cNvSpPr>
            <a:spLocks noGrp="1"/>
          </p:cNvSpPr>
          <p:nvPr/>
        </p:nvSpPr>
        <p:spPr>
          <a:xfrm>
            <a:off x="809625" y="4295775"/>
            <a:ext cx="10287000" cy="895350"/>
          </a:xfrm>
          <a:prstGeom prst="rect">
            <a:avLst/>
          </a:prstGeom>
          <a:noFill/>
          <a:ln w="0">
            <a:noFill/>
          </a:ln>
        </p:spPr>
        <p:txBody>
          <a:bodyPr wrap="square" lIns="0" tIns="0" rIns="0" bIns="0" anchor="t">
            <a:noAutofit/>
          </a:bodyPr>
          <a:lstStyle/>
          <a:p>
            <a:pPr algn="l">
              <a:defRPr sz="2175" b="0">
                <a:solidFill>
                  <a:srgbClr val="3D454E"/>
                </a:solidFill>
                <a:latin typeface="Calibri"/>
                <a:ea typeface="Calibri"/>
                <a:cs typeface="Calibri"/>
              </a:defRPr>
            </a:pPr>
            <a:r>
              <a:rPr sz="2175" b="0" dirty="0">
                <a:solidFill>
                  <a:schemeClr val="bg2">
                    <a:lumMod val="25000"/>
                  </a:schemeClr>
                </a:solidFill>
                <a:latin typeface="Calibri"/>
                <a:ea typeface="Calibri"/>
                <a:cs typeface="Calibri"/>
              </a:rPr>
              <a:t>Truckload and refrigerated: below 1%</a:t>
            </a:r>
          </a:p>
          <a:p>
            <a:pPr algn="l">
              <a:defRPr sz="2175" b="0">
                <a:solidFill>
                  <a:srgbClr val="3D454E"/>
                </a:solidFill>
                <a:latin typeface="Calibri"/>
                <a:ea typeface="Calibri"/>
                <a:cs typeface="Calibri"/>
              </a:defRPr>
            </a:pPr>
            <a:r>
              <a:rPr sz="2175" b="0" dirty="0">
                <a:solidFill>
                  <a:schemeClr val="bg2">
                    <a:lumMod val="25000"/>
                  </a:schemeClr>
                </a:solidFill>
                <a:latin typeface="Calibri"/>
                <a:ea typeface="Calibri"/>
                <a:cs typeface="Calibri"/>
              </a:rPr>
              <a:t>Flatbed / oversize: −0.5%     Tank: 4.0%</a:t>
            </a:r>
          </a:p>
        </p:txBody>
      </p:sp>
      <p:sp>
        <p:nvSpPr>
          <p:cNvPr id="22" name="Source: ATRI 2026. Benchmarks vary by fleet, secto">
            <a:extLst>
              <a:ext uri="{FF2B5EF4-FFF2-40B4-BE49-F238E27FC236}">
                <a16:creationId xmlns:a16="http://schemas.microsoft.com/office/drawing/2014/main" id="{1CBDCB51-41E2-CACE-7476-993DA955AE52}"/>
              </a:ext>
            </a:extLst>
          </p:cNvPr>
          <p:cNvSpPr>
            <a:spLocks noGrp="1"/>
          </p:cNvSpPr>
          <p:nvPr/>
        </p:nvSpPr>
        <p:spPr>
          <a:xfrm>
            <a:off x="809625" y="5476875"/>
            <a:ext cx="10572750" cy="428625"/>
          </a:xfrm>
          <a:prstGeom prst="rect">
            <a:avLst/>
          </a:prstGeom>
          <a:noFill/>
          <a:ln w="0">
            <a:noFill/>
          </a:ln>
        </p:spPr>
        <p:txBody>
          <a:bodyPr wrap="square" lIns="0" tIns="0" rIns="0" bIns="0" anchor="t">
            <a:noAutofit/>
          </a:bodyPr>
          <a:lstStyle/>
          <a:p>
            <a:pPr algn="l">
              <a:defRPr sz="1725" b="0">
                <a:solidFill>
                  <a:srgbClr val="737C85"/>
                </a:solidFill>
                <a:latin typeface="Calibri"/>
                <a:ea typeface="Calibri"/>
                <a:cs typeface="Calibri"/>
              </a:defRPr>
            </a:pPr>
            <a:r>
              <a:rPr sz="1725" b="0" dirty="0">
                <a:solidFill>
                  <a:schemeClr val="bg2">
                    <a:lumMod val="25000"/>
                  </a:schemeClr>
                </a:solidFill>
                <a:latin typeface="Calibri"/>
                <a:ea typeface="Calibri"/>
                <a:cs typeface="Calibri"/>
              </a:rPr>
              <a:t>Source: ATRI 2026. Benchmarks vary by fleet, sector and duty cycle.</a:t>
            </a:r>
          </a:p>
        </p:txBody>
      </p:sp>
    </p:spTree>
    <p:extLst>
      <p:ext uri="{BB962C8B-B14F-4D97-AF65-F5344CB8AC3E}">
        <p14:creationId xmlns:p14="http://schemas.microsoft.com/office/powerpoint/2010/main" val="38892802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A2B8D-AD18-87C5-04C4-8ECE7B9C5471}"/>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23E62D44-B8F7-E0CD-F2DD-C0328A2F49CC}"/>
              </a:ext>
            </a:extLst>
          </p:cNvPr>
          <p:cNvSpPr>
            <a:spLocks noGrp="1"/>
          </p:cNvSpPr>
          <p:nvPr/>
        </p:nvSpPr>
        <p:spPr>
          <a:xfrm>
            <a:off x="0" y="1327"/>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E0CFCD8B-5346-9417-C2DD-353874C6D481}"/>
              </a:ext>
            </a:extLst>
          </p:cNvPr>
          <p:cNvSpPr>
            <a:spLocks noGrp="1"/>
          </p:cNvSpPr>
          <p:nvPr/>
        </p:nvSpPr>
        <p:spPr>
          <a:xfrm>
            <a:off x="85725" y="11424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Planning Drives Profitability</a:t>
            </a:r>
            <a:endParaRPr sz="3200" b="1" dirty="0">
              <a:solidFill>
                <a:srgbClr val="FFFFFF"/>
              </a:solidFill>
              <a:latin typeface="Calibri"/>
              <a:ea typeface="Calibri"/>
              <a:cs typeface="Calibri"/>
            </a:endParaRPr>
          </a:p>
        </p:txBody>
      </p:sp>
      <p:sp>
        <p:nvSpPr>
          <p:cNvPr id="8" name="Empty repositioning">
            <a:extLst>
              <a:ext uri="{FF2B5EF4-FFF2-40B4-BE49-F238E27FC236}">
                <a16:creationId xmlns:a16="http://schemas.microsoft.com/office/drawing/2014/main" id="{22E20501-FF8F-D6E1-5D42-3A662BAD5588}"/>
              </a:ext>
            </a:extLst>
          </p:cNvPr>
          <p:cNvSpPr>
            <a:spLocks noGrp="1"/>
          </p:cNvSpPr>
          <p:nvPr/>
        </p:nvSpPr>
        <p:spPr>
          <a:xfrm>
            <a:off x="809625" y="1524326"/>
            <a:ext cx="695325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Reduce Empty Miles</a:t>
            </a:r>
            <a:endParaRPr sz="2025" b="1" dirty="0">
              <a:solidFill>
                <a:schemeClr val="bg2">
                  <a:lumMod val="25000"/>
                </a:schemeClr>
              </a:solidFill>
              <a:latin typeface="Calibri"/>
              <a:ea typeface="Calibri"/>
              <a:cs typeface="Calibri"/>
            </a:endParaRPr>
          </a:p>
        </p:txBody>
      </p:sp>
      <p:sp>
        <p:nvSpPr>
          <p:cNvPr id="12" name="Next-load location changes the cost of this load.">
            <a:extLst>
              <a:ext uri="{FF2B5EF4-FFF2-40B4-BE49-F238E27FC236}">
                <a16:creationId xmlns:a16="http://schemas.microsoft.com/office/drawing/2014/main" id="{CFF47232-98DA-D399-9BB4-2EFDF9BA3071}"/>
              </a:ext>
            </a:extLst>
          </p:cNvPr>
          <p:cNvSpPr>
            <a:spLocks noGrp="1"/>
          </p:cNvSpPr>
          <p:nvPr/>
        </p:nvSpPr>
        <p:spPr>
          <a:xfrm>
            <a:off x="809625" y="2005902"/>
            <a:ext cx="695325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dirty="0">
                <a:solidFill>
                  <a:srgbClr val="3D454E"/>
                </a:solidFill>
                <a:latin typeface="Calibri"/>
                <a:ea typeface="Calibri"/>
                <a:cs typeface="Calibri"/>
              </a:rPr>
              <a:t>Next-load location changes the cost of this load.</a:t>
            </a:r>
          </a:p>
        </p:txBody>
      </p:sp>
      <p:sp>
        <p:nvSpPr>
          <p:cNvPr id="15" name="Appointments and driver hours">
            <a:extLst>
              <a:ext uri="{FF2B5EF4-FFF2-40B4-BE49-F238E27FC236}">
                <a16:creationId xmlns:a16="http://schemas.microsoft.com/office/drawing/2014/main" id="{6276AC2A-F00C-F1D3-401D-72BA43E2B207}"/>
              </a:ext>
            </a:extLst>
          </p:cNvPr>
          <p:cNvSpPr>
            <a:spLocks noGrp="1"/>
          </p:cNvSpPr>
          <p:nvPr/>
        </p:nvSpPr>
        <p:spPr>
          <a:xfrm>
            <a:off x="809625" y="2467864"/>
            <a:ext cx="695325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Customer Satisfaction/On-time Performance</a:t>
            </a:r>
            <a:endParaRPr sz="2025" b="1" dirty="0">
              <a:solidFill>
                <a:schemeClr val="bg2">
                  <a:lumMod val="25000"/>
                </a:schemeClr>
              </a:solidFill>
              <a:latin typeface="Calibri"/>
              <a:ea typeface="Calibri"/>
              <a:cs typeface="Calibri"/>
            </a:endParaRPr>
          </a:p>
        </p:txBody>
      </p:sp>
      <p:sp>
        <p:nvSpPr>
          <p:cNvPr id="19" name="A feasible trip protects the next revenue opportun">
            <a:extLst>
              <a:ext uri="{FF2B5EF4-FFF2-40B4-BE49-F238E27FC236}">
                <a16:creationId xmlns:a16="http://schemas.microsoft.com/office/drawing/2014/main" id="{1AE94A28-F015-9CD0-55EF-5C619C285F02}"/>
              </a:ext>
            </a:extLst>
          </p:cNvPr>
          <p:cNvSpPr>
            <a:spLocks noGrp="1"/>
          </p:cNvSpPr>
          <p:nvPr/>
        </p:nvSpPr>
        <p:spPr>
          <a:xfrm>
            <a:off x="809625" y="2948876"/>
            <a:ext cx="695325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dirty="0">
                <a:solidFill>
                  <a:srgbClr val="3D454E"/>
                </a:solidFill>
                <a:latin typeface="Calibri"/>
                <a:ea typeface="Calibri"/>
                <a:cs typeface="Calibri"/>
              </a:rPr>
              <a:t>A feasible trip protects the next revenue opportunity.</a:t>
            </a:r>
          </a:p>
        </p:txBody>
      </p:sp>
      <p:sp>
        <p:nvSpPr>
          <p:cNvPr id="23" name="Home time and equipment match">
            <a:extLst>
              <a:ext uri="{FF2B5EF4-FFF2-40B4-BE49-F238E27FC236}">
                <a16:creationId xmlns:a16="http://schemas.microsoft.com/office/drawing/2014/main" id="{32290C99-9073-83EA-3CBA-DD53F57ABA7E}"/>
              </a:ext>
            </a:extLst>
          </p:cNvPr>
          <p:cNvSpPr>
            <a:spLocks noGrp="1"/>
          </p:cNvSpPr>
          <p:nvPr/>
        </p:nvSpPr>
        <p:spPr>
          <a:xfrm>
            <a:off x="809625" y="3442617"/>
            <a:ext cx="695325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Increase Driver Productivity</a:t>
            </a:r>
            <a:endParaRPr sz="2025" b="1" dirty="0">
              <a:solidFill>
                <a:schemeClr val="bg2">
                  <a:lumMod val="25000"/>
                </a:schemeClr>
              </a:solidFill>
              <a:latin typeface="Calibri"/>
              <a:ea typeface="Calibri"/>
              <a:cs typeface="Calibri"/>
            </a:endParaRPr>
          </a:p>
        </p:txBody>
      </p:sp>
      <p:sp>
        <p:nvSpPr>
          <p:cNvPr id="25" name="A workable assignment supports service and retenti">
            <a:extLst>
              <a:ext uri="{FF2B5EF4-FFF2-40B4-BE49-F238E27FC236}">
                <a16:creationId xmlns:a16="http://schemas.microsoft.com/office/drawing/2014/main" id="{63587DEA-B96D-6B3F-AE30-91E303EBC7A4}"/>
              </a:ext>
            </a:extLst>
          </p:cNvPr>
          <p:cNvSpPr>
            <a:spLocks noGrp="1"/>
          </p:cNvSpPr>
          <p:nvPr/>
        </p:nvSpPr>
        <p:spPr>
          <a:xfrm>
            <a:off x="809625" y="3923520"/>
            <a:ext cx="695325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dirty="0">
                <a:solidFill>
                  <a:srgbClr val="3D454E"/>
                </a:solidFill>
                <a:latin typeface="Calibri"/>
                <a:ea typeface="Calibri"/>
                <a:cs typeface="Calibri"/>
              </a:rPr>
              <a:t>A workable assignment supports service and retention.</a:t>
            </a:r>
          </a:p>
        </p:txBody>
      </p:sp>
      <p:pic>
        <p:nvPicPr>
          <p:cNvPr id="27" name="Picture 26">
            <a:extLst>
              <a:ext uri="{FF2B5EF4-FFF2-40B4-BE49-F238E27FC236}">
                <a16:creationId xmlns:a16="http://schemas.microsoft.com/office/drawing/2014/main" id="{231B8A5D-E82F-C69C-9BD9-70062556B7DE}"/>
              </a:ext>
            </a:extLst>
          </p:cNvPr>
          <p:cNvPicPr>
            <a:picLocks noChangeAspect="1"/>
          </p:cNvPicPr>
          <p:nvPr/>
        </p:nvPicPr>
        <p:blipFill>
          <a:blip r:embed="rId3"/>
          <a:srcRect l="2700" r="2700"/>
          <a:stretch>
            <a:fillRect/>
          </a:stretch>
        </p:blipFill>
        <p:spPr>
          <a:xfrm>
            <a:off x="7881747" y="802428"/>
            <a:ext cx="4230628" cy="5948470"/>
          </a:xfrm>
          <a:prstGeom prst="rect">
            <a:avLst/>
          </a:prstGeom>
        </p:spPr>
      </p:pic>
      <p:sp>
        <p:nvSpPr>
          <p:cNvPr id="31" name="Empty repositioning">
            <a:extLst>
              <a:ext uri="{FF2B5EF4-FFF2-40B4-BE49-F238E27FC236}">
                <a16:creationId xmlns:a16="http://schemas.microsoft.com/office/drawing/2014/main" id="{F9B76C3F-B499-5F6A-9F57-87BC289B21EF}"/>
              </a:ext>
            </a:extLst>
          </p:cNvPr>
          <p:cNvSpPr>
            <a:spLocks noGrp="1"/>
          </p:cNvSpPr>
          <p:nvPr/>
        </p:nvSpPr>
        <p:spPr>
          <a:xfrm>
            <a:off x="809625" y="809572"/>
            <a:ext cx="695325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lang="en-US" sz="3200" b="1" u="sng" dirty="0">
                <a:solidFill>
                  <a:schemeClr val="bg2">
                    <a:lumMod val="25000"/>
                  </a:schemeClr>
                </a:solidFill>
                <a:latin typeface="Calibri"/>
                <a:ea typeface="Calibri"/>
                <a:cs typeface="Calibri"/>
              </a:rPr>
              <a:t>Strong Planning Helps:</a:t>
            </a:r>
            <a:endParaRPr sz="3200" b="1" u="sng" dirty="0">
              <a:solidFill>
                <a:schemeClr val="bg2">
                  <a:lumMod val="25000"/>
                </a:schemeClr>
              </a:solidFill>
              <a:latin typeface="Calibri"/>
              <a:ea typeface="Calibri"/>
              <a:cs typeface="Calibri"/>
            </a:endParaRPr>
          </a:p>
        </p:txBody>
      </p:sp>
      <p:sp>
        <p:nvSpPr>
          <p:cNvPr id="35" name="Loaded-mile rate, total-mile cost and contribution">
            <a:extLst>
              <a:ext uri="{FF2B5EF4-FFF2-40B4-BE49-F238E27FC236}">
                <a16:creationId xmlns:a16="http://schemas.microsoft.com/office/drawing/2014/main" id="{9B97A8FC-2B4D-63B2-86AE-699C2052C199}"/>
              </a:ext>
            </a:extLst>
          </p:cNvPr>
          <p:cNvSpPr>
            <a:spLocks noGrp="1"/>
          </p:cNvSpPr>
          <p:nvPr/>
        </p:nvSpPr>
        <p:spPr>
          <a:xfrm>
            <a:off x="1931289" y="4855470"/>
            <a:ext cx="4614672" cy="956407"/>
          </a:xfrm>
          <a:prstGeom prst="rect">
            <a:avLst/>
          </a:prstGeom>
          <a:noFill/>
          <a:ln w="0">
            <a:noFill/>
          </a:ln>
        </p:spPr>
        <p:txBody>
          <a:bodyPr wrap="square" lIns="0" tIns="0" rIns="0" bIns="0" anchor="t">
            <a:noAutofit/>
          </a:bodyPr>
          <a:lstStyle/>
          <a:p>
            <a:pPr algn="ctr"/>
            <a:r>
              <a:rPr lang="en-US" i="1" dirty="0"/>
              <a:t>A well-planned operation can often generate more profit without adding a single truck</a:t>
            </a:r>
          </a:p>
        </p:txBody>
      </p:sp>
    </p:spTree>
    <p:extLst>
      <p:ext uri="{BB962C8B-B14F-4D97-AF65-F5344CB8AC3E}">
        <p14:creationId xmlns:p14="http://schemas.microsoft.com/office/powerpoint/2010/main" val="816500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5" grpId="0"/>
      <p:bldP spid="19" grpId="0"/>
      <p:bldP spid="23" grpId="0"/>
      <p:bldP spid="25" grpId="0"/>
      <p:bldP spid="31"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DB4DE-4135-BEEB-AF07-02AA0CC6FADB}"/>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433C4A4B-CE2D-9367-63C4-AFF2DA5E6D7C}"/>
              </a:ext>
            </a:extLst>
          </p:cNvPr>
          <p:cNvSpPr>
            <a:spLocks noGrp="1"/>
          </p:cNvSpPr>
          <p:nvPr/>
        </p:nvSpPr>
        <p:spPr>
          <a:xfrm>
            <a:off x="0" y="0"/>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D888E2DC-B135-BEB5-5097-44AFD3C6545D}"/>
              </a:ext>
            </a:extLst>
          </p:cNvPr>
          <p:cNvSpPr>
            <a:spLocks noGrp="1"/>
          </p:cNvSpPr>
          <p:nvPr/>
        </p:nvSpPr>
        <p:spPr>
          <a:xfrm>
            <a:off x="149733" y="119062"/>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Fuel: The Largest Variable Expense</a:t>
            </a:r>
            <a:endParaRPr sz="3200" b="1" dirty="0">
              <a:solidFill>
                <a:srgbClr val="FFFFFF"/>
              </a:solidFill>
              <a:latin typeface="Calibri"/>
              <a:ea typeface="Calibri"/>
              <a:cs typeface="Calibri"/>
            </a:endParaRPr>
          </a:p>
        </p:txBody>
      </p:sp>
      <p:sp>
        <p:nvSpPr>
          <p:cNvPr id="8" name="Empty repositioning">
            <a:extLst>
              <a:ext uri="{FF2B5EF4-FFF2-40B4-BE49-F238E27FC236}">
                <a16:creationId xmlns:a16="http://schemas.microsoft.com/office/drawing/2014/main" id="{119DBC8F-4945-4783-D21C-02760950D76F}"/>
              </a:ext>
            </a:extLst>
          </p:cNvPr>
          <p:cNvSpPr>
            <a:spLocks noGrp="1"/>
          </p:cNvSpPr>
          <p:nvPr/>
        </p:nvSpPr>
        <p:spPr>
          <a:xfrm>
            <a:off x="761999" y="1441714"/>
            <a:ext cx="6160008" cy="3974572"/>
          </a:xfrm>
          <a:prstGeom prst="rect">
            <a:avLst/>
          </a:prstGeom>
          <a:noFill/>
          <a:ln w="0">
            <a:noFill/>
          </a:ln>
        </p:spPr>
        <p:txBody>
          <a:bodyPr wrap="square" lIns="0" tIns="0" rIns="0" bIns="0" anchor="t">
            <a:noAutofit/>
          </a:bodyPr>
          <a:lstStyle/>
          <a:p>
            <a:pPr marL="342900" indent="-342900" algn="l">
              <a:buFont typeface="Arial" panose="020B0604020202020204" pitchFamily="34" charset="0"/>
              <a:buChar char="•"/>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Route Optimization</a:t>
            </a:r>
            <a:endParaRPr lang="en-US" sz="2025" dirty="0">
              <a:solidFill>
                <a:schemeClr val="bg2">
                  <a:lumMod val="25000"/>
                </a:schemeClr>
              </a:solidFill>
              <a:latin typeface="Calibri"/>
              <a:ea typeface="Calibri"/>
              <a:cs typeface="Calibri"/>
            </a:endParaRPr>
          </a:p>
          <a:p>
            <a:pPr algn="l">
              <a:defRPr sz="2025" b="1">
                <a:solidFill>
                  <a:srgbClr val="21638A"/>
                </a:solidFill>
                <a:latin typeface="Calibri"/>
                <a:ea typeface="Calibri"/>
                <a:cs typeface="Calibri"/>
              </a:defRPr>
            </a:pPr>
            <a:endParaRPr lang="en-US" sz="2025" b="1" dirty="0">
              <a:solidFill>
                <a:schemeClr val="bg2">
                  <a:lumMod val="25000"/>
                </a:schemeClr>
              </a:solidFill>
              <a:latin typeface="Calibri"/>
              <a:ea typeface="Calibri"/>
              <a:cs typeface="Calibri"/>
            </a:endParaRPr>
          </a:p>
          <a:p>
            <a:pPr marL="342900" indent="-342900" algn="l">
              <a:buFont typeface="Arial" panose="020B0604020202020204" pitchFamily="34" charset="0"/>
              <a:buChar char="•"/>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Idle Time Reduction</a:t>
            </a:r>
          </a:p>
          <a:p>
            <a:pPr algn="l">
              <a:defRPr sz="2025" b="1">
                <a:solidFill>
                  <a:srgbClr val="21638A"/>
                </a:solidFill>
                <a:latin typeface="Calibri"/>
                <a:ea typeface="Calibri"/>
                <a:cs typeface="Calibri"/>
              </a:defRPr>
            </a:pPr>
            <a:endParaRPr lang="en-US" sz="2025" b="1" dirty="0">
              <a:solidFill>
                <a:schemeClr val="bg2">
                  <a:lumMod val="25000"/>
                </a:schemeClr>
              </a:solidFill>
              <a:latin typeface="Calibri"/>
              <a:ea typeface="Calibri"/>
              <a:cs typeface="Calibri"/>
            </a:endParaRPr>
          </a:p>
          <a:p>
            <a:pPr marL="342900" indent="-342900" algn="l">
              <a:buFont typeface="Arial" panose="020B0604020202020204" pitchFamily="34" charset="0"/>
              <a:buChar char="•"/>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Driver Coaching</a:t>
            </a:r>
          </a:p>
          <a:p>
            <a:pPr algn="l">
              <a:defRPr sz="2025" b="1">
                <a:solidFill>
                  <a:srgbClr val="21638A"/>
                </a:solidFill>
                <a:latin typeface="Calibri"/>
                <a:ea typeface="Calibri"/>
                <a:cs typeface="Calibri"/>
              </a:defRPr>
            </a:pPr>
            <a:endParaRPr lang="en-US" sz="2025" b="1" dirty="0">
              <a:solidFill>
                <a:schemeClr val="bg2">
                  <a:lumMod val="25000"/>
                </a:schemeClr>
              </a:solidFill>
              <a:latin typeface="Calibri"/>
              <a:ea typeface="Calibri"/>
              <a:cs typeface="Calibri"/>
            </a:endParaRPr>
          </a:p>
          <a:p>
            <a:pPr marL="342900" indent="-342900" algn="l">
              <a:buFont typeface="Arial" panose="020B0604020202020204" pitchFamily="34" charset="0"/>
              <a:buChar char="•"/>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Purchasing Fuel Strategically</a:t>
            </a:r>
          </a:p>
          <a:p>
            <a:pPr algn="l">
              <a:defRPr sz="2025" b="1">
                <a:solidFill>
                  <a:srgbClr val="21638A"/>
                </a:solidFill>
                <a:latin typeface="Calibri"/>
                <a:ea typeface="Calibri"/>
                <a:cs typeface="Calibri"/>
              </a:defRPr>
            </a:pPr>
            <a:endParaRPr lang="en-US" sz="2025" b="1" dirty="0">
              <a:solidFill>
                <a:schemeClr val="bg2">
                  <a:lumMod val="25000"/>
                </a:schemeClr>
              </a:solidFill>
              <a:latin typeface="Calibri"/>
              <a:ea typeface="Calibri"/>
              <a:cs typeface="Calibri"/>
            </a:endParaRPr>
          </a:p>
          <a:p>
            <a:pPr marL="342900" indent="-342900" algn="l">
              <a:buFont typeface="Arial" panose="020B0604020202020204" pitchFamily="34" charset="0"/>
              <a:buChar char="•"/>
              <a:defRPr sz="2025" b="1">
                <a:solidFill>
                  <a:srgbClr val="21638A"/>
                </a:solidFill>
                <a:latin typeface="Calibri"/>
                <a:ea typeface="Calibri"/>
                <a:cs typeface="Calibri"/>
              </a:defRPr>
            </a:pPr>
            <a:r>
              <a:rPr lang="en-US" sz="2025" b="1" dirty="0">
                <a:solidFill>
                  <a:schemeClr val="bg2">
                    <a:lumMod val="25000"/>
                  </a:schemeClr>
                </a:solidFill>
                <a:latin typeface="Calibri"/>
                <a:ea typeface="Calibri"/>
                <a:cs typeface="Calibri"/>
              </a:rPr>
              <a:t>Monitoring Fuel Efficiency by Truck and Driver</a:t>
            </a:r>
          </a:p>
          <a:p>
            <a:pPr marL="342900" indent="-342900" algn="l">
              <a:buFont typeface="Arial" panose="020B0604020202020204" pitchFamily="34" charset="0"/>
              <a:buChar char="•"/>
              <a:defRPr sz="2025" b="1">
                <a:solidFill>
                  <a:srgbClr val="21638A"/>
                </a:solidFill>
                <a:latin typeface="Calibri"/>
                <a:ea typeface="Calibri"/>
                <a:cs typeface="Calibri"/>
              </a:defRPr>
            </a:pPr>
            <a:endParaRPr lang="en-US" sz="2025" dirty="0">
              <a:solidFill>
                <a:schemeClr val="bg2">
                  <a:lumMod val="25000"/>
                </a:schemeClr>
              </a:solidFill>
              <a:latin typeface="Calibri"/>
              <a:ea typeface="Calibri"/>
              <a:cs typeface="Calibri"/>
            </a:endParaRPr>
          </a:p>
        </p:txBody>
      </p:sp>
      <p:sp>
        <p:nvSpPr>
          <p:cNvPr id="29" name="Loaded-mile rate, total-mile cost and contribution">
            <a:extLst>
              <a:ext uri="{FF2B5EF4-FFF2-40B4-BE49-F238E27FC236}">
                <a16:creationId xmlns:a16="http://schemas.microsoft.com/office/drawing/2014/main" id="{6488CC34-7223-3C70-8BE7-AD397D060C3A}"/>
              </a:ext>
            </a:extLst>
          </p:cNvPr>
          <p:cNvSpPr>
            <a:spLocks noGrp="1"/>
          </p:cNvSpPr>
          <p:nvPr/>
        </p:nvSpPr>
        <p:spPr>
          <a:xfrm>
            <a:off x="1844420" y="4834593"/>
            <a:ext cx="4788409" cy="956407"/>
          </a:xfrm>
          <a:prstGeom prst="rect">
            <a:avLst/>
          </a:prstGeom>
          <a:noFill/>
          <a:ln w="0">
            <a:noFill/>
          </a:ln>
        </p:spPr>
        <p:txBody>
          <a:bodyPr wrap="square" lIns="0" tIns="0" rIns="0" bIns="0" anchor="t">
            <a:noAutofit/>
          </a:bodyPr>
          <a:lstStyle/>
          <a:p>
            <a:pPr algn="ctr"/>
            <a:r>
              <a:rPr lang="en-US" i="1" dirty="0"/>
              <a:t>The goal is not simply buying cheaper fuel. It's creating a culture where fuel efficiency becomes part of everyday decision-making.</a:t>
            </a:r>
          </a:p>
        </p:txBody>
      </p:sp>
      <p:sp>
        <p:nvSpPr>
          <p:cNvPr id="31" name="Empty repositioning">
            <a:extLst>
              <a:ext uri="{FF2B5EF4-FFF2-40B4-BE49-F238E27FC236}">
                <a16:creationId xmlns:a16="http://schemas.microsoft.com/office/drawing/2014/main" id="{DE9F27F4-A423-93AA-73F0-592B4738F778}"/>
              </a:ext>
            </a:extLst>
          </p:cNvPr>
          <p:cNvSpPr>
            <a:spLocks noGrp="1"/>
          </p:cNvSpPr>
          <p:nvPr/>
        </p:nvSpPr>
        <p:spPr>
          <a:xfrm>
            <a:off x="762000" y="786584"/>
            <a:ext cx="695325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lang="en-US" sz="3200" b="1" u="sng" dirty="0">
                <a:solidFill>
                  <a:schemeClr val="bg2">
                    <a:lumMod val="25000"/>
                  </a:schemeClr>
                </a:solidFill>
                <a:latin typeface="Calibri"/>
                <a:ea typeface="Calibri"/>
                <a:cs typeface="Calibri"/>
              </a:rPr>
              <a:t>Effective Fuel Management Involves:</a:t>
            </a:r>
            <a:endParaRPr sz="3200" b="1" u="sng" dirty="0">
              <a:solidFill>
                <a:schemeClr val="bg2">
                  <a:lumMod val="25000"/>
                </a:schemeClr>
              </a:solidFill>
              <a:latin typeface="Calibri"/>
              <a:ea typeface="Calibri"/>
              <a:cs typeface="Calibri"/>
            </a:endParaRPr>
          </a:p>
        </p:txBody>
      </p:sp>
      <p:pic>
        <p:nvPicPr>
          <p:cNvPr id="10" name="Picture 9" descr="d4704eee-fee4-4ddd-8296-a145dd0b47a7.png">
            <a:extLst>
              <a:ext uri="{FF2B5EF4-FFF2-40B4-BE49-F238E27FC236}">
                <a16:creationId xmlns:a16="http://schemas.microsoft.com/office/drawing/2014/main" id="{5896437C-1F2E-B643-59B8-5120290DC1A6}"/>
              </a:ext>
            </a:extLst>
          </p:cNvPr>
          <p:cNvPicPr>
            <a:picLocks noChangeAspect="1"/>
          </p:cNvPicPr>
          <p:nvPr/>
        </p:nvPicPr>
        <p:blipFill>
          <a:blip r:embed="rId3"/>
          <a:stretch>
            <a:fillRect/>
          </a:stretch>
        </p:blipFill>
        <p:spPr>
          <a:xfrm>
            <a:off x="8017203" y="781050"/>
            <a:ext cx="4050507" cy="6000750"/>
          </a:xfrm>
          <a:prstGeom prst="rect">
            <a:avLst/>
          </a:prstGeom>
        </p:spPr>
      </p:pic>
    </p:spTree>
    <p:extLst>
      <p:ext uri="{BB962C8B-B14F-4D97-AF65-F5344CB8AC3E}">
        <p14:creationId xmlns:p14="http://schemas.microsoft.com/office/powerpoint/2010/main" val="1956511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9"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CB93B-505B-403A-E296-1B3B3141B22B}"/>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4B25F22F-8ECE-CAAF-7CA9-7DCDCC9AFEC8}"/>
              </a:ext>
            </a:extLst>
          </p:cNvPr>
          <p:cNvSpPr>
            <a:spLocks noGrp="1"/>
          </p:cNvSpPr>
          <p:nvPr/>
        </p:nvSpPr>
        <p:spPr>
          <a:xfrm>
            <a:off x="0" y="-5334"/>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EC90D094-DEA1-E94B-0F90-EB23749BA408}"/>
              </a:ext>
            </a:extLst>
          </p:cNvPr>
          <p:cNvSpPr>
            <a:spLocks noGrp="1"/>
          </p:cNvSpPr>
          <p:nvPr/>
        </p:nvSpPr>
        <p:spPr>
          <a:xfrm>
            <a:off x="122301" y="113728"/>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Even Half an MPG Can Have an Impact</a:t>
            </a:r>
            <a:endParaRPr sz="3200" b="1" dirty="0">
              <a:solidFill>
                <a:srgbClr val="FFFFFF"/>
              </a:solidFill>
              <a:latin typeface="Calibri"/>
              <a:ea typeface="Calibri"/>
              <a:cs typeface="Calibri"/>
            </a:endParaRPr>
          </a:p>
        </p:txBody>
      </p:sp>
      <p:sp>
        <p:nvSpPr>
          <p:cNvPr id="6" name="Illustrative: 100 tractors, 100,000 miles each, 6.">
            <a:extLst>
              <a:ext uri="{FF2B5EF4-FFF2-40B4-BE49-F238E27FC236}">
                <a16:creationId xmlns:a16="http://schemas.microsoft.com/office/drawing/2014/main" id="{BB696081-AA8A-B303-E183-E3CE65C73ACD}"/>
              </a:ext>
            </a:extLst>
          </p:cNvPr>
          <p:cNvSpPr>
            <a:spLocks noGrp="1"/>
          </p:cNvSpPr>
          <p:nvPr/>
        </p:nvSpPr>
        <p:spPr>
          <a:xfrm>
            <a:off x="809625" y="1057275"/>
            <a:ext cx="10572750" cy="466725"/>
          </a:xfrm>
          <a:prstGeom prst="rect">
            <a:avLst/>
          </a:prstGeom>
          <a:noFill/>
          <a:ln w="0">
            <a:noFill/>
          </a:ln>
        </p:spPr>
        <p:txBody>
          <a:bodyPr wrap="square" lIns="0" tIns="0" rIns="0" bIns="0" anchor="t">
            <a:noAutofit/>
          </a:bodyPr>
          <a:lstStyle/>
          <a:p>
            <a:pPr algn="l">
              <a:defRPr sz="2025" b="0">
                <a:solidFill>
                  <a:srgbClr val="3D454E"/>
                </a:solidFill>
                <a:latin typeface="Calibri"/>
                <a:ea typeface="Calibri"/>
                <a:cs typeface="Calibri"/>
              </a:defRPr>
            </a:pPr>
            <a:r>
              <a:rPr sz="2025" b="0" dirty="0">
                <a:solidFill>
                  <a:srgbClr val="3D454E"/>
                </a:solidFill>
                <a:latin typeface="Calibri"/>
                <a:ea typeface="Calibri"/>
                <a:cs typeface="Calibri"/>
              </a:rPr>
              <a:t>Illustrative: 100 tractors, 100,000 miles each, 6.5 MPG improving to 7.0</a:t>
            </a:r>
          </a:p>
        </p:txBody>
      </p:sp>
      <p:graphicFrame>
        <p:nvGraphicFramePr>
          <p:cNvPr id="10" name="Chart" descr="Chart">
            <a:extLst>
              <a:ext uri="{FF2B5EF4-FFF2-40B4-BE49-F238E27FC236}">
                <a16:creationId xmlns:a16="http://schemas.microsoft.com/office/drawing/2014/main" id="{6D5E0E80-FE89-BBB3-9951-9B8BF220710A}"/>
              </a:ext>
            </a:extLst>
          </p:cNvPr>
          <p:cNvGraphicFramePr/>
          <p:nvPr>
            <p:extLst>
              <p:ext uri="{D42A27DB-BD31-4B8C-83A1-F6EECF244321}">
                <p14:modId xmlns:p14="http://schemas.microsoft.com/office/powerpoint/2010/main" val="1081028560"/>
              </p:ext>
            </p:extLst>
          </p:nvPr>
        </p:nvGraphicFramePr>
        <p:xfrm>
          <a:off x="714375" y="1828800"/>
          <a:ext cx="7143750" cy="3190875"/>
        </p:xfrm>
        <a:graphic>
          <a:graphicData uri="http://schemas.openxmlformats.org/drawingml/2006/chart">
            <c:chart xmlns:c="http://schemas.openxmlformats.org/drawingml/2006/chart" xmlns:r="http://schemas.openxmlformats.org/officeDocument/2006/relationships" r:id="rId3"/>
          </a:graphicData>
        </a:graphic>
      </p:graphicFrame>
      <p:sp>
        <p:nvSpPr>
          <p:cNvPr id="13" name="109,890">
            <a:extLst>
              <a:ext uri="{FF2B5EF4-FFF2-40B4-BE49-F238E27FC236}">
                <a16:creationId xmlns:a16="http://schemas.microsoft.com/office/drawing/2014/main" id="{86D9D461-C81B-2ED5-A314-63C940731DBA}"/>
              </a:ext>
            </a:extLst>
          </p:cNvPr>
          <p:cNvSpPr>
            <a:spLocks noGrp="1"/>
          </p:cNvSpPr>
          <p:nvPr/>
        </p:nvSpPr>
        <p:spPr>
          <a:xfrm>
            <a:off x="8191500" y="2085975"/>
            <a:ext cx="3143250" cy="809625"/>
          </a:xfrm>
          <a:prstGeom prst="rect">
            <a:avLst/>
          </a:prstGeom>
          <a:noFill/>
          <a:ln w="0">
            <a:noFill/>
          </a:ln>
        </p:spPr>
        <p:txBody>
          <a:bodyPr wrap="square" lIns="0" tIns="0" rIns="0" bIns="0" anchor="t">
            <a:noAutofit/>
          </a:bodyPr>
          <a:lstStyle/>
          <a:p>
            <a:pPr algn="l">
              <a:defRPr sz="4350" b="1">
                <a:solidFill>
                  <a:srgbClr val="21638A"/>
                </a:solidFill>
                <a:latin typeface="Calibri"/>
                <a:ea typeface="Calibri"/>
                <a:cs typeface="Calibri"/>
              </a:defRPr>
            </a:pPr>
            <a:r>
              <a:rPr sz="4350" b="1" dirty="0">
                <a:solidFill>
                  <a:srgbClr val="21638A"/>
                </a:solidFill>
                <a:latin typeface="Calibri"/>
                <a:ea typeface="Calibri"/>
                <a:cs typeface="Calibri"/>
              </a:rPr>
              <a:t>109,890</a:t>
            </a:r>
          </a:p>
        </p:txBody>
      </p:sp>
      <p:sp>
        <p:nvSpPr>
          <p:cNvPr id="16" name="Fewer gallons annually">
            <a:extLst>
              <a:ext uri="{FF2B5EF4-FFF2-40B4-BE49-F238E27FC236}">
                <a16:creationId xmlns:a16="http://schemas.microsoft.com/office/drawing/2014/main" id="{612F3F77-CA8F-FE34-FD96-9429B9DB1F9C}"/>
              </a:ext>
            </a:extLst>
          </p:cNvPr>
          <p:cNvSpPr>
            <a:spLocks noGrp="1"/>
          </p:cNvSpPr>
          <p:nvPr/>
        </p:nvSpPr>
        <p:spPr>
          <a:xfrm>
            <a:off x="8191500" y="2952750"/>
            <a:ext cx="3048000" cy="638175"/>
          </a:xfrm>
          <a:prstGeom prst="rect">
            <a:avLst/>
          </a:prstGeom>
          <a:noFill/>
          <a:ln w="0">
            <a:noFill/>
          </a:ln>
        </p:spPr>
        <p:txBody>
          <a:bodyPr wrap="square" lIns="0" tIns="0" rIns="0" bIns="0" anchor="t">
            <a:noAutofit/>
          </a:bodyPr>
          <a:lstStyle/>
          <a:p>
            <a:pPr algn="l">
              <a:defRPr sz="2100" b="0">
                <a:solidFill>
                  <a:srgbClr val="3D454E"/>
                </a:solidFill>
                <a:latin typeface="Calibri"/>
                <a:ea typeface="Calibri"/>
                <a:cs typeface="Calibri"/>
              </a:defRPr>
            </a:pPr>
            <a:r>
              <a:rPr sz="2100" b="0" dirty="0">
                <a:solidFill>
                  <a:schemeClr val="bg2">
                    <a:lumMod val="25000"/>
                  </a:schemeClr>
                </a:solidFill>
                <a:latin typeface="Calibri"/>
                <a:ea typeface="Calibri"/>
                <a:cs typeface="Calibri"/>
              </a:rPr>
              <a:t>Fewer gallons annually</a:t>
            </a:r>
          </a:p>
        </p:txBody>
      </p:sp>
      <p:sp>
        <p:nvSpPr>
          <p:cNvPr id="18" name="7.14%">
            <a:extLst>
              <a:ext uri="{FF2B5EF4-FFF2-40B4-BE49-F238E27FC236}">
                <a16:creationId xmlns:a16="http://schemas.microsoft.com/office/drawing/2014/main" id="{DF985ABC-8AEE-0903-99F3-FCEE813DBB12}"/>
              </a:ext>
            </a:extLst>
          </p:cNvPr>
          <p:cNvSpPr>
            <a:spLocks noGrp="1"/>
          </p:cNvSpPr>
          <p:nvPr/>
        </p:nvSpPr>
        <p:spPr>
          <a:xfrm>
            <a:off x="8191500" y="3895725"/>
            <a:ext cx="3143250" cy="714375"/>
          </a:xfrm>
          <a:prstGeom prst="rect">
            <a:avLst/>
          </a:prstGeom>
          <a:noFill/>
          <a:ln w="0">
            <a:noFill/>
          </a:ln>
        </p:spPr>
        <p:txBody>
          <a:bodyPr wrap="square" lIns="0" tIns="0" rIns="0" bIns="0" anchor="t">
            <a:noAutofit/>
          </a:bodyPr>
          <a:lstStyle/>
          <a:p>
            <a:pPr algn="l">
              <a:defRPr sz="4275" b="1">
                <a:solidFill>
                  <a:srgbClr val="FC9527"/>
                </a:solidFill>
                <a:latin typeface="Calibri"/>
                <a:ea typeface="Calibri"/>
                <a:cs typeface="Calibri"/>
              </a:defRPr>
            </a:pPr>
            <a:r>
              <a:rPr sz="4275" b="1" dirty="0">
                <a:solidFill>
                  <a:srgbClr val="FC9527"/>
                </a:solidFill>
                <a:latin typeface="Calibri"/>
                <a:ea typeface="Calibri"/>
                <a:cs typeface="Calibri"/>
              </a:rPr>
              <a:t>7.14%</a:t>
            </a:r>
          </a:p>
        </p:txBody>
      </p:sp>
      <p:sp>
        <p:nvSpPr>
          <p:cNvPr id="21" name="Reduction in fuel used">
            <a:extLst>
              <a:ext uri="{FF2B5EF4-FFF2-40B4-BE49-F238E27FC236}">
                <a16:creationId xmlns:a16="http://schemas.microsoft.com/office/drawing/2014/main" id="{02BE2616-ADD4-E456-20D9-228C0FFB9EFC}"/>
              </a:ext>
            </a:extLst>
          </p:cNvPr>
          <p:cNvSpPr>
            <a:spLocks noGrp="1"/>
          </p:cNvSpPr>
          <p:nvPr/>
        </p:nvSpPr>
        <p:spPr>
          <a:xfrm>
            <a:off x="8191500" y="4638675"/>
            <a:ext cx="3048000" cy="590550"/>
          </a:xfrm>
          <a:prstGeom prst="rect">
            <a:avLst/>
          </a:prstGeom>
          <a:noFill/>
          <a:ln w="0">
            <a:noFill/>
          </a:ln>
        </p:spPr>
        <p:txBody>
          <a:bodyPr wrap="square" lIns="0" tIns="0" rIns="0" bIns="0" anchor="t">
            <a:noAutofit/>
          </a:bodyPr>
          <a:lstStyle/>
          <a:p>
            <a:pPr algn="l">
              <a:defRPr sz="2100" b="0">
                <a:solidFill>
                  <a:srgbClr val="3D454E"/>
                </a:solidFill>
                <a:latin typeface="Calibri"/>
                <a:ea typeface="Calibri"/>
                <a:cs typeface="Calibri"/>
              </a:defRPr>
            </a:pPr>
            <a:r>
              <a:rPr sz="2100" b="0" dirty="0">
                <a:solidFill>
                  <a:schemeClr val="bg2">
                    <a:lumMod val="25000"/>
                  </a:schemeClr>
                </a:solidFill>
                <a:latin typeface="Calibri"/>
                <a:ea typeface="Calibri"/>
                <a:cs typeface="Calibri"/>
              </a:rPr>
              <a:t>Reduction in fuel used</a:t>
            </a:r>
          </a:p>
        </p:txBody>
      </p:sp>
      <p:sp>
        <p:nvSpPr>
          <p:cNvPr id="24" name="Miles × (1 / old MPG − 1 / new MPG) × price per ga">
            <a:extLst>
              <a:ext uri="{FF2B5EF4-FFF2-40B4-BE49-F238E27FC236}">
                <a16:creationId xmlns:a16="http://schemas.microsoft.com/office/drawing/2014/main" id="{64C4AF6C-A620-069B-A63E-A65F71D3A210}"/>
              </a:ext>
            </a:extLst>
          </p:cNvPr>
          <p:cNvSpPr>
            <a:spLocks noGrp="1"/>
          </p:cNvSpPr>
          <p:nvPr/>
        </p:nvSpPr>
        <p:spPr>
          <a:xfrm>
            <a:off x="809625" y="5476875"/>
            <a:ext cx="10572750" cy="561975"/>
          </a:xfrm>
          <a:prstGeom prst="rect">
            <a:avLst/>
          </a:prstGeom>
          <a:noFill/>
          <a:ln w="0">
            <a:noFill/>
          </a:ln>
        </p:spPr>
        <p:txBody>
          <a:bodyPr wrap="square" lIns="0" tIns="0" rIns="0" bIns="0" anchor="t">
            <a:noAutofit/>
          </a:bodyPr>
          <a:lstStyle/>
          <a:p>
            <a:pPr algn="l">
              <a:defRPr sz="1725" b="0">
                <a:solidFill>
                  <a:srgbClr val="737C85"/>
                </a:solidFill>
                <a:latin typeface="Calibri"/>
                <a:ea typeface="Calibri"/>
                <a:cs typeface="Calibri"/>
              </a:defRPr>
            </a:pPr>
            <a:r>
              <a:rPr sz="1725" b="0" dirty="0">
                <a:solidFill>
                  <a:schemeClr val="bg2">
                    <a:lumMod val="25000"/>
                  </a:schemeClr>
                </a:solidFill>
                <a:latin typeface="Calibri"/>
                <a:ea typeface="Calibri"/>
                <a:cs typeface="Calibri"/>
              </a:rPr>
              <a:t>Miles × (1 / old MPG − 1 / new MPG) × price per gallon. Gross savings before program cost and surcharge effects.</a:t>
            </a:r>
          </a:p>
        </p:txBody>
      </p:sp>
    </p:spTree>
    <p:extLst>
      <p:ext uri="{BB962C8B-B14F-4D97-AF65-F5344CB8AC3E}">
        <p14:creationId xmlns:p14="http://schemas.microsoft.com/office/powerpoint/2010/main" val="1520878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10" grpId="0">
        <p:bldAsOne/>
      </p:bldGraphic>
      <p:bldP spid="13" grpId="0"/>
      <p:bldP spid="16" grpId="0"/>
      <p:bldP spid="18" grpId="0"/>
      <p:bldP spid="21"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F4E7F-5A33-05E1-6F6A-0F58889FFAE7}"/>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3912FA6E-B14E-33CE-2E2C-9FE24320EA36}"/>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BED10536-8859-0FF8-65FC-B27ABF50C4C0}"/>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Labor: Maximizing Productivity</a:t>
            </a:r>
            <a:endParaRPr sz="3200" b="1" dirty="0">
              <a:solidFill>
                <a:srgbClr val="FFFFFF"/>
              </a:solidFill>
              <a:latin typeface="Calibri"/>
              <a:ea typeface="Calibri"/>
              <a:cs typeface="Calibri"/>
            </a:endParaRPr>
          </a:p>
        </p:txBody>
      </p:sp>
      <p:pic>
        <p:nvPicPr>
          <p:cNvPr id="5" name="Picture 4" descr="5fa61f4c-98ae-4a4e-99f4-e96b74d83f25.png">
            <a:extLst>
              <a:ext uri="{FF2B5EF4-FFF2-40B4-BE49-F238E27FC236}">
                <a16:creationId xmlns:a16="http://schemas.microsoft.com/office/drawing/2014/main" id="{7BB63177-BB1E-1234-37D7-52C19136A104}"/>
              </a:ext>
            </a:extLst>
          </p:cNvPr>
          <p:cNvPicPr>
            <a:picLocks noChangeAspect="1"/>
          </p:cNvPicPr>
          <p:nvPr/>
        </p:nvPicPr>
        <p:blipFill>
          <a:blip r:embed="rId3"/>
          <a:stretch>
            <a:fillRect/>
          </a:stretch>
        </p:blipFill>
        <p:spPr>
          <a:xfrm>
            <a:off x="82296" y="781050"/>
            <a:ext cx="3678597" cy="5449773"/>
          </a:xfrm>
          <a:prstGeom prst="rect">
            <a:avLst/>
          </a:prstGeom>
        </p:spPr>
      </p:pic>
      <p:sp>
        <p:nvSpPr>
          <p:cNvPr id="8" name="Empty repositioning">
            <a:extLst>
              <a:ext uri="{FF2B5EF4-FFF2-40B4-BE49-F238E27FC236}">
                <a16:creationId xmlns:a16="http://schemas.microsoft.com/office/drawing/2014/main" id="{9A9C550F-E181-2A59-BFC5-28C2C9858679}"/>
              </a:ext>
            </a:extLst>
          </p:cNvPr>
          <p:cNvSpPr>
            <a:spLocks noGrp="1"/>
          </p:cNvSpPr>
          <p:nvPr/>
        </p:nvSpPr>
        <p:spPr>
          <a:xfrm>
            <a:off x="4437089" y="963726"/>
            <a:ext cx="6992911" cy="381000"/>
          </a:xfrm>
          <a:prstGeom prst="rect">
            <a:avLst/>
          </a:prstGeom>
          <a:noFill/>
          <a:ln w="0">
            <a:noFill/>
          </a:ln>
        </p:spPr>
        <p:txBody>
          <a:bodyPr wrap="square" lIns="0" tIns="0" rIns="0" bIns="0" anchor="t">
            <a:noAutofit/>
          </a:bodyPr>
          <a:lstStyle/>
          <a:p>
            <a:r>
              <a:rPr lang="en-US" sz="2400" dirty="0"/>
              <a:t>Today's challenge isn't simply finding labor. It's maximizing the productivity of the labor you already have.</a:t>
            </a:r>
          </a:p>
        </p:txBody>
      </p:sp>
      <p:sp>
        <p:nvSpPr>
          <p:cNvPr id="15" name="TextBox 14">
            <a:extLst>
              <a:ext uri="{FF2B5EF4-FFF2-40B4-BE49-F238E27FC236}">
                <a16:creationId xmlns:a16="http://schemas.microsoft.com/office/drawing/2014/main" id="{690A5ED1-D088-8F41-3A92-4DF81827A631}"/>
              </a:ext>
            </a:extLst>
          </p:cNvPr>
          <p:cNvSpPr txBox="1"/>
          <p:nvPr/>
        </p:nvSpPr>
        <p:spPr>
          <a:xfrm>
            <a:off x="4437089" y="2408207"/>
            <a:ext cx="6992910" cy="2041585"/>
          </a:xfrm>
          <a:prstGeom prst="rect">
            <a:avLst/>
          </a:prstGeom>
          <a:noFill/>
        </p:spPr>
        <p:txBody>
          <a:bodyPr wrap="square">
            <a:spAutoFit/>
          </a:bodyPr>
          <a:lstStyle/>
          <a:p>
            <a:pPr marL="0" marR="0">
              <a:lnSpc>
                <a:spcPct val="100000"/>
              </a:lnSpc>
              <a:spcAft>
                <a:spcPts val="800"/>
              </a:spcAft>
              <a:buNone/>
            </a:pPr>
            <a:r>
              <a:rPr lang="en-US" sz="2000" kern="0" dirty="0">
                <a:effectLst/>
                <a:latin typeface="+mn-lt"/>
                <a:ea typeface="Times New Roman" panose="02020603050405020304" pitchFamily="18" charset="0"/>
                <a:cs typeface="Arial" panose="020B0604020202020204" pitchFamily="34" charset="0"/>
              </a:rPr>
              <a:t>Questions every operation should ask:</a:t>
            </a:r>
            <a:endParaRPr lang="en-US" sz="2000"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Are dispatchers spending time on high-value activities?</a:t>
            </a:r>
            <a:endParaRPr lang="en-US" sz="2000"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Are drivers maximizing available drive time?</a:t>
            </a:r>
            <a:endParaRPr lang="en-US" sz="2000"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Are repetitive tasks automated where possible?</a:t>
            </a:r>
            <a:endParaRPr lang="en-US" sz="2000"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Are employees working with timely and accurate information?</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22" name="Rounded Rectangle 1">
            <a:extLst>
              <a:ext uri="{FF2B5EF4-FFF2-40B4-BE49-F238E27FC236}">
                <a16:creationId xmlns:a16="http://schemas.microsoft.com/office/drawing/2014/main" id="{CCEBFEBD-318A-8CDC-9BBB-21CE4FAB3544}"/>
              </a:ext>
            </a:extLst>
          </p:cNvPr>
          <p:cNvSpPr/>
          <p:nvPr/>
        </p:nvSpPr>
        <p:spPr>
          <a:xfrm>
            <a:off x="4437089" y="4795723"/>
            <a:ext cx="3011149" cy="1435100"/>
          </a:xfrm>
          <a:prstGeom prst="roundRect">
            <a:avLst>
              <a:gd name="adj" fmla="val 10619"/>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25" name="Rounded Rectangle 2">
            <a:extLst>
              <a:ext uri="{FF2B5EF4-FFF2-40B4-BE49-F238E27FC236}">
                <a16:creationId xmlns:a16="http://schemas.microsoft.com/office/drawing/2014/main" id="{29EE630C-CFE5-E8F4-7135-92201C752C5A}"/>
              </a:ext>
            </a:extLst>
          </p:cNvPr>
          <p:cNvSpPr/>
          <p:nvPr/>
        </p:nvSpPr>
        <p:spPr>
          <a:xfrm>
            <a:off x="8418850" y="4750039"/>
            <a:ext cx="3011149" cy="1435100"/>
          </a:xfrm>
          <a:prstGeom prst="roundRect">
            <a:avLst>
              <a:gd name="adj" fmla="val 10619"/>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27" name="TextBox 26">
            <a:extLst>
              <a:ext uri="{FF2B5EF4-FFF2-40B4-BE49-F238E27FC236}">
                <a16:creationId xmlns:a16="http://schemas.microsoft.com/office/drawing/2014/main" id="{366178F4-E61C-89BD-CD34-E8A26F7C9FFD}"/>
              </a:ext>
            </a:extLst>
          </p:cNvPr>
          <p:cNvSpPr txBox="1"/>
          <p:nvPr/>
        </p:nvSpPr>
        <p:spPr>
          <a:xfrm>
            <a:off x="4640289" y="4986223"/>
            <a:ext cx="2756429" cy="342900"/>
          </a:xfrm>
          <a:prstGeom prst="rect">
            <a:avLst/>
          </a:prstGeom>
          <a:noFill/>
        </p:spPr>
        <p:txBody>
          <a:bodyPr wrap="square" lIns="0" tIns="0" rIns="0" bIns="0" anchor="t">
            <a:normAutofit fontScale="92500"/>
          </a:bodyPr>
          <a:lstStyle/>
          <a:p>
            <a:pPr>
              <a:spcBef>
                <a:spcPts val="0"/>
              </a:spcBef>
              <a:spcAft>
                <a:spcPts val="0"/>
              </a:spcAft>
              <a:buNone/>
            </a:pPr>
            <a:r>
              <a:rPr sz="2200" b="1" i="0" u="none" strike="noStrike" dirty="0">
                <a:solidFill>
                  <a:srgbClr val="000000"/>
                </a:solidFill>
                <a:latin typeface="Montserrat"/>
              </a:rPr>
              <a:t>Risk of Cutting Pay</a:t>
            </a:r>
          </a:p>
        </p:txBody>
      </p:sp>
      <p:sp>
        <p:nvSpPr>
          <p:cNvPr id="29" name="TextBox 28">
            <a:extLst>
              <a:ext uri="{FF2B5EF4-FFF2-40B4-BE49-F238E27FC236}">
                <a16:creationId xmlns:a16="http://schemas.microsoft.com/office/drawing/2014/main" id="{C50D9175-A478-D55C-0E3F-6D02265A25E5}"/>
              </a:ext>
            </a:extLst>
          </p:cNvPr>
          <p:cNvSpPr txBox="1"/>
          <p:nvPr/>
        </p:nvSpPr>
        <p:spPr>
          <a:xfrm>
            <a:off x="4640289" y="5456123"/>
            <a:ext cx="2756429" cy="584200"/>
          </a:xfrm>
          <a:prstGeom prst="rect">
            <a:avLst/>
          </a:prstGeom>
          <a:noFill/>
        </p:spPr>
        <p:txBody>
          <a:bodyPr wrap="square" lIns="0" tIns="0" rIns="0" bIns="0" anchor="t">
            <a:normAutofit/>
          </a:bodyPr>
          <a:lstStyle/>
          <a:p>
            <a:pPr>
              <a:spcBef>
                <a:spcPts val="0"/>
              </a:spcBef>
              <a:spcAft>
                <a:spcPts val="0"/>
              </a:spcAft>
              <a:buNone/>
            </a:pPr>
            <a:r>
              <a:rPr sz="1400" b="0" i="0" u="none" strike="noStrike" dirty="0">
                <a:solidFill>
                  <a:srgbClr val="3D3E44"/>
                </a:solidFill>
                <a:latin typeface="Inter"/>
              </a:rPr>
              <a:t>Lower wages can raise vacancies and trigger costly turnover.</a:t>
            </a:r>
          </a:p>
        </p:txBody>
      </p:sp>
      <p:sp>
        <p:nvSpPr>
          <p:cNvPr id="31" name="TextBox 30">
            <a:extLst>
              <a:ext uri="{FF2B5EF4-FFF2-40B4-BE49-F238E27FC236}">
                <a16:creationId xmlns:a16="http://schemas.microsoft.com/office/drawing/2014/main" id="{11ADB93F-EC52-438B-60AC-01EB3142C4BC}"/>
              </a:ext>
            </a:extLst>
          </p:cNvPr>
          <p:cNvSpPr txBox="1"/>
          <p:nvPr/>
        </p:nvSpPr>
        <p:spPr>
          <a:xfrm>
            <a:off x="8546209" y="5037023"/>
            <a:ext cx="2756429" cy="342900"/>
          </a:xfrm>
          <a:prstGeom prst="rect">
            <a:avLst/>
          </a:prstGeom>
          <a:noFill/>
        </p:spPr>
        <p:txBody>
          <a:bodyPr wrap="square" lIns="0" tIns="0" rIns="0" bIns="0" anchor="t">
            <a:normAutofit fontScale="77500" lnSpcReduction="20000"/>
          </a:bodyPr>
          <a:lstStyle/>
          <a:p>
            <a:pPr>
              <a:spcBef>
                <a:spcPts val="0"/>
              </a:spcBef>
              <a:spcAft>
                <a:spcPts val="0"/>
              </a:spcAft>
              <a:buNone/>
            </a:pPr>
            <a:r>
              <a:rPr sz="2200" b="1" i="0" u="none" strike="noStrike" dirty="0">
                <a:solidFill>
                  <a:srgbClr val="000000"/>
                </a:solidFill>
                <a:latin typeface="Montserrat"/>
              </a:rPr>
              <a:t>Optimize Work Design</a:t>
            </a:r>
          </a:p>
        </p:txBody>
      </p:sp>
      <p:sp>
        <p:nvSpPr>
          <p:cNvPr id="33" name="TextBox 32">
            <a:extLst>
              <a:ext uri="{FF2B5EF4-FFF2-40B4-BE49-F238E27FC236}">
                <a16:creationId xmlns:a16="http://schemas.microsoft.com/office/drawing/2014/main" id="{99CC3B4B-50C9-3ABD-09E3-455C4149C02A}"/>
              </a:ext>
            </a:extLst>
          </p:cNvPr>
          <p:cNvSpPr txBox="1"/>
          <p:nvPr/>
        </p:nvSpPr>
        <p:spPr>
          <a:xfrm>
            <a:off x="8609889" y="5379923"/>
            <a:ext cx="2756429" cy="584200"/>
          </a:xfrm>
          <a:prstGeom prst="rect">
            <a:avLst/>
          </a:prstGeom>
          <a:noFill/>
        </p:spPr>
        <p:txBody>
          <a:bodyPr wrap="square" lIns="0" tIns="0" rIns="0" bIns="0" anchor="t">
            <a:normAutofit/>
          </a:bodyPr>
          <a:lstStyle/>
          <a:p>
            <a:pPr>
              <a:spcBef>
                <a:spcPts val="0"/>
              </a:spcBef>
              <a:spcAft>
                <a:spcPts val="0"/>
              </a:spcAft>
              <a:buNone/>
            </a:pPr>
            <a:r>
              <a:rPr sz="1400" b="0" i="0" u="none" strike="noStrike" dirty="0">
                <a:solidFill>
                  <a:srgbClr val="3D3E44"/>
                </a:solidFill>
                <a:latin typeface="Inter"/>
              </a:rPr>
              <a:t>Focus on reliable miles and home-time to support retention.</a:t>
            </a:r>
          </a:p>
        </p:txBody>
      </p:sp>
    </p:spTree>
    <p:extLst>
      <p:ext uri="{BB962C8B-B14F-4D97-AF65-F5344CB8AC3E}">
        <p14:creationId xmlns:p14="http://schemas.microsoft.com/office/powerpoint/2010/main" val="8920236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fade">
                                      <p:cBhvr>
                                        <p:cTn id="17" dur="500"/>
                                        <p:tgtEl>
                                          <p:spTgt spid="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xEl>
                                              <p:pRg st="2" end="2"/>
                                            </p:txEl>
                                          </p:spTgt>
                                        </p:tgtEl>
                                        <p:attrNameLst>
                                          <p:attrName>style.visibility</p:attrName>
                                        </p:attrNameLst>
                                      </p:cBhvr>
                                      <p:to>
                                        <p:strVal val="visible"/>
                                      </p:to>
                                    </p:set>
                                    <p:animEffect transition="in" filter="fade">
                                      <p:cBhvr>
                                        <p:cTn id="22" dur="500"/>
                                        <p:tgtEl>
                                          <p:spTgt spid="1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xEl>
                                              <p:pRg st="3" end="3"/>
                                            </p:txEl>
                                          </p:spTgt>
                                        </p:tgtEl>
                                        <p:attrNameLst>
                                          <p:attrName>style.visibility</p:attrName>
                                        </p:attrNameLst>
                                      </p:cBhvr>
                                      <p:to>
                                        <p:strVal val="visible"/>
                                      </p:to>
                                    </p:set>
                                    <p:animEffect transition="in" filter="fade">
                                      <p:cBhvr>
                                        <p:cTn id="27" dur="500"/>
                                        <p:tgtEl>
                                          <p:spTgt spid="1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xEl>
                                              <p:pRg st="4" end="4"/>
                                            </p:txEl>
                                          </p:spTgt>
                                        </p:tgtEl>
                                        <p:attrNameLst>
                                          <p:attrName>style.visibility</p:attrName>
                                        </p:attrNameLst>
                                      </p:cBhvr>
                                      <p:to>
                                        <p:strVal val="visible"/>
                                      </p:to>
                                    </p:set>
                                    <p:animEffect transition="in" filter="fade">
                                      <p:cBhvr>
                                        <p:cTn id="32" dur="500"/>
                                        <p:tgtEl>
                                          <p:spTgt spid="1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build="p"/>
      <p:bldP spid="22" grpId="0" animBg="1"/>
      <p:bldP spid="25" grpId="0" animBg="1"/>
      <p:bldP spid="27" grpId="0"/>
      <p:bldP spid="29" grpId="0"/>
      <p:bldP spid="31"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967BF-814F-ABE7-5C58-ADCBFE5CC548}"/>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6BC555EC-2E3A-4D28-1696-11E9297592C6}"/>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9D5CAF4B-AFD9-1ABF-A147-F65ABAB94DAF}"/>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Equipment Utilization</a:t>
            </a:r>
            <a:endParaRPr sz="3200" b="1" dirty="0">
              <a:solidFill>
                <a:srgbClr val="FFFFFF"/>
              </a:solidFill>
              <a:latin typeface="Calibri"/>
              <a:ea typeface="Calibri"/>
              <a:cs typeface="Calibri"/>
            </a:endParaRPr>
          </a:p>
        </p:txBody>
      </p:sp>
      <p:sp>
        <p:nvSpPr>
          <p:cNvPr id="8" name="Empty repositioning">
            <a:extLst>
              <a:ext uri="{FF2B5EF4-FFF2-40B4-BE49-F238E27FC236}">
                <a16:creationId xmlns:a16="http://schemas.microsoft.com/office/drawing/2014/main" id="{9ACB2FEA-490F-E1CF-6557-EE06EBBD5AE2}"/>
              </a:ext>
            </a:extLst>
          </p:cNvPr>
          <p:cNvSpPr>
            <a:spLocks noGrp="1"/>
          </p:cNvSpPr>
          <p:nvPr/>
        </p:nvSpPr>
        <p:spPr>
          <a:xfrm>
            <a:off x="734518" y="982647"/>
            <a:ext cx="6992911" cy="381000"/>
          </a:xfrm>
          <a:prstGeom prst="rect">
            <a:avLst/>
          </a:prstGeom>
          <a:noFill/>
          <a:ln w="0">
            <a:noFill/>
          </a:ln>
        </p:spPr>
        <p:txBody>
          <a:bodyPr wrap="square" lIns="0" tIns="0" rIns="0" bIns="0" anchor="t">
            <a:noAutofit/>
          </a:bodyPr>
          <a:lstStyle/>
          <a:p>
            <a:endParaRPr lang="en-US" sz="2400" dirty="0"/>
          </a:p>
        </p:txBody>
      </p:sp>
      <p:pic>
        <p:nvPicPr>
          <p:cNvPr id="4" name="Picture 3" descr="2db03f33-7f7d-4860-8936-d8df5457d16c.png">
            <a:extLst>
              <a:ext uri="{FF2B5EF4-FFF2-40B4-BE49-F238E27FC236}">
                <a16:creationId xmlns:a16="http://schemas.microsoft.com/office/drawing/2014/main" id="{FDF63D98-7C5F-9E1D-DFF6-E1ABB0287146}"/>
              </a:ext>
            </a:extLst>
          </p:cNvPr>
          <p:cNvPicPr>
            <a:picLocks noChangeAspect="1"/>
          </p:cNvPicPr>
          <p:nvPr/>
        </p:nvPicPr>
        <p:blipFill>
          <a:blip r:embed="rId3"/>
          <a:stretch>
            <a:fillRect/>
          </a:stretch>
        </p:blipFill>
        <p:spPr>
          <a:xfrm>
            <a:off x="8035178" y="797530"/>
            <a:ext cx="4016880" cy="5950933"/>
          </a:xfrm>
          <a:prstGeom prst="rect">
            <a:avLst/>
          </a:prstGeom>
        </p:spPr>
      </p:pic>
      <p:sp>
        <p:nvSpPr>
          <p:cNvPr id="7" name="Rounded Rectangle 1">
            <a:extLst>
              <a:ext uri="{FF2B5EF4-FFF2-40B4-BE49-F238E27FC236}">
                <a16:creationId xmlns:a16="http://schemas.microsoft.com/office/drawing/2014/main" id="{48A09198-FEB6-7819-F258-74DB69C5F596}"/>
              </a:ext>
            </a:extLst>
          </p:cNvPr>
          <p:cNvSpPr/>
          <p:nvPr/>
        </p:nvSpPr>
        <p:spPr>
          <a:xfrm>
            <a:off x="186126" y="1192544"/>
            <a:ext cx="3619392" cy="1587500"/>
          </a:xfrm>
          <a:prstGeom prst="roundRect">
            <a:avLst>
              <a:gd name="adj" fmla="val 9600"/>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1" name="Rounded Rectangle 2">
            <a:extLst>
              <a:ext uri="{FF2B5EF4-FFF2-40B4-BE49-F238E27FC236}">
                <a16:creationId xmlns:a16="http://schemas.microsoft.com/office/drawing/2014/main" id="{82104547-B0BE-D401-C583-CE5F2E6FC562}"/>
              </a:ext>
            </a:extLst>
          </p:cNvPr>
          <p:cNvSpPr/>
          <p:nvPr/>
        </p:nvSpPr>
        <p:spPr>
          <a:xfrm>
            <a:off x="4008718" y="1224294"/>
            <a:ext cx="3718711" cy="1554049"/>
          </a:xfrm>
          <a:prstGeom prst="roundRect">
            <a:avLst>
              <a:gd name="adj" fmla="val 9600"/>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3" name="Rounded Rectangle 3">
            <a:extLst>
              <a:ext uri="{FF2B5EF4-FFF2-40B4-BE49-F238E27FC236}">
                <a16:creationId xmlns:a16="http://schemas.microsoft.com/office/drawing/2014/main" id="{76C53B1C-61F4-36D7-BBDD-A44F3D42F432}"/>
              </a:ext>
            </a:extLst>
          </p:cNvPr>
          <p:cNvSpPr/>
          <p:nvPr/>
        </p:nvSpPr>
        <p:spPr>
          <a:xfrm>
            <a:off x="186126" y="3702937"/>
            <a:ext cx="3619392" cy="1498237"/>
          </a:xfrm>
          <a:prstGeom prst="roundRect">
            <a:avLst>
              <a:gd name="adj" fmla="val 9600"/>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6" name="Rounded Rectangle 4">
            <a:extLst>
              <a:ext uri="{FF2B5EF4-FFF2-40B4-BE49-F238E27FC236}">
                <a16:creationId xmlns:a16="http://schemas.microsoft.com/office/drawing/2014/main" id="{49C2FFBB-6331-209F-C410-3AF1720FA9D7}"/>
              </a:ext>
            </a:extLst>
          </p:cNvPr>
          <p:cNvSpPr/>
          <p:nvPr/>
        </p:nvSpPr>
        <p:spPr>
          <a:xfrm>
            <a:off x="4015402" y="3679680"/>
            <a:ext cx="3712027" cy="1567902"/>
          </a:xfrm>
          <a:prstGeom prst="roundRect">
            <a:avLst>
              <a:gd name="adj" fmla="val 9600"/>
            </a:avLst>
          </a:prstGeom>
          <a:solidFill>
            <a:srgbClr val="EFF0F6"/>
          </a:solidFill>
          <a:ln w="127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pic>
        <p:nvPicPr>
          <p:cNvPr id="18" name="Picture 17" descr="d6950a6c-f4bd-47f7-839b-8ab547f1969c.png">
            <a:extLst>
              <a:ext uri="{FF2B5EF4-FFF2-40B4-BE49-F238E27FC236}">
                <a16:creationId xmlns:a16="http://schemas.microsoft.com/office/drawing/2014/main" id="{C117F8B5-1494-6F29-C40A-54BEEF33DB85}"/>
              </a:ext>
            </a:extLst>
          </p:cNvPr>
          <p:cNvPicPr>
            <a:picLocks noChangeAspect="1"/>
          </p:cNvPicPr>
          <p:nvPr/>
        </p:nvPicPr>
        <p:blipFill>
          <a:blip r:embed="rId4"/>
          <a:stretch>
            <a:fillRect/>
          </a:stretch>
        </p:blipFill>
        <p:spPr>
          <a:xfrm>
            <a:off x="402026" y="1408444"/>
            <a:ext cx="609600" cy="609600"/>
          </a:xfrm>
          <a:prstGeom prst="rect">
            <a:avLst/>
          </a:prstGeom>
        </p:spPr>
      </p:pic>
      <p:pic>
        <p:nvPicPr>
          <p:cNvPr id="20" name="Picture 19" descr="dd62ec04-0e1b-4ca0-af9e-1bc866f5415d.png">
            <a:extLst>
              <a:ext uri="{FF2B5EF4-FFF2-40B4-BE49-F238E27FC236}">
                <a16:creationId xmlns:a16="http://schemas.microsoft.com/office/drawing/2014/main" id="{07AA3F88-E9AD-C274-2EB1-1AD4EF0DD585}"/>
              </a:ext>
            </a:extLst>
          </p:cNvPr>
          <p:cNvPicPr>
            <a:picLocks noChangeAspect="1"/>
          </p:cNvPicPr>
          <p:nvPr/>
        </p:nvPicPr>
        <p:blipFill>
          <a:blip r:embed="rId5"/>
          <a:stretch>
            <a:fillRect/>
          </a:stretch>
        </p:blipFill>
        <p:spPr>
          <a:xfrm>
            <a:off x="4224618" y="1440194"/>
            <a:ext cx="637174" cy="637174"/>
          </a:xfrm>
          <a:prstGeom prst="rect">
            <a:avLst/>
          </a:prstGeom>
        </p:spPr>
      </p:pic>
      <p:pic>
        <p:nvPicPr>
          <p:cNvPr id="23" name="Picture 22" descr="0aaf543a-72f6-41d8-a6bb-28261e68b114.png">
            <a:extLst>
              <a:ext uri="{FF2B5EF4-FFF2-40B4-BE49-F238E27FC236}">
                <a16:creationId xmlns:a16="http://schemas.microsoft.com/office/drawing/2014/main" id="{8292B894-75D7-FAFD-6B9B-1C2E9FFF5540}"/>
              </a:ext>
            </a:extLst>
          </p:cNvPr>
          <p:cNvPicPr>
            <a:picLocks noChangeAspect="1"/>
          </p:cNvPicPr>
          <p:nvPr/>
        </p:nvPicPr>
        <p:blipFill>
          <a:blip r:embed="rId6"/>
          <a:stretch>
            <a:fillRect/>
          </a:stretch>
        </p:blipFill>
        <p:spPr>
          <a:xfrm>
            <a:off x="402026" y="3918837"/>
            <a:ext cx="609600" cy="609600"/>
          </a:xfrm>
          <a:prstGeom prst="rect">
            <a:avLst/>
          </a:prstGeom>
        </p:spPr>
      </p:pic>
      <p:pic>
        <p:nvPicPr>
          <p:cNvPr id="26" name="Picture 25" descr="98b38250-e977-4d55-a23f-9715fb3d5dfc.png">
            <a:extLst>
              <a:ext uri="{FF2B5EF4-FFF2-40B4-BE49-F238E27FC236}">
                <a16:creationId xmlns:a16="http://schemas.microsoft.com/office/drawing/2014/main" id="{8155047B-1D3B-60EE-633F-9F31B772CA13}"/>
              </a:ext>
            </a:extLst>
          </p:cNvPr>
          <p:cNvPicPr>
            <a:picLocks noChangeAspect="1"/>
          </p:cNvPicPr>
          <p:nvPr/>
        </p:nvPicPr>
        <p:blipFill>
          <a:blip r:embed="rId7"/>
          <a:stretch>
            <a:fillRect/>
          </a:stretch>
        </p:blipFill>
        <p:spPr>
          <a:xfrm>
            <a:off x="4231302" y="3895580"/>
            <a:ext cx="602074" cy="602074"/>
          </a:xfrm>
          <a:prstGeom prst="rect">
            <a:avLst/>
          </a:prstGeom>
        </p:spPr>
      </p:pic>
      <p:sp>
        <p:nvSpPr>
          <p:cNvPr id="36" name="TextBox 35">
            <a:extLst>
              <a:ext uri="{FF2B5EF4-FFF2-40B4-BE49-F238E27FC236}">
                <a16:creationId xmlns:a16="http://schemas.microsoft.com/office/drawing/2014/main" id="{8749DACF-05FF-7360-B01B-B75DBD675F4B}"/>
              </a:ext>
            </a:extLst>
          </p:cNvPr>
          <p:cNvSpPr txBox="1"/>
          <p:nvPr/>
        </p:nvSpPr>
        <p:spPr>
          <a:xfrm>
            <a:off x="1214826" y="1408444"/>
            <a:ext cx="2984500" cy="381000"/>
          </a:xfrm>
          <a:prstGeom prst="rect">
            <a:avLst/>
          </a:prstGeom>
          <a:noFill/>
        </p:spPr>
        <p:txBody>
          <a:bodyPr wrap="square" lIns="0" tIns="0" rIns="0" bIns="0" anchor="t">
            <a:normAutofit/>
          </a:bodyPr>
          <a:lstStyle/>
          <a:p>
            <a:pPr>
              <a:spcBef>
                <a:spcPts val="0"/>
              </a:spcBef>
              <a:spcAft>
                <a:spcPts val="0"/>
              </a:spcAft>
              <a:buNone/>
            </a:pPr>
            <a:r>
              <a:rPr sz="2400" b="1" i="0" u="none" strike="noStrike" dirty="0">
                <a:solidFill>
                  <a:srgbClr val="000000"/>
                </a:solidFill>
                <a:latin typeface="Montserrat"/>
              </a:rPr>
              <a:t>Owned Trucks</a:t>
            </a:r>
          </a:p>
        </p:txBody>
      </p:sp>
      <p:sp>
        <p:nvSpPr>
          <p:cNvPr id="38" name="TextBox 37">
            <a:extLst>
              <a:ext uri="{FF2B5EF4-FFF2-40B4-BE49-F238E27FC236}">
                <a16:creationId xmlns:a16="http://schemas.microsoft.com/office/drawing/2014/main" id="{EA55C712-5DF0-C74D-3579-75D9F2CF5DA8}"/>
              </a:ext>
            </a:extLst>
          </p:cNvPr>
          <p:cNvSpPr txBox="1"/>
          <p:nvPr/>
        </p:nvSpPr>
        <p:spPr>
          <a:xfrm>
            <a:off x="1214826" y="1916444"/>
            <a:ext cx="2984500" cy="647700"/>
          </a:xfrm>
          <a:prstGeom prst="rect">
            <a:avLst/>
          </a:prstGeom>
          <a:noFill/>
        </p:spPr>
        <p:txBody>
          <a:bodyPr wrap="square" lIns="0" tIns="0" rIns="0" bIns="0" anchor="t">
            <a:normAutofit/>
          </a:bodyPr>
          <a:lstStyle/>
          <a:p>
            <a:pPr>
              <a:spcBef>
                <a:spcPts val="0"/>
              </a:spcBef>
              <a:spcAft>
                <a:spcPts val="0"/>
              </a:spcAft>
              <a:buNone/>
            </a:pPr>
            <a:r>
              <a:rPr sz="1600" b="0" i="0" u="none" strike="noStrike" dirty="0">
                <a:solidFill>
                  <a:srgbClr val="3D3E44"/>
                </a:solidFill>
                <a:latin typeface="Inter"/>
              </a:rPr>
              <a:t>All units in the fleet, whether active, idle, or under repair.</a:t>
            </a:r>
          </a:p>
        </p:txBody>
      </p:sp>
      <p:sp>
        <p:nvSpPr>
          <p:cNvPr id="40" name="TextBox 39">
            <a:extLst>
              <a:ext uri="{FF2B5EF4-FFF2-40B4-BE49-F238E27FC236}">
                <a16:creationId xmlns:a16="http://schemas.microsoft.com/office/drawing/2014/main" id="{705F649A-7F61-27E0-A8FE-312D29EDE316}"/>
              </a:ext>
            </a:extLst>
          </p:cNvPr>
          <p:cNvSpPr txBox="1"/>
          <p:nvPr/>
        </p:nvSpPr>
        <p:spPr>
          <a:xfrm>
            <a:off x="5037418" y="1440194"/>
            <a:ext cx="2606165" cy="390394"/>
          </a:xfrm>
          <a:prstGeom prst="rect">
            <a:avLst/>
          </a:prstGeom>
          <a:noFill/>
        </p:spPr>
        <p:txBody>
          <a:bodyPr wrap="square" lIns="0" tIns="0" rIns="0" bIns="0" anchor="t">
            <a:normAutofit fontScale="92500"/>
          </a:bodyPr>
          <a:lstStyle/>
          <a:p>
            <a:pPr>
              <a:spcBef>
                <a:spcPts val="0"/>
              </a:spcBef>
              <a:spcAft>
                <a:spcPts val="0"/>
              </a:spcAft>
              <a:buNone/>
            </a:pPr>
            <a:r>
              <a:rPr sz="2400" b="1" i="0" u="none" strike="noStrike">
                <a:solidFill>
                  <a:srgbClr val="000000"/>
                </a:solidFill>
                <a:latin typeface="Montserrat"/>
              </a:rPr>
              <a:t>Available Trucks</a:t>
            </a:r>
          </a:p>
        </p:txBody>
      </p:sp>
      <p:sp>
        <p:nvSpPr>
          <p:cNvPr id="42" name="TextBox 41">
            <a:extLst>
              <a:ext uri="{FF2B5EF4-FFF2-40B4-BE49-F238E27FC236}">
                <a16:creationId xmlns:a16="http://schemas.microsoft.com/office/drawing/2014/main" id="{AC1C5E79-FC01-704D-1950-7DD58B839B1C}"/>
              </a:ext>
            </a:extLst>
          </p:cNvPr>
          <p:cNvSpPr txBox="1"/>
          <p:nvPr/>
        </p:nvSpPr>
        <p:spPr>
          <a:xfrm>
            <a:off x="5037418" y="1948193"/>
            <a:ext cx="2606165" cy="663671"/>
          </a:xfrm>
          <a:prstGeom prst="rect">
            <a:avLst/>
          </a:prstGeom>
          <a:noFill/>
        </p:spPr>
        <p:txBody>
          <a:bodyPr wrap="square" lIns="0" tIns="0" rIns="0" bIns="0" anchor="t">
            <a:normAutofit/>
          </a:bodyPr>
          <a:lstStyle/>
          <a:p>
            <a:pPr>
              <a:spcBef>
                <a:spcPts val="0"/>
              </a:spcBef>
              <a:spcAft>
                <a:spcPts val="0"/>
              </a:spcAft>
              <a:buNone/>
            </a:pPr>
            <a:r>
              <a:rPr sz="1600" b="0" i="0" u="none" strike="noStrike">
                <a:solidFill>
                  <a:srgbClr val="3D3E44"/>
                </a:solidFill>
                <a:latin typeface="Inter"/>
              </a:rPr>
              <a:t>Ready for use but not assigned to a driver or load.</a:t>
            </a:r>
          </a:p>
        </p:txBody>
      </p:sp>
      <p:sp>
        <p:nvSpPr>
          <p:cNvPr id="44" name="TextBox 43">
            <a:extLst>
              <a:ext uri="{FF2B5EF4-FFF2-40B4-BE49-F238E27FC236}">
                <a16:creationId xmlns:a16="http://schemas.microsoft.com/office/drawing/2014/main" id="{D738C804-1956-255E-DFC6-91C925A06D7D}"/>
              </a:ext>
            </a:extLst>
          </p:cNvPr>
          <p:cNvSpPr txBox="1"/>
          <p:nvPr/>
        </p:nvSpPr>
        <p:spPr>
          <a:xfrm>
            <a:off x="1214826" y="3918837"/>
            <a:ext cx="2984500" cy="381000"/>
          </a:xfrm>
          <a:prstGeom prst="rect">
            <a:avLst/>
          </a:prstGeom>
          <a:noFill/>
        </p:spPr>
        <p:txBody>
          <a:bodyPr wrap="square" lIns="0" tIns="0" rIns="0" bIns="0" anchor="t">
            <a:normAutofit/>
          </a:bodyPr>
          <a:lstStyle/>
          <a:p>
            <a:pPr>
              <a:spcBef>
                <a:spcPts val="0"/>
              </a:spcBef>
              <a:spcAft>
                <a:spcPts val="0"/>
              </a:spcAft>
              <a:buNone/>
            </a:pPr>
            <a:r>
              <a:rPr sz="2400" b="1" i="0" u="none" strike="noStrike" dirty="0">
                <a:solidFill>
                  <a:srgbClr val="000000"/>
                </a:solidFill>
                <a:latin typeface="Montserrat"/>
              </a:rPr>
              <a:t>Seated Trucks</a:t>
            </a:r>
          </a:p>
        </p:txBody>
      </p:sp>
      <p:sp>
        <p:nvSpPr>
          <p:cNvPr id="46" name="TextBox 45">
            <a:extLst>
              <a:ext uri="{FF2B5EF4-FFF2-40B4-BE49-F238E27FC236}">
                <a16:creationId xmlns:a16="http://schemas.microsoft.com/office/drawing/2014/main" id="{9CA4EEB1-87E6-0684-2513-DBD071C19036}"/>
              </a:ext>
            </a:extLst>
          </p:cNvPr>
          <p:cNvSpPr txBox="1"/>
          <p:nvPr/>
        </p:nvSpPr>
        <p:spPr>
          <a:xfrm>
            <a:off x="1214826" y="4426837"/>
            <a:ext cx="2093150" cy="647700"/>
          </a:xfrm>
          <a:prstGeom prst="rect">
            <a:avLst/>
          </a:prstGeom>
          <a:noFill/>
        </p:spPr>
        <p:txBody>
          <a:bodyPr wrap="square" lIns="0" tIns="0" rIns="0" bIns="0" anchor="t">
            <a:normAutofit fontScale="92500" lnSpcReduction="10000"/>
          </a:bodyPr>
          <a:lstStyle/>
          <a:p>
            <a:pPr>
              <a:spcBef>
                <a:spcPts val="0"/>
              </a:spcBef>
              <a:spcAft>
                <a:spcPts val="0"/>
              </a:spcAft>
              <a:buNone/>
            </a:pPr>
            <a:r>
              <a:rPr sz="1600" b="0" i="0" u="none" strike="noStrike" dirty="0">
                <a:solidFill>
                  <a:srgbClr val="3D3E44"/>
                </a:solidFill>
                <a:latin typeface="Inter"/>
              </a:rPr>
              <a:t>Assigned to a qualified driver, not necessarily dispatched.</a:t>
            </a:r>
          </a:p>
        </p:txBody>
      </p:sp>
      <p:sp>
        <p:nvSpPr>
          <p:cNvPr id="48" name="TextBox 47">
            <a:extLst>
              <a:ext uri="{FF2B5EF4-FFF2-40B4-BE49-F238E27FC236}">
                <a16:creationId xmlns:a16="http://schemas.microsoft.com/office/drawing/2014/main" id="{50F4904C-42C5-0E63-7E40-5E46FDB6A830}"/>
              </a:ext>
            </a:extLst>
          </p:cNvPr>
          <p:cNvSpPr txBox="1"/>
          <p:nvPr/>
        </p:nvSpPr>
        <p:spPr>
          <a:xfrm>
            <a:off x="5044102" y="3895580"/>
            <a:ext cx="2635427" cy="376296"/>
          </a:xfrm>
          <a:prstGeom prst="rect">
            <a:avLst/>
          </a:prstGeom>
          <a:noFill/>
        </p:spPr>
        <p:txBody>
          <a:bodyPr wrap="square" lIns="0" tIns="0" rIns="0" bIns="0" anchor="t">
            <a:normAutofit fontScale="85000" lnSpcReduction="10000"/>
          </a:bodyPr>
          <a:lstStyle/>
          <a:p>
            <a:pPr>
              <a:spcBef>
                <a:spcPts val="0"/>
              </a:spcBef>
              <a:spcAft>
                <a:spcPts val="0"/>
              </a:spcAft>
              <a:buNone/>
            </a:pPr>
            <a:r>
              <a:rPr sz="2400" b="1" i="0" u="none" strike="noStrike">
                <a:solidFill>
                  <a:srgbClr val="000000"/>
                </a:solidFill>
                <a:latin typeface="Montserrat"/>
              </a:rPr>
              <a:t>Dispatched Trucks</a:t>
            </a:r>
          </a:p>
        </p:txBody>
      </p:sp>
      <p:sp>
        <p:nvSpPr>
          <p:cNvPr id="50" name="TextBox 49">
            <a:extLst>
              <a:ext uri="{FF2B5EF4-FFF2-40B4-BE49-F238E27FC236}">
                <a16:creationId xmlns:a16="http://schemas.microsoft.com/office/drawing/2014/main" id="{23FF0F4F-5089-9A11-1FA1-87F984934BB5}"/>
              </a:ext>
            </a:extLst>
          </p:cNvPr>
          <p:cNvSpPr txBox="1"/>
          <p:nvPr/>
        </p:nvSpPr>
        <p:spPr>
          <a:xfrm>
            <a:off x="5044102" y="4403580"/>
            <a:ext cx="2635427" cy="639704"/>
          </a:xfrm>
          <a:prstGeom prst="rect">
            <a:avLst/>
          </a:prstGeom>
          <a:noFill/>
        </p:spPr>
        <p:txBody>
          <a:bodyPr wrap="square" lIns="0" tIns="0" rIns="0" bIns="0" anchor="t">
            <a:normAutofit/>
          </a:bodyPr>
          <a:lstStyle/>
          <a:p>
            <a:pPr>
              <a:spcBef>
                <a:spcPts val="0"/>
              </a:spcBef>
              <a:spcAft>
                <a:spcPts val="0"/>
              </a:spcAft>
              <a:buNone/>
            </a:pPr>
            <a:r>
              <a:rPr sz="1600" b="0" i="0" u="none" strike="noStrike">
                <a:solidFill>
                  <a:srgbClr val="3D3E44"/>
                </a:solidFill>
                <a:latin typeface="Inter"/>
              </a:rPr>
              <a:t>On an active load assignment, generating revenue miles.</a:t>
            </a:r>
          </a:p>
        </p:txBody>
      </p:sp>
    </p:spTree>
    <p:extLst>
      <p:ext uri="{BB962C8B-B14F-4D97-AF65-F5344CB8AC3E}">
        <p14:creationId xmlns:p14="http://schemas.microsoft.com/office/powerpoint/2010/main" val="21056664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500"/>
                                        <p:tgtEl>
                                          <p:spTgt spid="4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fade">
                                      <p:cBhvr>
                                        <p:cTn id="55" dur="500"/>
                                        <p:tgtEl>
                                          <p:spTgt spid="4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6" grpId="0" animBg="1"/>
      <p:bldP spid="36" grpId="0"/>
      <p:bldP spid="38" grpId="0"/>
      <p:bldP spid="40" grpId="0"/>
      <p:bldP spid="42" grpId="0"/>
      <p:bldP spid="44" grpId="0"/>
      <p:bldP spid="46" grpId="0"/>
      <p:bldP spid="48"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A8C26-167D-B920-7E09-72DA1A864756}"/>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09BD60BB-73B6-514C-DC26-61E5C8D7CBDD}"/>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375E96B0-7D17-D554-A91E-0CF25F906650}"/>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Equipment Utilization</a:t>
            </a:r>
            <a:endParaRPr sz="3200" b="1" dirty="0">
              <a:solidFill>
                <a:srgbClr val="FFFFFF"/>
              </a:solidFill>
              <a:latin typeface="Calibri"/>
              <a:ea typeface="Calibri"/>
              <a:cs typeface="Calibri"/>
            </a:endParaRPr>
          </a:p>
        </p:txBody>
      </p:sp>
      <p:sp>
        <p:nvSpPr>
          <p:cNvPr id="5" name="Empty repositioning">
            <a:extLst>
              <a:ext uri="{FF2B5EF4-FFF2-40B4-BE49-F238E27FC236}">
                <a16:creationId xmlns:a16="http://schemas.microsoft.com/office/drawing/2014/main" id="{91A2982F-D03B-EF8D-1BD1-E0B8FBC3DBB4}"/>
              </a:ext>
            </a:extLst>
          </p:cNvPr>
          <p:cNvSpPr>
            <a:spLocks noGrp="1"/>
          </p:cNvSpPr>
          <p:nvPr/>
        </p:nvSpPr>
        <p:spPr>
          <a:xfrm>
            <a:off x="523994" y="908054"/>
            <a:ext cx="10144006" cy="381000"/>
          </a:xfrm>
          <a:prstGeom prst="rect">
            <a:avLst/>
          </a:prstGeom>
          <a:noFill/>
          <a:ln w="0">
            <a:noFill/>
          </a:ln>
        </p:spPr>
        <p:txBody>
          <a:bodyPr wrap="square" lIns="0" tIns="0" rIns="0" bIns="0" anchor="t">
            <a:noAutofit/>
          </a:bodyPr>
          <a:lstStyle/>
          <a:p>
            <a:r>
              <a:rPr lang="en-US" sz="2400" b="1" dirty="0"/>
              <a:t>Equipment Utilization is one of the clearest indicators of operational health</a:t>
            </a:r>
          </a:p>
        </p:txBody>
      </p:sp>
      <p:sp>
        <p:nvSpPr>
          <p:cNvPr id="10" name="TextBox 9">
            <a:extLst>
              <a:ext uri="{FF2B5EF4-FFF2-40B4-BE49-F238E27FC236}">
                <a16:creationId xmlns:a16="http://schemas.microsoft.com/office/drawing/2014/main" id="{F351C984-0D99-6F6B-8B99-E37CF7D5AF3D}"/>
              </a:ext>
            </a:extLst>
          </p:cNvPr>
          <p:cNvSpPr txBox="1"/>
          <p:nvPr/>
        </p:nvSpPr>
        <p:spPr>
          <a:xfrm>
            <a:off x="523994" y="1640863"/>
            <a:ext cx="10144005" cy="2451953"/>
          </a:xfrm>
          <a:prstGeom prst="rect">
            <a:avLst/>
          </a:prstGeom>
          <a:noFill/>
        </p:spPr>
        <p:txBody>
          <a:bodyPr wrap="square">
            <a:spAutoFit/>
          </a:bodyPr>
          <a:lstStyle/>
          <a:p>
            <a:pPr marL="0" marR="0">
              <a:lnSpc>
                <a:spcPct val="100000"/>
              </a:lnSpc>
              <a:spcAft>
                <a:spcPts val="800"/>
              </a:spcAft>
              <a:buNone/>
            </a:pPr>
            <a:r>
              <a:rPr lang="en-US" sz="2000" b="1" kern="0" dirty="0">
                <a:ea typeface="Aptos" panose="020B0004020202020204" pitchFamily="34" charset="0"/>
                <a:cs typeface="Arial" panose="020B0604020202020204" pitchFamily="34" charset="0"/>
              </a:rPr>
              <a:t>These key metrics provide a better understanding of your EU:</a:t>
            </a:r>
            <a:endParaRPr lang="en-US" sz="2000" b="1"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Revenue per truck</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a typeface="Aptos" panose="020B0004020202020204" pitchFamily="34" charset="0"/>
                <a:cs typeface="Arial" panose="020B0604020202020204" pitchFamily="34" charset="0"/>
              </a:rPr>
              <a:t>Loaded versus empty miles</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Aptos" panose="020B0004020202020204" pitchFamily="34" charset="0"/>
                <a:cs typeface="Arial" panose="020B0604020202020204" pitchFamily="34" charset="0"/>
              </a:rPr>
              <a:t>Trailer utilization</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a typeface="Aptos" panose="020B0004020202020204" pitchFamily="34" charset="0"/>
                <a:cs typeface="Arial" panose="020B0604020202020204" pitchFamily="34" charset="0"/>
              </a:rPr>
              <a:t>Dwell Time</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Aptos" panose="020B0004020202020204" pitchFamily="34" charset="0"/>
                <a:cs typeface="Arial" panose="020B0604020202020204" pitchFamily="34" charset="0"/>
              </a:rPr>
              <a:t>Asset turnaround time</a:t>
            </a:r>
            <a:endParaRPr lang="en-US" sz="2000" kern="100" dirty="0">
              <a:effectLst/>
              <a:latin typeface="+mn-lt"/>
              <a:ea typeface="Aptos" panose="020B0004020202020204" pitchFamily="34" charset="0"/>
              <a:cs typeface="Arial" panose="020B0604020202020204" pitchFamily="34" charset="0"/>
            </a:endParaRPr>
          </a:p>
        </p:txBody>
      </p:sp>
      <p:sp>
        <p:nvSpPr>
          <p:cNvPr id="14" name="Loaded-mile rate, total-mile cost and contribution">
            <a:extLst>
              <a:ext uri="{FF2B5EF4-FFF2-40B4-BE49-F238E27FC236}">
                <a16:creationId xmlns:a16="http://schemas.microsoft.com/office/drawing/2014/main" id="{24F583BC-6A71-7D7F-7CAA-62CDBB0BE68E}"/>
              </a:ext>
            </a:extLst>
          </p:cNvPr>
          <p:cNvSpPr>
            <a:spLocks noGrp="1"/>
          </p:cNvSpPr>
          <p:nvPr/>
        </p:nvSpPr>
        <p:spPr>
          <a:xfrm>
            <a:off x="2919938" y="4681783"/>
            <a:ext cx="6352123" cy="956407"/>
          </a:xfrm>
          <a:prstGeom prst="rect">
            <a:avLst/>
          </a:prstGeom>
          <a:noFill/>
          <a:ln w="0">
            <a:noFill/>
          </a:ln>
        </p:spPr>
        <p:txBody>
          <a:bodyPr wrap="square" lIns="0" tIns="0" rIns="0" bIns="0" anchor="t">
            <a:noAutofit/>
          </a:bodyPr>
          <a:lstStyle/>
          <a:p>
            <a:pPr algn="ctr"/>
            <a:r>
              <a:rPr lang="en-US" sz="2000" i="1" dirty="0"/>
              <a:t>The question should always be:</a:t>
            </a:r>
          </a:p>
          <a:p>
            <a:pPr algn="ctr"/>
            <a:r>
              <a:rPr lang="en-US" sz="2000" i="1" dirty="0"/>
              <a:t>How do we get more productivity from the assets we already own?</a:t>
            </a:r>
          </a:p>
        </p:txBody>
      </p:sp>
    </p:spTree>
    <p:extLst>
      <p:ext uri="{BB962C8B-B14F-4D97-AF65-F5344CB8AC3E}">
        <p14:creationId xmlns:p14="http://schemas.microsoft.com/office/powerpoint/2010/main" val="12601684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fade">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fade">
                                      <p:cBhvr>
                                        <p:cTn id="22" dur="5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500"/>
                                        <p:tgtEl>
                                          <p:spTgt spid="1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fade">
                                      <p:cBhvr>
                                        <p:cTn id="32" dur="5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fade">
                                      <p:cBhvr>
                                        <p:cTn id="37" dur="500"/>
                                        <p:tgtEl>
                                          <p:spTgt spid="1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build="p"/>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58328-E953-34E5-0E28-5691D4C5B660}"/>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8E760AA5-C253-7809-C829-6276BDD1848B}"/>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E46A57A8-879B-ED99-625A-362803A245ED}"/>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Equipment Utilization Changes Fixed Cost Per Truck</a:t>
            </a:r>
            <a:endParaRPr sz="3200" b="1" dirty="0">
              <a:solidFill>
                <a:srgbClr val="FFFFFF"/>
              </a:solidFill>
              <a:latin typeface="Calibri"/>
              <a:ea typeface="Calibri"/>
              <a:cs typeface="Calibri"/>
            </a:endParaRPr>
          </a:p>
        </p:txBody>
      </p:sp>
      <p:sp>
        <p:nvSpPr>
          <p:cNvPr id="7" name="Illustrative annual fixed equipment expense: $60,0">
            <a:extLst>
              <a:ext uri="{FF2B5EF4-FFF2-40B4-BE49-F238E27FC236}">
                <a16:creationId xmlns:a16="http://schemas.microsoft.com/office/drawing/2014/main" id="{5E9A38A0-185C-F1DF-80E2-F59AEC8D2423}"/>
              </a:ext>
            </a:extLst>
          </p:cNvPr>
          <p:cNvSpPr>
            <a:spLocks noGrp="1"/>
          </p:cNvSpPr>
          <p:nvPr/>
        </p:nvSpPr>
        <p:spPr>
          <a:xfrm>
            <a:off x="809625" y="1057275"/>
            <a:ext cx="10572750" cy="428625"/>
          </a:xfrm>
          <a:prstGeom prst="rect">
            <a:avLst/>
          </a:prstGeom>
          <a:noFill/>
          <a:ln w="0">
            <a:noFill/>
          </a:ln>
        </p:spPr>
        <p:txBody>
          <a:bodyPr wrap="square" lIns="0" tIns="0" rIns="0" bIns="0" anchor="t">
            <a:noAutofit/>
          </a:bodyPr>
          <a:lstStyle/>
          <a:p>
            <a:pPr algn="l">
              <a:defRPr sz="2025" b="0">
                <a:solidFill>
                  <a:srgbClr val="3D454E"/>
                </a:solidFill>
                <a:latin typeface="Calibri"/>
                <a:ea typeface="Calibri"/>
                <a:cs typeface="Calibri"/>
              </a:defRPr>
            </a:pPr>
            <a:r>
              <a:rPr sz="2025" b="0" dirty="0">
                <a:solidFill>
                  <a:schemeClr val="bg2">
                    <a:lumMod val="25000"/>
                  </a:schemeClr>
                </a:solidFill>
                <a:latin typeface="Calibri"/>
                <a:ea typeface="Calibri"/>
                <a:cs typeface="Calibri"/>
              </a:rPr>
              <a:t>Illustrative annual fixed equipment expense: $60,000 per truck</a:t>
            </a:r>
          </a:p>
        </p:txBody>
      </p:sp>
      <p:graphicFrame>
        <p:nvGraphicFramePr>
          <p:cNvPr id="11" name="Chart" descr="Chart">
            <a:extLst>
              <a:ext uri="{FF2B5EF4-FFF2-40B4-BE49-F238E27FC236}">
                <a16:creationId xmlns:a16="http://schemas.microsoft.com/office/drawing/2014/main" id="{751FE8EF-E49B-99E5-11B4-ED3167F63788}"/>
              </a:ext>
            </a:extLst>
          </p:cNvPr>
          <p:cNvGraphicFramePr/>
          <p:nvPr>
            <p:extLst>
              <p:ext uri="{D42A27DB-BD31-4B8C-83A1-F6EECF244321}">
                <p14:modId xmlns:p14="http://schemas.microsoft.com/office/powerpoint/2010/main" val="4230829436"/>
              </p:ext>
            </p:extLst>
          </p:nvPr>
        </p:nvGraphicFramePr>
        <p:xfrm>
          <a:off x="762000" y="1762125"/>
          <a:ext cx="6334125" cy="3143250"/>
        </p:xfrm>
        <a:graphic>
          <a:graphicData uri="http://schemas.openxmlformats.org/drawingml/2006/chart">
            <c:chart xmlns:c="http://schemas.openxmlformats.org/drawingml/2006/chart" xmlns:r="http://schemas.openxmlformats.org/officeDocument/2006/relationships" r:id="rId3"/>
          </a:graphicData>
        </a:graphic>
      </p:graphicFrame>
      <p:sp>
        <p:nvSpPr>
          <p:cNvPr id="13" name="20%">
            <a:extLst>
              <a:ext uri="{FF2B5EF4-FFF2-40B4-BE49-F238E27FC236}">
                <a16:creationId xmlns:a16="http://schemas.microsoft.com/office/drawing/2014/main" id="{73F59341-244A-3717-1CA7-E32F7A4C2536}"/>
              </a:ext>
            </a:extLst>
          </p:cNvPr>
          <p:cNvSpPr>
            <a:spLocks noGrp="1"/>
          </p:cNvSpPr>
          <p:nvPr/>
        </p:nvSpPr>
        <p:spPr>
          <a:xfrm>
            <a:off x="8001000" y="2038350"/>
            <a:ext cx="3238500" cy="952500"/>
          </a:xfrm>
          <a:prstGeom prst="rect">
            <a:avLst/>
          </a:prstGeom>
          <a:noFill/>
          <a:ln w="0">
            <a:noFill/>
          </a:ln>
        </p:spPr>
        <p:txBody>
          <a:bodyPr wrap="square" lIns="0" tIns="0" rIns="0" bIns="0" anchor="t">
            <a:noAutofit/>
          </a:bodyPr>
          <a:lstStyle/>
          <a:p>
            <a:pPr algn="l">
              <a:defRPr sz="6075" b="1">
                <a:solidFill>
                  <a:srgbClr val="21638A"/>
                </a:solidFill>
                <a:latin typeface="Calibri"/>
                <a:ea typeface="Calibri"/>
                <a:cs typeface="Calibri"/>
              </a:defRPr>
            </a:pPr>
            <a:r>
              <a:rPr sz="6075" b="1">
                <a:solidFill>
                  <a:srgbClr val="21638A"/>
                </a:solidFill>
                <a:latin typeface="Calibri"/>
                <a:ea typeface="Calibri"/>
                <a:cs typeface="Calibri"/>
              </a:rPr>
              <a:t>20%</a:t>
            </a:r>
          </a:p>
        </p:txBody>
      </p:sp>
      <p:sp>
        <p:nvSpPr>
          <p:cNvPr id="16" name="Lower fixed cost allocation&#10;per mile">
            <a:extLst>
              <a:ext uri="{FF2B5EF4-FFF2-40B4-BE49-F238E27FC236}">
                <a16:creationId xmlns:a16="http://schemas.microsoft.com/office/drawing/2014/main" id="{D6664835-75AF-3CA3-13D7-F7E80A7B6640}"/>
              </a:ext>
            </a:extLst>
          </p:cNvPr>
          <p:cNvSpPr>
            <a:spLocks noGrp="1"/>
          </p:cNvSpPr>
          <p:nvPr/>
        </p:nvSpPr>
        <p:spPr>
          <a:xfrm>
            <a:off x="8020050" y="3076575"/>
            <a:ext cx="3333750" cy="847725"/>
          </a:xfrm>
          <a:prstGeom prst="rect">
            <a:avLst/>
          </a:prstGeom>
          <a:noFill/>
          <a:ln w="0">
            <a:noFill/>
          </a:ln>
        </p:spPr>
        <p:txBody>
          <a:bodyPr wrap="square" lIns="0" tIns="0" rIns="0" bIns="0" anchor="t">
            <a:noAutofit/>
          </a:bodyPr>
          <a:lstStyle/>
          <a:p>
            <a:pPr algn="l">
              <a:defRPr sz="2250" b="0">
                <a:solidFill>
                  <a:srgbClr val="3D454E"/>
                </a:solidFill>
                <a:latin typeface="Calibri"/>
                <a:ea typeface="Calibri"/>
                <a:cs typeface="Calibri"/>
              </a:defRPr>
            </a:pPr>
            <a:r>
              <a:rPr sz="2250" b="0" dirty="0">
                <a:solidFill>
                  <a:schemeClr val="bg2">
                    <a:lumMod val="25000"/>
                  </a:schemeClr>
                </a:solidFill>
                <a:latin typeface="Calibri"/>
                <a:ea typeface="Calibri"/>
                <a:cs typeface="Calibri"/>
              </a:rPr>
              <a:t>Lower fixed cost allocation</a:t>
            </a:r>
          </a:p>
          <a:p>
            <a:pPr algn="l">
              <a:defRPr sz="2250" b="0">
                <a:solidFill>
                  <a:srgbClr val="3D454E"/>
                </a:solidFill>
                <a:latin typeface="Calibri"/>
                <a:ea typeface="Calibri"/>
                <a:cs typeface="Calibri"/>
              </a:defRPr>
            </a:pPr>
            <a:r>
              <a:rPr sz="2250" b="0" dirty="0">
                <a:solidFill>
                  <a:schemeClr val="bg2">
                    <a:lumMod val="25000"/>
                  </a:schemeClr>
                </a:solidFill>
                <a:latin typeface="Calibri"/>
                <a:ea typeface="Calibri"/>
                <a:cs typeface="Calibri"/>
              </a:rPr>
              <a:t>per mile</a:t>
            </a:r>
          </a:p>
        </p:txBody>
      </p:sp>
      <p:sp>
        <p:nvSpPr>
          <p:cNvPr id="18" name="$60,000">
            <a:extLst>
              <a:ext uri="{FF2B5EF4-FFF2-40B4-BE49-F238E27FC236}">
                <a16:creationId xmlns:a16="http://schemas.microsoft.com/office/drawing/2014/main" id="{F8DFB857-4A69-7FAA-A673-B9D965ED3F2A}"/>
              </a:ext>
            </a:extLst>
          </p:cNvPr>
          <p:cNvSpPr>
            <a:spLocks noGrp="1"/>
          </p:cNvSpPr>
          <p:nvPr/>
        </p:nvSpPr>
        <p:spPr>
          <a:xfrm>
            <a:off x="8001000" y="4124325"/>
            <a:ext cx="3381375" cy="704850"/>
          </a:xfrm>
          <a:prstGeom prst="rect">
            <a:avLst/>
          </a:prstGeom>
          <a:noFill/>
          <a:ln w="0">
            <a:noFill/>
          </a:ln>
        </p:spPr>
        <p:txBody>
          <a:bodyPr wrap="square" lIns="0" tIns="0" rIns="0" bIns="0" anchor="t">
            <a:noAutofit/>
          </a:bodyPr>
          <a:lstStyle/>
          <a:p>
            <a:pPr algn="l">
              <a:defRPr sz="4200" b="1">
                <a:solidFill>
                  <a:srgbClr val="FC9527"/>
                </a:solidFill>
                <a:latin typeface="Calibri"/>
                <a:ea typeface="Calibri"/>
                <a:cs typeface="Calibri"/>
              </a:defRPr>
            </a:pPr>
            <a:r>
              <a:rPr sz="4200" b="1">
                <a:solidFill>
                  <a:srgbClr val="FC9527"/>
                </a:solidFill>
                <a:latin typeface="Calibri"/>
                <a:ea typeface="Calibri"/>
                <a:cs typeface="Calibri"/>
              </a:rPr>
              <a:t>$60,000</a:t>
            </a:r>
          </a:p>
        </p:txBody>
      </p:sp>
      <p:sp>
        <p:nvSpPr>
          <p:cNvPr id="20" name="Annual fixed expense">
            <a:extLst>
              <a:ext uri="{FF2B5EF4-FFF2-40B4-BE49-F238E27FC236}">
                <a16:creationId xmlns:a16="http://schemas.microsoft.com/office/drawing/2014/main" id="{72AB041B-8B5D-021C-2E40-793654E095B6}"/>
              </a:ext>
            </a:extLst>
          </p:cNvPr>
          <p:cNvSpPr>
            <a:spLocks noGrp="1"/>
          </p:cNvSpPr>
          <p:nvPr/>
        </p:nvSpPr>
        <p:spPr>
          <a:xfrm>
            <a:off x="8020050" y="4848225"/>
            <a:ext cx="3333750" cy="409575"/>
          </a:xfrm>
          <a:prstGeom prst="rect">
            <a:avLst/>
          </a:prstGeom>
          <a:noFill/>
          <a:ln w="0">
            <a:noFill/>
          </a:ln>
        </p:spPr>
        <p:txBody>
          <a:bodyPr wrap="square" lIns="0" tIns="0" rIns="0" bIns="0" anchor="t">
            <a:noAutofit/>
          </a:bodyPr>
          <a:lstStyle/>
          <a:p>
            <a:pPr algn="l">
              <a:defRPr sz="2025" b="0">
                <a:solidFill>
                  <a:srgbClr val="3D454E"/>
                </a:solidFill>
                <a:latin typeface="Calibri"/>
                <a:ea typeface="Calibri"/>
                <a:cs typeface="Calibri"/>
              </a:defRPr>
            </a:pPr>
            <a:r>
              <a:rPr sz="2025" b="0" dirty="0">
                <a:solidFill>
                  <a:schemeClr val="bg2">
                    <a:lumMod val="25000"/>
                  </a:schemeClr>
                </a:solidFill>
                <a:latin typeface="Calibri"/>
                <a:ea typeface="Calibri"/>
                <a:cs typeface="Calibri"/>
              </a:rPr>
              <a:t>Annual fixed expense</a:t>
            </a:r>
          </a:p>
        </p:txBody>
      </p:sp>
      <p:sp>
        <p:nvSpPr>
          <p:cNvPr id="22" name="Better cost absorption creates value when the adde">
            <a:extLst>
              <a:ext uri="{FF2B5EF4-FFF2-40B4-BE49-F238E27FC236}">
                <a16:creationId xmlns:a16="http://schemas.microsoft.com/office/drawing/2014/main" id="{319046A4-E82B-9A5B-335C-EB8B00908B13}"/>
              </a:ext>
            </a:extLst>
          </p:cNvPr>
          <p:cNvSpPr>
            <a:spLocks noGrp="1"/>
          </p:cNvSpPr>
          <p:nvPr/>
        </p:nvSpPr>
        <p:spPr>
          <a:xfrm>
            <a:off x="809625" y="5410200"/>
            <a:ext cx="10525125" cy="5715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sz="2025" b="1" dirty="0">
                <a:solidFill>
                  <a:schemeClr val="bg2">
                    <a:lumMod val="25000"/>
                  </a:schemeClr>
                </a:solidFill>
                <a:latin typeface="Calibri"/>
                <a:ea typeface="Calibri"/>
                <a:cs typeface="Calibri"/>
              </a:rPr>
              <a:t>Better cost absorption creates value when the added freight earns contribution.</a:t>
            </a:r>
          </a:p>
        </p:txBody>
      </p:sp>
    </p:spTree>
    <p:extLst>
      <p:ext uri="{BB962C8B-B14F-4D97-AF65-F5344CB8AC3E}">
        <p14:creationId xmlns:p14="http://schemas.microsoft.com/office/powerpoint/2010/main" val="3635060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4CC96-CD66-0912-A35B-B0AAFD6FA1B7}"/>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D5421631-F299-9098-D980-F48CDC3D1BC2}"/>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63ACD192-E83A-B9B2-5C2A-66D87567EAE5}"/>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Day-to-Day Operational Execution</a:t>
            </a:r>
            <a:endParaRPr sz="3200" b="1" dirty="0">
              <a:solidFill>
                <a:srgbClr val="FFFFFF"/>
              </a:solidFill>
              <a:latin typeface="Calibri"/>
              <a:ea typeface="Calibri"/>
              <a:cs typeface="Calibri"/>
            </a:endParaRPr>
          </a:p>
        </p:txBody>
      </p:sp>
      <p:pic>
        <p:nvPicPr>
          <p:cNvPr id="4" name="Picture 3" descr="2544d427-2c05-45b9-a3ab-73e8a44047af.png">
            <a:extLst>
              <a:ext uri="{FF2B5EF4-FFF2-40B4-BE49-F238E27FC236}">
                <a16:creationId xmlns:a16="http://schemas.microsoft.com/office/drawing/2014/main" id="{4952F83E-9FF2-A24C-7564-E8BC1537EEF8}"/>
              </a:ext>
            </a:extLst>
          </p:cNvPr>
          <p:cNvPicPr>
            <a:picLocks noChangeAspect="1"/>
          </p:cNvPicPr>
          <p:nvPr/>
        </p:nvPicPr>
        <p:blipFill>
          <a:blip r:embed="rId3"/>
          <a:stretch>
            <a:fillRect/>
          </a:stretch>
        </p:blipFill>
        <p:spPr>
          <a:xfrm>
            <a:off x="0" y="804862"/>
            <a:ext cx="3826792" cy="5669321"/>
          </a:xfrm>
          <a:prstGeom prst="rect">
            <a:avLst/>
          </a:prstGeom>
        </p:spPr>
      </p:pic>
      <p:sp>
        <p:nvSpPr>
          <p:cNvPr id="7" name="Empty repositioning">
            <a:extLst>
              <a:ext uri="{FF2B5EF4-FFF2-40B4-BE49-F238E27FC236}">
                <a16:creationId xmlns:a16="http://schemas.microsoft.com/office/drawing/2014/main" id="{D0BE1D1C-0714-B6DD-6668-C37DEEC9AC6F}"/>
              </a:ext>
            </a:extLst>
          </p:cNvPr>
          <p:cNvSpPr>
            <a:spLocks noGrp="1"/>
          </p:cNvSpPr>
          <p:nvPr/>
        </p:nvSpPr>
        <p:spPr>
          <a:xfrm>
            <a:off x="5116793" y="916428"/>
            <a:ext cx="6992911" cy="381000"/>
          </a:xfrm>
          <a:prstGeom prst="rect">
            <a:avLst/>
          </a:prstGeom>
          <a:noFill/>
          <a:ln w="0">
            <a:noFill/>
          </a:ln>
        </p:spPr>
        <p:txBody>
          <a:bodyPr wrap="square" lIns="0" tIns="0" rIns="0" bIns="0" anchor="t">
            <a:noAutofit/>
          </a:bodyPr>
          <a:lstStyle/>
          <a:p>
            <a:r>
              <a:rPr lang="en-US" sz="2400" dirty="0"/>
              <a:t>Daily exceptions create different financial effects</a:t>
            </a:r>
          </a:p>
        </p:txBody>
      </p:sp>
      <p:graphicFrame>
        <p:nvGraphicFramePr>
          <p:cNvPr id="13" name="Table 12">
            <a:extLst>
              <a:ext uri="{FF2B5EF4-FFF2-40B4-BE49-F238E27FC236}">
                <a16:creationId xmlns:a16="http://schemas.microsoft.com/office/drawing/2014/main" id="{049E2D74-AFBA-7FC8-667E-915190C2669B}"/>
              </a:ext>
            </a:extLst>
          </p:cNvPr>
          <p:cNvGraphicFramePr/>
          <p:nvPr>
            <p:extLst>
              <p:ext uri="{D42A27DB-BD31-4B8C-83A1-F6EECF244321}">
                <p14:modId xmlns:p14="http://schemas.microsoft.com/office/powerpoint/2010/main" val="1618213845"/>
              </p:ext>
            </p:extLst>
          </p:nvPr>
        </p:nvGraphicFramePr>
        <p:xfrm>
          <a:off x="3911037" y="1362621"/>
          <a:ext cx="8198667" cy="5111562"/>
        </p:xfrm>
        <a:graphic>
          <a:graphicData uri="http://schemas.openxmlformats.org/drawingml/2006/table">
            <a:tbl>
              <a:tblPr/>
              <a:tblGrid>
                <a:gridCol w="3951610">
                  <a:extLst>
                    <a:ext uri="{9D8B030D-6E8A-4147-A177-3AD203B41FA5}">
                      <a16:colId xmlns:a16="http://schemas.microsoft.com/office/drawing/2014/main" val="20000"/>
                    </a:ext>
                  </a:extLst>
                </a:gridCol>
                <a:gridCol w="4247057">
                  <a:extLst>
                    <a:ext uri="{9D8B030D-6E8A-4147-A177-3AD203B41FA5}">
                      <a16:colId xmlns:a16="http://schemas.microsoft.com/office/drawing/2014/main" val="20001"/>
                    </a:ext>
                  </a:extLst>
                </a:gridCol>
              </a:tblGrid>
              <a:tr h="712790">
                <a:tc>
                  <a:txBody>
                    <a:bodyPr/>
                    <a:lstStyle/>
                    <a:p>
                      <a:pPr algn="ctr"/>
                      <a:r>
                        <a:rPr sz="2025" b="1" dirty="0">
                          <a:solidFill>
                            <a:srgbClr val="FFFFFF"/>
                          </a:solidFill>
                          <a:latin typeface="Calibri"/>
                          <a:ea typeface="Calibri"/>
                          <a:cs typeface="Calibri"/>
                        </a:rPr>
                        <a:t>Operational </a:t>
                      </a:r>
                      <a:r>
                        <a:rPr lang="en-US" sz="2025" b="1" dirty="0">
                          <a:solidFill>
                            <a:srgbClr val="FFFFFF"/>
                          </a:solidFill>
                          <a:latin typeface="Calibri"/>
                          <a:ea typeface="Calibri"/>
                          <a:cs typeface="Calibri"/>
                        </a:rPr>
                        <a:t>E</a:t>
                      </a:r>
                      <a:r>
                        <a:rPr sz="2025" b="1" dirty="0">
                          <a:solidFill>
                            <a:srgbClr val="FFFFFF"/>
                          </a:solidFill>
                          <a:latin typeface="Calibri"/>
                          <a:ea typeface="Calibri"/>
                          <a:cs typeface="Calibri"/>
                        </a:rPr>
                        <a:t>xception</a:t>
                      </a:r>
                    </a:p>
                  </a:txBody>
                  <a:tcPr>
                    <a:solidFill>
                      <a:srgbClr val="21638A"/>
                    </a:solidFill>
                  </a:tcPr>
                </a:tc>
                <a:tc>
                  <a:txBody>
                    <a:bodyPr/>
                    <a:lstStyle/>
                    <a:p>
                      <a:pPr algn="ctr"/>
                      <a:r>
                        <a:rPr sz="2025" b="1" dirty="0">
                          <a:solidFill>
                            <a:srgbClr val="FFFFFF"/>
                          </a:solidFill>
                          <a:latin typeface="Calibri"/>
                          <a:ea typeface="Calibri"/>
                          <a:cs typeface="Calibri"/>
                        </a:rPr>
                        <a:t>Financial </a:t>
                      </a:r>
                      <a:r>
                        <a:rPr lang="en-US" sz="2025" b="1" dirty="0">
                          <a:solidFill>
                            <a:srgbClr val="FFFFFF"/>
                          </a:solidFill>
                          <a:latin typeface="Calibri"/>
                          <a:ea typeface="Calibri"/>
                          <a:cs typeface="Calibri"/>
                        </a:rPr>
                        <a:t>E</a:t>
                      </a:r>
                      <a:r>
                        <a:rPr sz="2025" b="1" dirty="0">
                          <a:solidFill>
                            <a:srgbClr val="FFFFFF"/>
                          </a:solidFill>
                          <a:latin typeface="Calibri"/>
                          <a:ea typeface="Calibri"/>
                          <a:cs typeface="Calibri"/>
                        </a:rPr>
                        <a:t>ffect to </a:t>
                      </a:r>
                      <a:r>
                        <a:rPr lang="en-US" sz="2025" b="1" dirty="0">
                          <a:solidFill>
                            <a:srgbClr val="FFFFFF"/>
                          </a:solidFill>
                          <a:latin typeface="Calibri"/>
                          <a:ea typeface="Calibri"/>
                          <a:cs typeface="Calibri"/>
                        </a:rPr>
                        <a:t>T</a:t>
                      </a:r>
                      <a:r>
                        <a:rPr sz="2025" b="1" dirty="0">
                          <a:solidFill>
                            <a:srgbClr val="FFFFFF"/>
                          </a:solidFill>
                          <a:latin typeface="Calibri"/>
                          <a:ea typeface="Calibri"/>
                          <a:cs typeface="Calibri"/>
                        </a:rPr>
                        <a:t>race</a:t>
                      </a:r>
                    </a:p>
                  </a:txBody>
                  <a:tcPr>
                    <a:solidFill>
                      <a:srgbClr val="21638A"/>
                    </a:solidFill>
                  </a:tcPr>
                </a:tc>
                <a:extLst>
                  <a:ext uri="{0D108BD9-81ED-4DB2-BD59-A6C34878D82A}">
                    <a16:rowId xmlns:a16="http://schemas.microsoft.com/office/drawing/2014/main" val="10000"/>
                  </a:ext>
                </a:extLst>
              </a:tr>
              <a:tr h="1439384">
                <a:tc>
                  <a:txBody>
                    <a:bodyPr/>
                    <a:lstStyle/>
                    <a:p>
                      <a:pPr algn="ctr"/>
                      <a:r>
                        <a:rPr lang="en-US" sz="2025" b="0" dirty="0">
                          <a:solidFill>
                            <a:srgbClr val="3D454E"/>
                          </a:solidFill>
                          <a:latin typeface="Calibri"/>
                          <a:ea typeface="Calibri"/>
                          <a:cs typeface="Calibri"/>
                        </a:rPr>
                        <a:t>Load Acceptance / Driver Assignments</a:t>
                      </a:r>
                      <a:endParaRPr sz="2025" b="0" dirty="0">
                        <a:solidFill>
                          <a:srgbClr val="3D454E"/>
                        </a:solidFill>
                        <a:latin typeface="Calibri"/>
                        <a:ea typeface="Calibri"/>
                        <a:cs typeface="Calibri"/>
                      </a:endParaRPr>
                    </a:p>
                  </a:txBody>
                  <a:tcPr>
                    <a:solidFill>
                      <a:srgbClr val="EBF0F5"/>
                    </a:solidFill>
                  </a:tcPr>
                </a:tc>
                <a:tc>
                  <a:txBody>
                    <a:bodyPr/>
                    <a:lstStyle/>
                    <a:p>
                      <a:pPr algn="ctr" fontAlgn="t">
                        <a:lnSpc>
                          <a:spcPct val="119048"/>
                        </a:lnSpc>
                        <a:buNone/>
                      </a:pPr>
                      <a:r>
                        <a:rPr lang="en-US" sz="2030" b="0" i="0" dirty="0">
                          <a:effectLst/>
                          <a:latin typeface="Calibri" panose="020F0502020204030204" pitchFamily="34" charset="0"/>
                          <a:ea typeface="Calibri" panose="020F0502020204030204" pitchFamily="34" charset="0"/>
                          <a:cs typeface="Calibri" panose="020F0502020204030204" pitchFamily="34" charset="0"/>
                        </a:rPr>
                        <a:t>Lost revenue, increased deadhead, lower driver/equipment utilization, higher labor, and potential service penalties.</a:t>
                      </a:r>
                    </a:p>
                  </a:txBody>
                  <a:tcPr>
                    <a:solidFill>
                      <a:srgbClr val="EBF0F5"/>
                    </a:solidFill>
                  </a:tcPr>
                </a:tc>
                <a:extLst>
                  <a:ext uri="{0D108BD9-81ED-4DB2-BD59-A6C34878D82A}">
                    <a16:rowId xmlns:a16="http://schemas.microsoft.com/office/drawing/2014/main" val="4088353616"/>
                  </a:ext>
                </a:extLst>
              </a:tr>
              <a:tr h="701029">
                <a:tc>
                  <a:txBody>
                    <a:bodyPr/>
                    <a:lstStyle/>
                    <a:p>
                      <a:pPr algn="ctr"/>
                      <a:r>
                        <a:rPr sz="2025" b="0" dirty="0">
                          <a:solidFill>
                            <a:srgbClr val="3D454E"/>
                          </a:solidFill>
                          <a:latin typeface="Calibri"/>
                          <a:ea typeface="Calibri"/>
                          <a:cs typeface="Calibri"/>
                        </a:rPr>
                        <a:t>Detention / </a:t>
                      </a:r>
                      <a:r>
                        <a:rPr lang="en-US" sz="2025" b="0" dirty="0">
                          <a:solidFill>
                            <a:srgbClr val="3D454E"/>
                          </a:solidFill>
                          <a:latin typeface="Calibri"/>
                          <a:ea typeface="Calibri"/>
                          <a:cs typeface="Calibri"/>
                        </a:rPr>
                        <a:t>Appointment Scheduling</a:t>
                      </a:r>
                      <a:endParaRPr sz="2025" b="0" dirty="0">
                        <a:solidFill>
                          <a:srgbClr val="3D454E"/>
                        </a:solidFill>
                        <a:latin typeface="Calibri"/>
                        <a:ea typeface="Calibri"/>
                        <a:cs typeface="Calibri"/>
                      </a:endParaRPr>
                    </a:p>
                  </a:txBody>
                  <a:tcPr>
                    <a:solidFill>
                      <a:srgbClr val="EBF0F5"/>
                    </a:solidFill>
                  </a:tcPr>
                </a:tc>
                <a:tc>
                  <a:txBody>
                    <a:bodyPr/>
                    <a:lstStyle/>
                    <a:p>
                      <a:pPr algn="ctr"/>
                      <a:r>
                        <a:rPr sz="2025" b="0" dirty="0">
                          <a:solidFill>
                            <a:srgbClr val="3D454E"/>
                          </a:solidFill>
                          <a:latin typeface="Calibri"/>
                          <a:ea typeface="Calibri"/>
                          <a:cs typeface="Calibri"/>
                        </a:rPr>
                        <a:t>Paid waiting and lost next-load contribution</a:t>
                      </a:r>
                    </a:p>
                  </a:txBody>
                  <a:tcPr>
                    <a:solidFill>
                      <a:srgbClr val="EBF0F5"/>
                    </a:solidFill>
                  </a:tcPr>
                </a:tc>
                <a:extLst>
                  <a:ext uri="{0D108BD9-81ED-4DB2-BD59-A6C34878D82A}">
                    <a16:rowId xmlns:a16="http://schemas.microsoft.com/office/drawing/2014/main" val="10001"/>
                  </a:ext>
                </a:extLst>
              </a:tr>
              <a:tr h="701029">
                <a:tc>
                  <a:txBody>
                    <a:bodyPr/>
                    <a:lstStyle/>
                    <a:p>
                      <a:pPr algn="ctr"/>
                      <a:r>
                        <a:rPr lang="en-US" sz="2025" b="0" dirty="0">
                          <a:solidFill>
                            <a:srgbClr val="3D454E"/>
                          </a:solidFill>
                          <a:latin typeface="Calibri"/>
                          <a:ea typeface="Calibri"/>
                          <a:cs typeface="Calibri"/>
                        </a:rPr>
                        <a:t>Equipment Maintenance</a:t>
                      </a:r>
                      <a:endParaRPr sz="2025" b="0" dirty="0">
                        <a:solidFill>
                          <a:srgbClr val="3D454E"/>
                        </a:solidFill>
                        <a:latin typeface="Calibri"/>
                        <a:ea typeface="Calibri"/>
                        <a:cs typeface="Calibri"/>
                      </a:endParaRPr>
                    </a:p>
                  </a:txBody>
                  <a:tcPr>
                    <a:solidFill>
                      <a:srgbClr val="FFFFFF"/>
                    </a:solidFill>
                  </a:tcPr>
                </a:tc>
                <a:tc>
                  <a:txBody>
                    <a:bodyPr/>
                    <a:lstStyle/>
                    <a:p>
                      <a:pPr algn="ctr"/>
                      <a:r>
                        <a:rPr sz="2025" b="0" dirty="0">
                          <a:solidFill>
                            <a:srgbClr val="3D454E"/>
                          </a:solidFill>
                          <a:latin typeface="Calibri"/>
                          <a:ea typeface="Calibri"/>
                          <a:cs typeface="Calibri"/>
                        </a:rPr>
                        <a:t>Repair expense and unavailable capacity</a:t>
                      </a:r>
                    </a:p>
                  </a:txBody>
                  <a:tcPr>
                    <a:solidFill>
                      <a:srgbClr val="FFFFFF"/>
                    </a:solidFill>
                  </a:tcPr>
                </a:tc>
                <a:extLst>
                  <a:ext uri="{0D108BD9-81ED-4DB2-BD59-A6C34878D82A}">
                    <a16:rowId xmlns:a16="http://schemas.microsoft.com/office/drawing/2014/main" val="10002"/>
                  </a:ext>
                </a:extLst>
              </a:tr>
              <a:tr h="701029">
                <a:tc>
                  <a:txBody>
                    <a:bodyPr/>
                    <a:lstStyle/>
                    <a:p>
                      <a:pPr algn="ctr"/>
                      <a:r>
                        <a:rPr sz="2025" b="0" dirty="0">
                          <a:solidFill>
                            <a:srgbClr val="3D454E"/>
                          </a:solidFill>
                          <a:latin typeface="Calibri"/>
                          <a:ea typeface="Calibri"/>
                          <a:cs typeface="Calibri"/>
                        </a:rPr>
                        <a:t>Missing PODs / unbilled charges</a:t>
                      </a:r>
                    </a:p>
                  </a:txBody>
                  <a:tcPr>
                    <a:solidFill>
                      <a:srgbClr val="EBF0F5"/>
                    </a:solidFill>
                  </a:tcPr>
                </a:tc>
                <a:tc>
                  <a:txBody>
                    <a:bodyPr/>
                    <a:lstStyle/>
                    <a:p>
                      <a:pPr algn="ctr"/>
                      <a:r>
                        <a:rPr sz="2025" b="0" dirty="0">
                          <a:solidFill>
                            <a:srgbClr val="3D454E"/>
                          </a:solidFill>
                          <a:latin typeface="Calibri"/>
                          <a:ea typeface="Calibri"/>
                          <a:cs typeface="Calibri"/>
                        </a:rPr>
                        <a:t>Billing delay or unrecovered eligible revenue</a:t>
                      </a:r>
                    </a:p>
                  </a:txBody>
                  <a:tcPr>
                    <a:solidFill>
                      <a:srgbClr val="EBF0F5"/>
                    </a:solidFill>
                  </a:tcPr>
                </a:tc>
                <a:extLst>
                  <a:ext uri="{0D108BD9-81ED-4DB2-BD59-A6C34878D82A}">
                    <a16:rowId xmlns:a16="http://schemas.microsoft.com/office/drawing/2014/main" val="10003"/>
                  </a:ext>
                </a:extLst>
              </a:tr>
              <a:tr h="701029">
                <a:tc>
                  <a:txBody>
                    <a:bodyPr/>
                    <a:lstStyle/>
                    <a:p>
                      <a:pPr algn="ctr"/>
                      <a:r>
                        <a:rPr sz="2025" b="0" dirty="0">
                          <a:solidFill>
                            <a:srgbClr val="3D454E"/>
                          </a:solidFill>
                          <a:latin typeface="Calibri"/>
                          <a:ea typeface="Calibri"/>
                          <a:cs typeface="Calibri"/>
                        </a:rPr>
                        <a:t>Invoice disputes</a:t>
                      </a:r>
                    </a:p>
                  </a:txBody>
                  <a:tcPr>
                    <a:solidFill>
                      <a:srgbClr val="FFFFFF"/>
                    </a:solidFill>
                  </a:tcPr>
                </a:tc>
                <a:tc>
                  <a:txBody>
                    <a:bodyPr/>
                    <a:lstStyle/>
                    <a:p>
                      <a:pPr algn="ctr"/>
                      <a:r>
                        <a:rPr sz="2025" b="0" dirty="0">
                          <a:solidFill>
                            <a:srgbClr val="3D454E"/>
                          </a:solidFill>
                          <a:latin typeface="Calibri"/>
                          <a:ea typeface="Calibri"/>
                          <a:cs typeface="Calibri"/>
                        </a:rPr>
                        <a:t>Delayed cash, concessions or write-offs</a:t>
                      </a:r>
                    </a:p>
                  </a:txBody>
                  <a:tcPr>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456927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CDC43-67BC-BF14-6CC2-C749AE80B2FA}"/>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D26BDA7E-C31C-910D-5CFF-443151AE94D1}"/>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63F33889-18B2-C268-6EE6-C60DB8D61C37}"/>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Accessorial Recovery at Each Stage</a:t>
            </a:r>
            <a:endParaRPr sz="3200" b="1" dirty="0">
              <a:solidFill>
                <a:srgbClr val="FFFFFF"/>
              </a:solidFill>
              <a:latin typeface="Calibri"/>
              <a:ea typeface="Calibri"/>
              <a:cs typeface="Calibri"/>
            </a:endParaRPr>
          </a:p>
        </p:txBody>
      </p:sp>
      <p:sp>
        <p:nvSpPr>
          <p:cNvPr id="8" name="Illustrative cohort, measured at the same date">
            <a:extLst>
              <a:ext uri="{FF2B5EF4-FFF2-40B4-BE49-F238E27FC236}">
                <a16:creationId xmlns:a16="http://schemas.microsoft.com/office/drawing/2014/main" id="{B125E63D-6B8A-66BC-EFA2-3D128D28A9F0}"/>
              </a:ext>
            </a:extLst>
          </p:cNvPr>
          <p:cNvSpPr>
            <a:spLocks noGrp="1"/>
          </p:cNvSpPr>
          <p:nvPr/>
        </p:nvSpPr>
        <p:spPr>
          <a:xfrm>
            <a:off x="809625" y="1038225"/>
            <a:ext cx="10572750" cy="438150"/>
          </a:xfrm>
          <a:prstGeom prst="rect">
            <a:avLst/>
          </a:prstGeom>
          <a:noFill/>
          <a:ln w="0">
            <a:noFill/>
          </a:ln>
        </p:spPr>
        <p:txBody>
          <a:bodyPr wrap="square" lIns="0" tIns="0" rIns="0" bIns="0" anchor="t">
            <a:noAutofit/>
          </a:bodyPr>
          <a:lstStyle/>
          <a:p>
            <a:pPr algn="l">
              <a:defRPr sz="2025" b="0">
                <a:solidFill>
                  <a:srgbClr val="737C85"/>
                </a:solidFill>
                <a:latin typeface="Calibri"/>
                <a:ea typeface="Calibri"/>
                <a:cs typeface="Calibri"/>
              </a:defRPr>
            </a:pPr>
            <a:r>
              <a:rPr sz="2025" b="0" dirty="0">
                <a:solidFill>
                  <a:schemeClr val="bg2">
                    <a:lumMod val="25000"/>
                  </a:schemeClr>
                </a:solidFill>
                <a:latin typeface="Calibri"/>
                <a:ea typeface="Calibri"/>
                <a:cs typeface="Calibri"/>
              </a:rPr>
              <a:t>Illustrative cohort, measured at the same date</a:t>
            </a:r>
          </a:p>
        </p:txBody>
      </p:sp>
      <p:graphicFrame>
        <p:nvGraphicFramePr>
          <p:cNvPr id="11" name="Chart" descr="Chart">
            <a:extLst>
              <a:ext uri="{FF2B5EF4-FFF2-40B4-BE49-F238E27FC236}">
                <a16:creationId xmlns:a16="http://schemas.microsoft.com/office/drawing/2014/main" id="{9A91E5A0-34B0-8A94-601A-D16D8AE5FCAE}"/>
              </a:ext>
            </a:extLst>
          </p:cNvPr>
          <p:cNvGraphicFramePr/>
          <p:nvPr>
            <p:extLst>
              <p:ext uri="{D42A27DB-BD31-4B8C-83A1-F6EECF244321}">
                <p14:modId xmlns:p14="http://schemas.microsoft.com/office/powerpoint/2010/main" val="502483113"/>
              </p:ext>
            </p:extLst>
          </p:nvPr>
        </p:nvGraphicFramePr>
        <p:xfrm>
          <a:off x="714375" y="1733550"/>
          <a:ext cx="6972300" cy="3505200"/>
        </p:xfrm>
        <a:graphic>
          <a:graphicData uri="http://schemas.openxmlformats.org/drawingml/2006/chart">
            <c:chart xmlns:c="http://schemas.openxmlformats.org/drawingml/2006/chart" xmlns:r="http://schemas.openxmlformats.org/officeDocument/2006/relationships" r:id="rId3"/>
          </a:graphicData>
        </a:graphic>
      </p:graphicFrame>
      <p:sp>
        <p:nvSpPr>
          <p:cNvPr id="14" name="$20K documentation gap">
            <a:extLst>
              <a:ext uri="{FF2B5EF4-FFF2-40B4-BE49-F238E27FC236}">
                <a16:creationId xmlns:a16="http://schemas.microsoft.com/office/drawing/2014/main" id="{AF43B9EF-06DB-B2AA-8A08-D358F349EF29}"/>
              </a:ext>
            </a:extLst>
          </p:cNvPr>
          <p:cNvSpPr>
            <a:spLocks noGrp="1"/>
          </p:cNvSpPr>
          <p:nvPr/>
        </p:nvSpPr>
        <p:spPr>
          <a:xfrm>
            <a:off x="8229600" y="1638300"/>
            <a:ext cx="312420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sz="2025" b="1" dirty="0">
                <a:solidFill>
                  <a:schemeClr val="bg2">
                    <a:lumMod val="25000"/>
                  </a:schemeClr>
                </a:solidFill>
                <a:latin typeface="Calibri"/>
                <a:ea typeface="Calibri"/>
                <a:cs typeface="Calibri"/>
              </a:rPr>
              <a:t>$20K documentation gap</a:t>
            </a:r>
          </a:p>
        </p:txBody>
      </p:sp>
      <p:sp>
        <p:nvSpPr>
          <p:cNvPr id="16" name="Eligibility needs supporting proof.">
            <a:extLst>
              <a:ext uri="{FF2B5EF4-FFF2-40B4-BE49-F238E27FC236}">
                <a16:creationId xmlns:a16="http://schemas.microsoft.com/office/drawing/2014/main" id="{420A884B-CD28-ACE4-8FD3-2DFDF73556B7}"/>
              </a:ext>
            </a:extLst>
          </p:cNvPr>
          <p:cNvSpPr>
            <a:spLocks noGrp="1"/>
          </p:cNvSpPr>
          <p:nvPr/>
        </p:nvSpPr>
        <p:spPr>
          <a:xfrm>
            <a:off x="8229600" y="2047875"/>
            <a:ext cx="312420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a:solidFill>
                  <a:srgbClr val="3D454E"/>
                </a:solidFill>
                <a:latin typeface="Calibri"/>
                <a:ea typeface="Calibri"/>
                <a:cs typeface="Calibri"/>
              </a:rPr>
              <a:t>Eligibility needs supporting proof.</a:t>
            </a:r>
          </a:p>
        </p:txBody>
      </p:sp>
      <p:sp>
        <p:nvSpPr>
          <p:cNvPr id="18" name="$10K billing gap">
            <a:extLst>
              <a:ext uri="{FF2B5EF4-FFF2-40B4-BE49-F238E27FC236}">
                <a16:creationId xmlns:a16="http://schemas.microsoft.com/office/drawing/2014/main" id="{83FC45CC-28B1-C63E-2B67-344268467B35}"/>
              </a:ext>
            </a:extLst>
          </p:cNvPr>
          <p:cNvSpPr>
            <a:spLocks noGrp="1"/>
          </p:cNvSpPr>
          <p:nvPr/>
        </p:nvSpPr>
        <p:spPr>
          <a:xfrm>
            <a:off x="8229600" y="2952750"/>
            <a:ext cx="312420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sz="2025" b="1" dirty="0">
                <a:solidFill>
                  <a:schemeClr val="bg2">
                    <a:lumMod val="25000"/>
                  </a:schemeClr>
                </a:solidFill>
                <a:latin typeface="Calibri"/>
                <a:ea typeface="Calibri"/>
                <a:cs typeface="Calibri"/>
              </a:rPr>
              <a:t>$10K billing gap</a:t>
            </a:r>
          </a:p>
        </p:txBody>
      </p:sp>
      <p:sp>
        <p:nvSpPr>
          <p:cNvPr id="20" name="Supported charges await invoicing.">
            <a:extLst>
              <a:ext uri="{FF2B5EF4-FFF2-40B4-BE49-F238E27FC236}">
                <a16:creationId xmlns:a16="http://schemas.microsoft.com/office/drawing/2014/main" id="{6CD1F5C5-07BD-6645-C008-8BA8A3141D87}"/>
              </a:ext>
            </a:extLst>
          </p:cNvPr>
          <p:cNvSpPr>
            <a:spLocks noGrp="1"/>
          </p:cNvSpPr>
          <p:nvPr/>
        </p:nvSpPr>
        <p:spPr>
          <a:xfrm>
            <a:off x="8229600" y="3362325"/>
            <a:ext cx="312420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a:solidFill>
                  <a:srgbClr val="3D454E"/>
                </a:solidFill>
                <a:latin typeface="Calibri"/>
                <a:ea typeface="Calibri"/>
                <a:cs typeface="Calibri"/>
              </a:rPr>
              <a:t>Supported charges await invoicing.</a:t>
            </a:r>
          </a:p>
        </p:txBody>
      </p:sp>
      <p:sp>
        <p:nvSpPr>
          <p:cNvPr id="22" name="$15K uncollected">
            <a:extLst>
              <a:ext uri="{FF2B5EF4-FFF2-40B4-BE49-F238E27FC236}">
                <a16:creationId xmlns:a16="http://schemas.microsoft.com/office/drawing/2014/main" id="{EFCD799B-DB59-A089-9164-75F6F243E5AB}"/>
              </a:ext>
            </a:extLst>
          </p:cNvPr>
          <p:cNvSpPr>
            <a:spLocks noGrp="1"/>
          </p:cNvSpPr>
          <p:nvPr/>
        </p:nvSpPr>
        <p:spPr>
          <a:xfrm>
            <a:off x="8229600" y="4267200"/>
            <a:ext cx="3124200" cy="381000"/>
          </a:xfrm>
          <a:prstGeom prst="rect">
            <a:avLst/>
          </a:prstGeom>
          <a:noFill/>
          <a:ln w="0">
            <a:noFill/>
          </a:ln>
        </p:spPr>
        <p:txBody>
          <a:bodyPr wrap="square" lIns="0" tIns="0" rIns="0" bIns="0" anchor="t">
            <a:noAutofit/>
          </a:bodyPr>
          <a:lstStyle/>
          <a:p>
            <a:pPr algn="l">
              <a:defRPr sz="2025" b="1">
                <a:solidFill>
                  <a:srgbClr val="21638A"/>
                </a:solidFill>
                <a:latin typeface="Calibri"/>
                <a:ea typeface="Calibri"/>
                <a:cs typeface="Calibri"/>
              </a:defRPr>
            </a:pPr>
            <a:r>
              <a:rPr sz="2025" b="1" dirty="0">
                <a:solidFill>
                  <a:schemeClr val="bg2">
                    <a:lumMod val="25000"/>
                  </a:schemeClr>
                </a:solidFill>
                <a:latin typeface="Calibri"/>
                <a:ea typeface="Calibri"/>
                <a:cs typeface="Calibri"/>
              </a:rPr>
              <a:t>$15K uncollected</a:t>
            </a:r>
          </a:p>
        </p:txBody>
      </p:sp>
      <p:sp>
        <p:nvSpPr>
          <p:cNvPr id="24" name="Timing, dispute or potential loss.">
            <a:extLst>
              <a:ext uri="{FF2B5EF4-FFF2-40B4-BE49-F238E27FC236}">
                <a16:creationId xmlns:a16="http://schemas.microsoft.com/office/drawing/2014/main" id="{52F00A08-59FC-A1E0-0833-D18B308012B5}"/>
              </a:ext>
            </a:extLst>
          </p:cNvPr>
          <p:cNvSpPr>
            <a:spLocks noGrp="1"/>
          </p:cNvSpPr>
          <p:nvPr/>
        </p:nvSpPr>
        <p:spPr>
          <a:xfrm>
            <a:off x="8229600" y="4676775"/>
            <a:ext cx="3124200" cy="723900"/>
          </a:xfrm>
          <a:prstGeom prst="rect">
            <a:avLst/>
          </a:prstGeom>
          <a:noFill/>
          <a:ln w="0">
            <a:noFill/>
          </a:ln>
        </p:spPr>
        <p:txBody>
          <a:bodyPr wrap="square" lIns="0" tIns="0" rIns="0" bIns="0" anchor="t">
            <a:noAutofit/>
          </a:bodyPr>
          <a:lstStyle/>
          <a:p>
            <a:pPr algn="l">
              <a:defRPr sz="1875" b="0">
                <a:solidFill>
                  <a:srgbClr val="3D454E"/>
                </a:solidFill>
                <a:latin typeface="Calibri"/>
                <a:ea typeface="Calibri"/>
                <a:cs typeface="Calibri"/>
              </a:defRPr>
            </a:pPr>
            <a:r>
              <a:rPr sz="1875" b="0">
                <a:solidFill>
                  <a:srgbClr val="3D454E"/>
                </a:solidFill>
                <a:latin typeface="Calibri"/>
                <a:ea typeface="Calibri"/>
                <a:cs typeface="Calibri"/>
              </a:rPr>
              <a:t>Timing, dispute or potential loss.</a:t>
            </a:r>
          </a:p>
        </p:txBody>
      </p:sp>
      <p:sp>
        <p:nvSpPr>
          <p:cNvPr id="26" name="A gap is a control signal. Collection timing and p">
            <a:extLst>
              <a:ext uri="{FF2B5EF4-FFF2-40B4-BE49-F238E27FC236}">
                <a16:creationId xmlns:a16="http://schemas.microsoft.com/office/drawing/2014/main" id="{CB72EF06-C7FA-E628-F2A8-4856D23911B2}"/>
              </a:ext>
            </a:extLst>
          </p:cNvPr>
          <p:cNvSpPr>
            <a:spLocks noGrp="1"/>
          </p:cNvSpPr>
          <p:nvPr/>
        </p:nvSpPr>
        <p:spPr>
          <a:xfrm>
            <a:off x="809625" y="5543550"/>
            <a:ext cx="10477500" cy="495300"/>
          </a:xfrm>
          <a:prstGeom prst="rect">
            <a:avLst/>
          </a:prstGeom>
          <a:noFill/>
          <a:ln w="0">
            <a:noFill/>
          </a:ln>
        </p:spPr>
        <p:txBody>
          <a:bodyPr wrap="square" lIns="0" tIns="0" rIns="0" bIns="0" anchor="t">
            <a:noAutofit/>
          </a:bodyPr>
          <a:lstStyle/>
          <a:p>
            <a:pPr algn="ctr">
              <a:defRPr sz="1875" b="1">
                <a:solidFill>
                  <a:srgbClr val="21638A"/>
                </a:solidFill>
                <a:latin typeface="Calibri"/>
                <a:ea typeface="Calibri"/>
                <a:cs typeface="Calibri"/>
              </a:defRPr>
            </a:pPr>
            <a:r>
              <a:rPr sz="1875" b="1" i="1" dirty="0">
                <a:solidFill>
                  <a:schemeClr val="bg2">
                    <a:lumMod val="25000"/>
                  </a:schemeClr>
                </a:solidFill>
                <a:latin typeface="Calibri"/>
                <a:ea typeface="Calibri"/>
                <a:cs typeface="Calibri"/>
              </a:rPr>
              <a:t>A gap is a control signal. Collection timing and permanent revenue loss are different.</a:t>
            </a:r>
          </a:p>
        </p:txBody>
      </p:sp>
    </p:spTree>
    <p:extLst>
      <p:ext uri="{BB962C8B-B14F-4D97-AF65-F5344CB8AC3E}">
        <p14:creationId xmlns:p14="http://schemas.microsoft.com/office/powerpoint/2010/main" val="2119223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3F258-8BA7-AE33-1BF5-E51FD5619CBD}"/>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1CE365EF-F029-A4CD-3591-1C6866903CF8}"/>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2729C1B3-CFEF-B37B-9321-062AA50E77D1}"/>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The Power of Visibility</a:t>
            </a:r>
            <a:endParaRPr sz="3200" b="1" dirty="0">
              <a:solidFill>
                <a:srgbClr val="FFFFFF"/>
              </a:solidFill>
              <a:latin typeface="Calibri"/>
              <a:ea typeface="Calibri"/>
              <a:cs typeface="Calibri"/>
            </a:endParaRPr>
          </a:p>
        </p:txBody>
      </p:sp>
      <p:pic>
        <p:nvPicPr>
          <p:cNvPr id="5" name="Picture 4" descr="cf97a458-eda0-4dd6-a656-c24d1e7f01d9.png">
            <a:extLst>
              <a:ext uri="{FF2B5EF4-FFF2-40B4-BE49-F238E27FC236}">
                <a16:creationId xmlns:a16="http://schemas.microsoft.com/office/drawing/2014/main" id="{5F93D608-9AB8-929E-419A-8792B6541248}"/>
              </a:ext>
            </a:extLst>
          </p:cNvPr>
          <p:cNvPicPr>
            <a:picLocks noChangeAspect="1"/>
          </p:cNvPicPr>
          <p:nvPr/>
        </p:nvPicPr>
        <p:blipFill>
          <a:blip r:embed="rId3"/>
          <a:stretch>
            <a:fillRect/>
          </a:stretch>
        </p:blipFill>
        <p:spPr>
          <a:xfrm>
            <a:off x="8150781" y="804862"/>
            <a:ext cx="3926919" cy="5817658"/>
          </a:xfrm>
          <a:prstGeom prst="rect">
            <a:avLst/>
          </a:prstGeom>
        </p:spPr>
      </p:pic>
      <p:sp>
        <p:nvSpPr>
          <p:cNvPr id="14" name="Empty repositioning">
            <a:extLst>
              <a:ext uri="{FF2B5EF4-FFF2-40B4-BE49-F238E27FC236}">
                <a16:creationId xmlns:a16="http://schemas.microsoft.com/office/drawing/2014/main" id="{D65D50EB-EC8E-2818-4D63-4392B6684BEC}"/>
              </a:ext>
            </a:extLst>
          </p:cNvPr>
          <p:cNvSpPr>
            <a:spLocks noGrp="1"/>
          </p:cNvSpPr>
          <p:nvPr/>
        </p:nvSpPr>
        <p:spPr>
          <a:xfrm>
            <a:off x="523994" y="908054"/>
            <a:ext cx="7286506" cy="381000"/>
          </a:xfrm>
          <a:prstGeom prst="rect">
            <a:avLst/>
          </a:prstGeom>
          <a:noFill/>
          <a:ln w="0">
            <a:noFill/>
          </a:ln>
        </p:spPr>
        <p:txBody>
          <a:bodyPr wrap="square" lIns="0" tIns="0" rIns="0" bIns="0" anchor="t">
            <a:noAutofit/>
          </a:bodyPr>
          <a:lstStyle/>
          <a:p>
            <a:r>
              <a:rPr lang="en-US" sz="2400" b="1" dirty="0"/>
              <a:t>You cannot improve what you cannot measure</a:t>
            </a:r>
          </a:p>
        </p:txBody>
      </p:sp>
      <p:sp>
        <p:nvSpPr>
          <p:cNvPr id="16" name="TextBox 15">
            <a:extLst>
              <a:ext uri="{FF2B5EF4-FFF2-40B4-BE49-F238E27FC236}">
                <a16:creationId xmlns:a16="http://schemas.microsoft.com/office/drawing/2014/main" id="{7515E94A-B393-1045-9C93-10A3999D9B7A}"/>
              </a:ext>
            </a:extLst>
          </p:cNvPr>
          <p:cNvSpPr txBox="1"/>
          <p:nvPr/>
        </p:nvSpPr>
        <p:spPr>
          <a:xfrm>
            <a:off x="523994" y="1640863"/>
            <a:ext cx="7286505" cy="2759730"/>
          </a:xfrm>
          <a:prstGeom prst="rect">
            <a:avLst/>
          </a:prstGeom>
          <a:noFill/>
        </p:spPr>
        <p:txBody>
          <a:bodyPr wrap="square">
            <a:spAutoFit/>
          </a:bodyPr>
          <a:lstStyle/>
          <a:p>
            <a:pPr marL="0" marR="0">
              <a:lnSpc>
                <a:spcPct val="100000"/>
              </a:lnSpc>
              <a:spcAft>
                <a:spcPts val="800"/>
              </a:spcAft>
              <a:buNone/>
            </a:pPr>
            <a:r>
              <a:rPr lang="en-US" sz="2000" b="1" kern="0" dirty="0">
                <a:ea typeface="Aptos" panose="020B0004020202020204" pitchFamily="34" charset="0"/>
                <a:cs typeface="Arial" panose="020B0604020202020204" pitchFamily="34" charset="0"/>
              </a:rPr>
              <a:t>Successful carriers use data and technology to answer critical questions:</a:t>
            </a:r>
            <a:endParaRPr lang="en-US" sz="2000" b="1" kern="10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Times New Roman" panose="02020603050405020304" pitchFamily="18" charset="0"/>
                <a:cs typeface="Arial" panose="020B0604020202020204" pitchFamily="34" charset="0"/>
              </a:rPr>
              <a:t>Where are our costs increasing?</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a typeface="Aptos" panose="020B0004020202020204" pitchFamily="34" charset="0"/>
                <a:cs typeface="Arial" panose="020B0604020202020204" pitchFamily="34" charset="0"/>
              </a:rPr>
              <a:t>Which lanes are most profitable</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a typeface="Aptos" panose="020B0004020202020204" pitchFamily="34" charset="0"/>
                <a:cs typeface="Arial" panose="020B0604020202020204" pitchFamily="34" charset="0"/>
              </a:rPr>
              <a:t>Which customers create the strongest margins?</a:t>
            </a:r>
            <a:endParaRPr lang="en-US" sz="2000" kern="0" dirty="0">
              <a:effectLst/>
              <a:latin typeface="+mn-lt"/>
              <a:ea typeface="Aptos" panose="020B0004020202020204" pitchFamily="34" charset="0"/>
              <a:cs typeface="Arial" panose="020B0604020202020204" pitchFamily="34" charset="0"/>
            </a:endParaRP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a typeface="Aptos" panose="020B0004020202020204" pitchFamily="34" charset="0"/>
                <a:cs typeface="Arial" panose="020B0604020202020204" pitchFamily="34" charset="0"/>
              </a:rPr>
              <a:t>How productive is each asset?</a:t>
            </a:r>
          </a:p>
          <a:p>
            <a:pPr marL="342900" marR="0" lvl="0" indent="-342900">
              <a:lnSpc>
                <a:spcPct val="100000"/>
              </a:lnSpc>
              <a:spcAft>
                <a:spcPts val="800"/>
              </a:spcAft>
              <a:buSzPts val="1000"/>
              <a:buFont typeface="Symbol" panose="05050102010706020507" pitchFamily="18" charset="2"/>
              <a:buChar char=""/>
              <a:tabLst>
                <a:tab pos="457200" algn="l"/>
              </a:tabLst>
            </a:pPr>
            <a:r>
              <a:rPr lang="en-US" sz="2000" kern="0" dirty="0">
                <a:effectLst/>
                <a:latin typeface="+mn-lt"/>
                <a:ea typeface="Aptos" panose="020B0004020202020204" pitchFamily="34" charset="0"/>
                <a:cs typeface="Arial" panose="020B0604020202020204" pitchFamily="34" charset="0"/>
              </a:rPr>
              <a:t>Where are we wasting time and resources?</a:t>
            </a:r>
            <a:endParaRPr lang="en-US" sz="2000" kern="100" dirty="0">
              <a:effectLst/>
              <a:latin typeface="+mn-lt"/>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7833908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500"/>
                                        <p:tgtEl>
                                          <p:spTgt spid="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fade">
                                      <p:cBhvr>
                                        <p:cTn id="17" dur="500"/>
                                        <p:tgtEl>
                                          <p:spTgt spid="1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xEl>
                                              <p:pRg st="2" end="2"/>
                                            </p:txEl>
                                          </p:spTgt>
                                        </p:tgtEl>
                                        <p:attrNameLst>
                                          <p:attrName>style.visibility</p:attrName>
                                        </p:attrNameLst>
                                      </p:cBhvr>
                                      <p:to>
                                        <p:strVal val="visible"/>
                                      </p:to>
                                    </p:set>
                                    <p:animEffect transition="in" filter="fade">
                                      <p:cBhvr>
                                        <p:cTn id="22" dur="500"/>
                                        <p:tgtEl>
                                          <p:spTgt spid="1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xEl>
                                              <p:pRg st="3" end="3"/>
                                            </p:txEl>
                                          </p:spTgt>
                                        </p:tgtEl>
                                        <p:attrNameLst>
                                          <p:attrName>style.visibility</p:attrName>
                                        </p:attrNameLst>
                                      </p:cBhvr>
                                      <p:to>
                                        <p:strVal val="visible"/>
                                      </p:to>
                                    </p:set>
                                    <p:animEffect transition="in" filter="fade">
                                      <p:cBhvr>
                                        <p:cTn id="27" dur="500"/>
                                        <p:tgtEl>
                                          <p:spTgt spid="1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xEl>
                                              <p:pRg st="4" end="4"/>
                                            </p:txEl>
                                          </p:spTgt>
                                        </p:tgtEl>
                                        <p:attrNameLst>
                                          <p:attrName>style.visibility</p:attrName>
                                        </p:attrNameLst>
                                      </p:cBhvr>
                                      <p:to>
                                        <p:strVal val="visible"/>
                                      </p:to>
                                    </p:set>
                                    <p:animEffect transition="in" filter="fade">
                                      <p:cBhvr>
                                        <p:cTn id="32" dur="500"/>
                                        <p:tgtEl>
                                          <p:spTgt spid="16">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xEl>
                                              <p:pRg st="5" end="5"/>
                                            </p:txEl>
                                          </p:spTgt>
                                        </p:tgtEl>
                                        <p:attrNameLst>
                                          <p:attrName>style.visibility</p:attrName>
                                        </p:attrNameLst>
                                      </p:cBhvr>
                                      <p:to>
                                        <p:strVal val="visible"/>
                                      </p:to>
                                    </p:set>
                                    <p:animEffect transition="in" filter="fade">
                                      <p:cBhvr>
                                        <p:cTn id="37" dur="500"/>
                                        <p:tgtEl>
                                          <p:spTgt spid="1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95971-7613-15AF-3ECD-2A1F2DD69135}"/>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7833AA96-2F22-388D-BF0A-E8AFB6233E5C}"/>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A5857A5B-E579-3308-4BB9-811F5B3DEF62}"/>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Finance-Operations Routine &amp; Scorecard</a:t>
            </a:r>
            <a:endParaRPr sz="3200" b="1" dirty="0">
              <a:solidFill>
                <a:srgbClr val="FFFFFF"/>
              </a:solidFill>
              <a:latin typeface="Calibri"/>
              <a:ea typeface="Calibri"/>
              <a:cs typeface="Calibri"/>
            </a:endParaRPr>
          </a:p>
        </p:txBody>
      </p:sp>
      <p:sp>
        <p:nvSpPr>
          <p:cNvPr id="4" name="Rounded Rectangle 1">
            <a:extLst>
              <a:ext uri="{FF2B5EF4-FFF2-40B4-BE49-F238E27FC236}">
                <a16:creationId xmlns:a16="http://schemas.microsoft.com/office/drawing/2014/main" id="{9C51A4B0-B5B2-4A4B-F97A-B8C235DDB48D}"/>
              </a:ext>
            </a:extLst>
          </p:cNvPr>
          <p:cNvSpPr/>
          <p:nvPr/>
        </p:nvSpPr>
        <p:spPr>
          <a:xfrm>
            <a:off x="152400" y="960437"/>
            <a:ext cx="3606107" cy="1706563"/>
          </a:xfrm>
          <a:prstGeom prst="roundRect">
            <a:avLst>
              <a:gd name="adj" fmla="val 7453"/>
            </a:avLst>
          </a:prstGeom>
          <a:solidFill>
            <a:srgbClr val="FFFFFF"/>
          </a:solidFill>
          <a:ln w="254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6" name="Rounded Rectangle 2">
            <a:extLst>
              <a:ext uri="{FF2B5EF4-FFF2-40B4-BE49-F238E27FC236}">
                <a16:creationId xmlns:a16="http://schemas.microsoft.com/office/drawing/2014/main" id="{6E65A32F-9122-7AB2-B23B-068C0833FA5F}"/>
              </a:ext>
            </a:extLst>
          </p:cNvPr>
          <p:cNvSpPr/>
          <p:nvPr/>
        </p:nvSpPr>
        <p:spPr>
          <a:xfrm>
            <a:off x="3870042" y="949520"/>
            <a:ext cx="4100438" cy="1733550"/>
          </a:xfrm>
          <a:prstGeom prst="roundRect">
            <a:avLst>
              <a:gd name="adj" fmla="val 7453"/>
            </a:avLst>
          </a:prstGeom>
          <a:solidFill>
            <a:srgbClr val="FFFFFF"/>
          </a:solidFill>
          <a:ln w="254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8" name="Rounded Rectangle 3">
            <a:extLst>
              <a:ext uri="{FF2B5EF4-FFF2-40B4-BE49-F238E27FC236}">
                <a16:creationId xmlns:a16="http://schemas.microsoft.com/office/drawing/2014/main" id="{D9655887-4AFF-F57E-69C8-6AEE02006232}"/>
              </a:ext>
            </a:extLst>
          </p:cNvPr>
          <p:cNvSpPr/>
          <p:nvPr/>
        </p:nvSpPr>
        <p:spPr>
          <a:xfrm>
            <a:off x="8082015" y="912417"/>
            <a:ext cx="4046485" cy="1770653"/>
          </a:xfrm>
          <a:prstGeom prst="roundRect">
            <a:avLst>
              <a:gd name="adj" fmla="val 7453"/>
            </a:avLst>
          </a:prstGeom>
          <a:solidFill>
            <a:srgbClr val="FFFFFF"/>
          </a:solidFill>
          <a:ln w="254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1" name="Rounded Rectangle 4">
            <a:extLst>
              <a:ext uri="{FF2B5EF4-FFF2-40B4-BE49-F238E27FC236}">
                <a16:creationId xmlns:a16="http://schemas.microsoft.com/office/drawing/2014/main" id="{049AD7BB-D172-6758-B7FC-5998F78A6AD3}"/>
              </a:ext>
            </a:extLst>
          </p:cNvPr>
          <p:cNvSpPr/>
          <p:nvPr/>
        </p:nvSpPr>
        <p:spPr>
          <a:xfrm>
            <a:off x="139700" y="2873847"/>
            <a:ext cx="5488102" cy="1494953"/>
          </a:xfrm>
          <a:prstGeom prst="roundRect">
            <a:avLst>
              <a:gd name="adj" fmla="val 9836"/>
            </a:avLst>
          </a:prstGeom>
          <a:solidFill>
            <a:srgbClr val="FFFFFF"/>
          </a:solidFill>
          <a:ln w="254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3" name="Rounded Rectangle 5">
            <a:extLst>
              <a:ext uri="{FF2B5EF4-FFF2-40B4-BE49-F238E27FC236}">
                <a16:creationId xmlns:a16="http://schemas.microsoft.com/office/drawing/2014/main" id="{A19065A4-B7BE-049B-9BED-27BD8E3E34CD}"/>
              </a:ext>
            </a:extLst>
          </p:cNvPr>
          <p:cNvSpPr/>
          <p:nvPr/>
        </p:nvSpPr>
        <p:spPr>
          <a:xfrm>
            <a:off x="5731204" y="2865535"/>
            <a:ext cx="6377451" cy="1494953"/>
          </a:xfrm>
          <a:prstGeom prst="roundRect">
            <a:avLst>
              <a:gd name="adj" fmla="val 9836"/>
            </a:avLst>
          </a:prstGeom>
          <a:solidFill>
            <a:srgbClr val="FFFFFF"/>
          </a:solidFill>
          <a:ln w="25400">
            <a:solidFill>
              <a:srgbClr val="C5C7D2"/>
            </a:solid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5" name="Rounded Rectangle 6">
            <a:extLst>
              <a:ext uri="{FF2B5EF4-FFF2-40B4-BE49-F238E27FC236}">
                <a16:creationId xmlns:a16="http://schemas.microsoft.com/office/drawing/2014/main" id="{B99AF8E0-03DD-9B42-8097-8759DD7283EC}"/>
              </a:ext>
            </a:extLst>
          </p:cNvPr>
          <p:cNvSpPr/>
          <p:nvPr/>
        </p:nvSpPr>
        <p:spPr>
          <a:xfrm>
            <a:off x="165100" y="973137"/>
            <a:ext cx="3593407" cy="555527"/>
          </a:xfrm>
          <a:prstGeom prst="roundRect">
            <a:avLst>
              <a:gd name="adj" fmla="val 26666"/>
            </a:avLst>
          </a:prstGeom>
          <a:solidFill>
            <a:srgbClr val="EFF0F6"/>
          </a:solid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7" name="Rounded Rectangle 7">
            <a:extLst>
              <a:ext uri="{FF2B5EF4-FFF2-40B4-BE49-F238E27FC236}">
                <a16:creationId xmlns:a16="http://schemas.microsoft.com/office/drawing/2014/main" id="{953F7723-B6BB-C46F-1885-4E86593FE86D}"/>
              </a:ext>
            </a:extLst>
          </p:cNvPr>
          <p:cNvSpPr/>
          <p:nvPr/>
        </p:nvSpPr>
        <p:spPr>
          <a:xfrm>
            <a:off x="3895442" y="962220"/>
            <a:ext cx="4067458" cy="484533"/>
          </a:xfrm>
          <a:prstGeom prst="roundRect">
            <a:avLst>
              <a:gd name="adj" fmla="val 26666"/>
            </a:avLst>
          </a:prstGeom>
          <a:solidFill>
            <a:srgbClr val="EFF0F6"/>
          </a:solid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19" name="Rounded Rectangle 8">
            <a:extLst>
              <a:ext uri="{FF2B5EF4-FFF2-40B4-BE49-F238E27FC236}">
                <a16:creationId xmlns:a16="http://schemas.microsoft.com/office/drawing/2014/main" id="{4C209CA8-FD86-3559-4656-F72809373BA7}"/>
              </a:ext>
            </a:extLst>
          </p:cNvPr>
          <p:cNvSpPr/>
          <p:nvPr/>
        </p:nvSpPr>
        <p:spPr>
          <a:xfrm>
            <a:off x="8094715" y="925117"/>
            <a:ext cx="4013940" cy="494903"/>
          </a:xfrm>
          <a:prstGeom prst="roundRect">
            <a:avLst>
              <a:gd name="adj" fmla="val 26666"/>
            </a:avLst>
          </a:prstGeom>
          <a:solidFill>
            <a:srgbClr val="EFF0F6"/>
          </a:solid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21" name="Rounded Rectangle 9">
            <a:extLst>
              <a:ext uri="{FF2B5EF4-FFF2-40B4-BE49-F238E27FC236}">
                <a16:creationId xmlns:a16="http://schemas.microsoft.com/office/drawing/2014/main" id="{43D57F17-E9D9-CCF2-2D45-8F3BAE5462E0}"/>
              </a:ext>
            </a:extLst>
          </p:cNvPr>
          <p:cNvSpPr/>
          <p:nvPr/>
        </p:nvSpPr>
        <p:spPr>
          <a:xfrm>
            <a:off x="152400" y="2886547"/>
            <a:ext cx="5458910" cy="551417"/>
          </a:xfrm>
          <a:prstGeom prst="roundRect">
            <a:avLst>
              <a:gd name="adj" fmla="val 26666"/>
            </a:avLst>
          </a:prstGeom>
          <a:solidFill>
            <a:srgbClr val="EFF0F6"/>
          </a:solid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23" name="Rounded Rectangle 10">
            <a:extLst>
              <a:ext uri="{FF2B5EF4-FFF2-40B4-BE49-F238E27FC236}">
                <a16:creationId xmlns:a16="http://schemas.microsoft.com/office/drawing/2014/main" id="{DDB4CAB7-21FE-4B64-F9CF-785A8D4B77E1}"/>
              </a:ext>
            </a:extLst>
          </p:cNvPr>
          <p:cNvSpPr/>
          <p:nvPr/>
        </p:nvSpPr>
        <p:spPr>
          <a:xfrm>
            <a:off x="5756604" y="2878235"/>
            <a:ext cx="6343528" cy="551417"/>
          </a:xfrm>
          <a:prstGeom prst="roundRect">
            <a:avLst>
              <a:gd name="adj" fmla="val 26666"/>
            </a:avLst>
          </a:prstGeom>
          <a:solidFill>
            <a:srgbClr val="EFF0F6"/>
          </a:solid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t">
            <a:normAutofit/>
          </a:bodyPr>
          <a:lstStyle/>
          <a:p>
            <a:pPr algn="ctr"/>
            <a:endParaRPr/>
          </a:p>
        </p:txBody>
      </p:sp>
      <p:sp>
        <p:nvSpPr>
          <p:cNvPr id="25" name="TextBox 24">
            <a:extLst>
              <a:ext uri="{FF2B5EF4-FFF2-40B4-BE49-F238E27FC236}">
                <a16:creationId xmlns:a16="http://schemas.microsoft.com/office/drawing/2014/main" id="{1FF94952-C3A0-42CB-14B5-71430CD3E376}"/>
              </a:ext>
            </a:extLst>
          </p:cNvPr>
          <p:cNvSpPr txBox="1"/>
          <p:nvPr/>
        </p:nvSpPr>
        <p:spPr>
          <a:xfrm>
            <a:off x="1016000" y="7962900"/>
            <a:ext cx="14452600" cy="317500"/>
          </a:xfrm>
          <a:prstGeom prst="rect">
            <a:avLst/>
          </a:prstGeom>
          <a:noFill/>
        </p:spPr>
        <p:txBody>
          <a:bodyPr wrap="square" lIns="0" tIns="0" rIns="0" bIns="0" anchor="t">
            <a:normAutofit/>
          </a:bodyPr>
          <a:lstStyle/>
          <a:p>
            <a:pPr algn="l">
              <a:spcBef>
                <a:spcPts val="0"/>
              </a:spcBef>
              <a:spcAft>
                <a:spcPts val="0"/>
              </a:spcAft>
              <a:buNone/>
            </a:pPr>
            <a:r>
              <a:rPr sz="1600" b="0" i="0" u="none" strike="noStrike" dirty="0">
                <a:solidFill>
                  <a:srgbClr val="3D3E44"/>
                </a:solidFill>
                <a:latin typeface="Inter"/>
              </a:rPr>
              <a:t>Which recurring operating decision would you change next Monday, who owns it, and which financial result would prove it worked?</a:t>
            </a:r>
          </a:p>
        </p:txBody>
      </p:sp>
      <p:sp>
        <p:nvSpPr>
          <p:cNvPr id="27" name="TextBox 26">
            <a:extLst>
              <a:ext uri="{FF2B5EF4-FFF2-40B4-BE49-F238E27FC236}">
                <a16:creationId xmlns:a16="http://schemas.microsoft.com/office/drawing/2014/main" id="{61AE4C4F-D024-C447-144E-3122676423E5}"/>
              </a:ext>
            </a:extLst>
          </p:cNvPr>
          <p:cNvSpPr txBox="1"/>
          <p:nvPr/>
        </p:nvSpPr>
        <p:spPr>
          <a:xfrm>
            <a:off x="381001" y="1100137"/>
            <a:ext cx="99926" cy="308626"/>
          </a:xfrm>
          <a:prstGeom prst="rect">
            <a:avLst/>
          </a:prstGeom>
          <a:noFill/>
        </p:spPr>
        <p:txBody>
          <a:bodyPr wrap="square" lIns="0" tIns="0" rIns="0" bIns="0" anchor="t">
            <a:normAutofit/>
          </a:bodyPr>
          <a:lstStyle/>
          <a:p>
            <a:pPr>
              <a:spcBef>
                <a:spcPts val="0"/>
              </a:spcBef>
              <a:spcAft>
                <a:spcPts val="0"/>
              </a:spcAft>
              <a:buNone/>
            </a:pPr>
            <a:r>
              <a:rPr sz="2000" b="1" i="0" u="none" strike="noStrike">
                <a:solidFill>
                  <a:srgbClr val="000000"/>
                </a:solidFill>
                <a:latin typeface="Montserrat"/>
              </a:rPr>
              <a:t>1</a:t>
            </a:r>
          </a:p>
        </p:txBody>
      </p:sp>
      <p:sp>
        <p:nvSpPr>
          <p:cNvPr id="29" name="TextBox 28">
            <a:extLst>
              <a:ext uri="{FF2B5EF4-FFF2-40B4-BE49-F238E27FC236}">
                <a16:creationId xmlns:a16="http://schemas.microsoft.com/office/drawing/2014/main" id="{666860A9-0D46-17DA-8660-4577F7DD41AE}"/>
              </a:ext>
            </a:extLst>
          </p:cNvPr>
          <p:cNvSpPr txBox="1"/>
          <p:nvPr/>
        </p:nvSpPr>
        <p:spPr>
          <a:xfrm>
            <a:off x="4111342" y="1089220"/>
            <a:ext cx="142910" cy="269185"/>
          </a:xfrm>
          <a:prstGeom prst="rect">
            <a:avLst/>
          </a:prstGeom>
          <a:noFill/>
        </p:spPr>
        <p:txBody>
          <a:bodyPr wrap="square" lIns="0" tIns="0" rIns="0" bIns="0" anchor="t">
            <a:normAutofit fontScale="92500" lnSpcReduction="10000"/>
          </a:bodyPr>
          <a:lstStyle/>
          <a:p>
            <a:pPr>
              <a:spcBef>
                <a:spcPts val="0"/>
              </a:spcBef>
              <a:spcAft>
                <a:spcPts val="0"/>
              </a:spcAft>
              <a:buNone/>
            </a:pPr>
            <a:r>
              <a:rPr sz="2000" b="1" i="0" u="none" strike="noStrike">
                <a:solidFill>
                  <a:srgbClr val="000000"/>
                </a:solidFill>
                <a:latin typeface="Montserrat"/>
              </a:rPr>
              <a:t>2</a:t>
            </a:r>
          </a:p>
        </p:txBody>
      </p:sp>
      <p:sp>
        <p:nvSpPr>
          <p:cNvPr id="31" name="TextBox 30">
            <a:extLst>
              <a:ext uri="{FF2B5EF4-FFF2-40B4-BE49-F238E27FC236}">
                <a16:creationId xmlns:a16="http://schemas.microsoft.com/office/drawing/2014/main" id="{F8DC34AF-837D-56F3-69C2-A0F9C529DE8C}"/>
              </a:ext>
            </a:extLst>
          </p:cNvPr>
          <p:cNvSpPr txBox="1"/>
          <p:nvPr/>
        </p:nvSpPr>
        <p:spPr>
          <a:xfrm>
            <a:off x="8310615" y="1052117"/>
            <a:ext cx="141030" cy="274946"/>
          </a:xfrm>
          <a:prstGeom prst="rect">
            <a:avLst/>
          </a:prstGeom>
          <a:noFill/>
        </p:spPr>
        <p:txBody>
          <a:bodyPr wrap="square" lIns="0" tIns="0" rIns="0" bIns="0" anchor="t">
            <a:normAutofit lnSpcReduction="10000"/>
          </a:bodyPr>
          <a:lstStyle/>
          <a:p>
            <a:pPr>
              <a:spcBef>
                <a:spcPts val="0"/>
              </a:spcBef>
              <a:spcAft>
                <a:spcPts val="0"/>
              </a:spcAft>
              <a:buNone/>
            </a:pPr>
            <a:r>
              <a:rPr sz="2000" b="1" i="0" u="none" strike="noStrike">
                <a:solidFill>
                  <a:srgbClr val="000000"/>
                </a:solidFill>
                <a:latin typeface="Montserrat"/>
              </a:rPr>
              <a:t>3</a:t>
            </a:r>
          </a:p>
        </p:txBody>
      </p:sp>
      <p:sp>
        <p:nvSpPr>
          <p:cNvPr id="33" name="TextBox 32">
            <a:extLst>
              <a:ext uri="{FF2B5EF4-FFF2-40B4-BE49-F238E27FC236}">
                <a16:creationId xmlns:a16="http://schemas.microsoft.com/office/drawing/2014/main" id="{FE0A30A0-D5DD-4E9C-7271-47BC6FFC580E}"/>
              </a:ext>
            </a:extLst>
          </p:cNvPr>
          <p:cNvSpPr txBox="1"/>
          <p:nvPr/>
        </p:nvSpPr>
        <p:spPr>
          <a:xfrm>
            <a:off x="368300" y="3013547"/>
            <a:ext cx="145960" cy="306343"/>
          </a:xfrm>
          <a:prstGeom prst="rect">
            <a:avLst/>
          </a:prstGeom>
          <a:noFill/>
        </p:spPr>
        <p:txBody>
          <a:bodyPr wrap="square" lIns="0" tIns="0" rIns="0" bIns="0" anchor="t">
            <a:normAutofit/>
          </a:bodyPr>
          <a:lstStyle/>
          <a:p>
            <a:pPr>
              <a:spcBef>
                <a:spcPts val="0"/>
              </a:spcBef>
              <a:spcAft>
                <a:spcPts val="0"/>
              </a:spcAft>
              <a:buNone/>
            </a:pPr>
            <a:r>
              <a:rPr sz="2000" b="1" i="0" u="none" strike="noStrike">
                <a:solidFill>
                  <a:srgbClr val="000000"/>
                </a:solidFill>
                <a:latin typeface="Montserrat"/>
              </a:rPr>
              <a:t>4</a:t>
            </a:r>
          </a:p>
        </p:txBody>
      </p:sp>
      <p:sp>
        <p:nvSpPr>
          <p:cNvPr id="35" name="TextBox 34">
            <a:extLst>
              <a:ext uri="{FF2B5EF4-FFF2-40B4-BE49-F238E27FC236}">
                <a16:creationId xmlns:a16="http://schemas.microsoft.com/office/drawing/2014/main" id="{652347C3-4EE3-D9CE-417A-DB7602B7F827}"/>
              </a:ext>
            </a:extLst>
          </p:cNvPr>
          <p:cNvSpPr txBox="1"/>
          <p:nvPr/>
        </p:nvSpPr>
        <p:spPr>
          <a:xfrm>
            <a:off x="5959804" y="3005235"/>
            <a:ext cx="146998" cy="306343"/>
          </a:xfrm>
          <a:prstGeom prst="rect">
            <a:avLst/>
          </a:prstGeom>
          <a:noFill/>
        </p:spPr>
        <p:txBody>
          <a:bodyPr wrap="square" lIns="0" tIns="0" rIns="0" bIns="0" anchor="t">
            <a:normAutofit/>
          </a:bodyPr>
          <a:lstStyle/>
          <a:p>
            <a:pPr>
              <a:spcBef>
                <a:spcPts val="0"/>
              </a:spcBef>
              <a:spcAft>
                <a:spcPts val="0"/>
              </a:spcAft>
              <a:buNone/>
            </a:pPr>
            <a:r>
              <a:rPr sz="2000" b="1" i="0" u="none" strike="noStrike">
                <a:solidFill>
                  <a:srgbClr val="000000"/>
                </a:solidFill>
                <a:latin typeface="Montserrat"/>
              </a:rPr>
              <a:t>5</a:t>
            </a:r>
          </a:p>
        </p:txBody>
      </p:sp>
      <p:sp>
        <p:nvSpPr>
          <p:cNvPr id="37" name="TextBox 36">
            <a:extLst>
              <a:ext uri="{FF2B5EF4-FFF2-40B4-BE49-F238E27FC236}">
                <a16:creationId xmlns:a16="http://schemas.microsoft.com/office/drawing/2014/main" id="{C5FF9B2F-E9D3-E685-FE4B-859048AEE5D0}"/>
              </a:ext>
            </a:extLst>
          </p:cNvPr>
          <p:cNvSpPr txBox="1"/>
          <p:nvPr/>
        </p:nvSpPr>
        <p:spPr>
          <a:xfrm>
            <a:off x="1419519" y="4605453"/>
            <a:ext cx="103018" cy="459812"/>
          </a:xfrm>
          <a:prstGeom prst="rect">
            <a:avLst/>
          </a:prstGeom>
          <a:noFill/>
        </p:spPr>
        <p:txBody>
          <a:bodyPr wrap="square" lIns="0" tIns="0" rIns="0" bIns="0" anchor="t">
            <a:normAutofit/>
          </a:bodyPr>
          <a:lstStyle/>
          <a:p>
            <a:pPr algn="ctr">
              <a:spcBef>
                <a:spcPts val="0"/>
              </a:spcBef>
              <a:spcAft>
                <a:spcPts val="0"/>
              </a:spcAft>
              <a:buNone/>
            </a:pPr>
            <a:r>
              <a:rPr sz="2000" b="1" i="0" u="none" strike="noStrike" dirty="0">
                <a:solidFill>
                  <a:srgbClr val="000000"/>
                </a:solidFill>
                <a:latin typeface="Montserrat"/>
              </a:rPr>
              <a:t>1</a:t>
            </a:r>
          </a:p>
        </p:txBody>
      </p:sp>
      <p:sp>
        <p:nvSpPr>
          <p:cNvPr id="39" name="TextBox 38">
            <a:extLst>
              <a:ext uri="{FF2B5EF4-FFF2-40B4-BE49-F238E27FC236}">
                <a16:creationId xmlns:a16="http://schemas.microsoft.com/office/drawing/2014/main" id="{58DF3A92-1D82-D72B-62DF-614803AE4477}"/>
              </a:ext>
            </a:extLst>
          </p:cNvPr>
          <p:cNvSpPr txBox="1"/>
          <p:nvPr/>
        </p:nvSpPr>
        <p:spPr>
          <a:xfrm>
            <a:off x="3753330" y="4628464"/>
            <a:ext cx="165100" cy="317500"/>
          </a:xfrm>
          <a:prstGeom prst="rect">
            <a:avLst/>
          </a:prstGeom>
          <a:noFill/>
        </p:spPr>
        <p:txBody>
          <a:bodyPr wrap="square" lIns="0" tIns="0" rIns="0" bIns="0" anchor="t">
            <a:normAutofit/>
          </a:bodyPr>
          <a:lstStyle/>
          <a:p>
            <a:pPr algn="ctr">
              <a:spcBef>
                <a:spcPts val="0"/>
              </a:spcBef>
              <a:spcAft>
                <a:spcPts val="0"/>
              </a:spcAft>
              <a:buNone/>
            </a:pPr>
            <a:r>
              <a:rPr sz="2000" b="1" i="0" u="none" strike="noStrike" dirty="0">
                <a:solidFill>
                  <a:srgbClr val="000000"/>
                </a:solidFill>
                <a:latin typeface="Montserrat"/>
              </a:rPr>
              <a:t>2</a:t>
            </a:r>
          </a:p>
        </p:txBody>
      </p:sp>
      <p:sp>
        <p:nvSpPr>
          <p:cNvPr id="41" name="TextBox 40">
            <a:extLst>
              <a:ext uri="{FF2B5EF4-FFF2-40B4-BE49-F238E27FC236}">
                <a16:creationId xmlns:a16="http://schemas.microsoft.com/office/drawing/2014/main" id="{CC2D6D53-7F33-A176-9752-4AE6D003CD07}"/>
              </a:ext>
            </a:extLst>
          </p:cNvPr>
          <p:cNvSpPr txBox="1"/>
          <p:nvPr/>
        </p:nvSpPr>
        <p:spPr>
          <a:xfrm>
            <a:off x="6703826" y="4607669"/>
            <a:ext cx="165100" cy="317500"/>
          </a:xfrm>
          <a:prstGeom prst="rect">
            <a:avLst/>
          </a:prstGeom>
          <a:noFill/>
        </p:spPr>
        <p:txBody>
          <a:bodyPr wrap="square" lIns="0" tIns="0" rIns="0" bIns="0" anchor="t">
            <a:normAutofit/>
          </a:bodyPr>
          <a:lstStyle/>
          <a:p>
            <a:pPr algn="ctr">
              <a:spcBef>
                <a:spcPts val="0"/>
              </a:spcBef>
              <a:spcAft>
                <a:spcPts val="0"/>
              </a:spcAft>
              <a:buNone/>
            </a:pPr>
            <a:r>
              <a:rPr sz="2000" b="1" i="0" u="none" strike="noStrike" dirty="0">
                <a:solidFill>
                  <a:srgbClr val="000000"/>
                </a:solidFill>
                <a:latin typeface="Montserrat"/>
              </a:rPr>
              <a:t>3</a:t>
            </a:r>
          </a:p>
        </p:txBody>
      </p:sp>
      <p:sp>
        <p:nvSpPr>
          <p:cNvPr id="43" name="TextBox 42">
            <a:extLst>
              <a:ext uri="{FF2B5EF4-FFF2-40B4-BE49-F238E27FC236}">
                <a16:creationId xmlns:a16="http://schemas.microsoft.com/office/drawing/2014/main" id="{E48D4BE7-49F6-FFA1-784D-A95517355C24}"/>
              </a:ext>
            </a:extLst>
          </p:cNvPr>
          <p:cNvSpPr txBox="1"/>
          <p:nvPr/>
        </p:nvSpPr>
        <p:spPr>
          <a:xfrm>
            <a:off x="10083546" y="4611059"/>
            <a:ext cx="190500" cy="317500"/>
          </a:xfrm>
          <a:prstGeom prst="rect">
            <a:avLst/>
          </a:prstGeom>
          <a:noFill/>
        </p:spPr>
        <p:txBody>
          <a:bodyPr wrap="square" lIns="0" tIns="0" rIns="0" bIns="0" anchor="t">
            <a:normAutofit/>
          </a:bodyPr>
          <a:lstStyle/>
          <a:p>
            <a:pPr algn="ctr">
              <a:spcBef>
                <a:spcPts val="0"/>
              </a:spcBef>
              <a:spcAft>
                <a:spcPts val="0"/>
              </a:spcAft>
              <a:buNone/>
            </a:pPr>
            <a:r>
              <a:rPr sz="2000" b="1" i="0" u="none" strike="noStrike" dirty="0">
                <a:solidFill>
                  <a:srgbClr val="000000"/>
                </a:solidFill>
                <a:latin typeface="Montserrat"/>
              </a:rPr>
              <a:t>4</a:t>
            </a:r>
          </a:p>
        </p:txBody>
      </p:sp>
      <p:sp>
        <p:nvSpPr>
          <p:cNvPr id="45" name="TextBox 44">
            <a:extLst>
              <a:ext uri="{FF2B5EF4-FFF2-40B4-BE49-F238E27FC236}">
                <a16:creationId xmlns:a16="http://schemas.microsoft.com/office/drawing/2014/main" id="{C5AEAA33-0D6E-ABD9-1D19-B3DDAD31755C}"/>
              </a:ext>
            </a:extLst>
          </p:cNvPr>
          <p:cNvSpPr txBox="1"/>
          <p:nvPr/>
        </p:nvSpPr>
        <p:spPr>
          <a:xfrm>
            <a:off x="381001" y="1735136"/>
            <a:ext cx="3377506" cy="259245"/>
          </a:xfrm>
          <a:prstGeom prst="rect">
            <a:avLst/>
          </a:prstGeom>
          <a:noFill/>
        </p:spPr>
        <p:txBody>
          <a:bodyPr wrap="square" lIns="0" tIns="0" rIns="0" bIns="0" anchor="t">
            <a:normAutofit/>
          </a:bodyPr>
          <a:lstStyle/>
          <a:p>
            <a:pPr>
              <a:spcBef>
                <a:spcPts val="0"/>
              </a:spcBef>
              <a:spcAft>
                <a:spcPts val="0"/>
              </a:spcAft>
              <a:buNone/>
            </a:pPr>
            <a:r>
              <a:rPr sz="1700" b="1" i="0" u="none" strike="noStrike">
                <a:solidFill>
                  <a:srgbClr val="000000"/>
                </a:solidFill>
                <a:latin typeface="Montserrat"/>
              </a:rPr>
              <a:t>Empty Miles / Total Miles</a:t>
            </a:r>
          </a:p>
        </p:txBody>
      </p:sp>
      <p:sp>
        <p:nvSpPr>
          <p:cNvPr id="47" name="TextBox 46">
            <a:extLst>
              <a:ext uri="{FF2B5EF4-FFF2-40B4-BE49-F238E27FC236}">
                <a16:creationId xmlns:a16="http://schemas.microsoft.com/office/drawing/2014/main" id="{00B96C98-FC82-1508-3247-9C34F121AA17}"/>
              </a:ext>
            </a:extLst>
          </p:cNvPr>
          <p:cNvSpPr txBox="1"/>
          <p:nvPr/>
        </p:nvSpPr>
        <p:spPr>
          <a:xfrm>
            <a:off x="381001" y="2090737"/>
            <a:ext cx="3377506" cy="444421"/>
          </a:xfrm>
          <a:prstGeom prst="rect">
            <a:avLst/>
          </a:prstGeom>
          <a:noFill/>
        </p:spPr>
        <p:txBody>
          <a:bodyPr wrap="square" lIns="0" tIns="0" rIns="0" bIns="0" anchor="t">
            <a:normAutofit/>
          </a:bodyPr>
          <a:lstStyle/>
          <a:p>
            <a:pPr>
              <a:spcBef>
                <a:spcPts val="0"/>
              </a:spcBef>
              <a:spcAft>
                <a:spcPts val="0"/>
              </a:spcAft>
              <a:buNone/>
            </a:pPr>
            <a:r>
              <a:rPr sz="1100" b="0" i="0" u="none" strike="noStrike">
                <a:solidFill>
                  <a:srgbClr val="3D3E44"/>
                </a:solidFill>
                <a:latin typeface="Inter"/>
              </a:rPr>
              <a:t>Planning owner. Drives loaded-mile contribution and identifies avoidable cost per trip cycle.</a:t>
            </a:r>
          </a:p>
        </p:txBody>
      </p:sp>
      <p:sp>
        <p:nvSpPr>
          <p:cNvPr id="49" name="TextBox 48">
            <a:extLst>
              <a:ext uri="{FF2B5EF4-FFF2-40B4-BE49-F238E27FC236}">
                <a16:creationId xmlns:a16="http://schemas.microsoft.com/office/drawing/2014/main" id="{3BC9E9D2-50A4-A16A-8D42-8645F7D209DA}"/>
              </a:ext>
            </a:extLst>
          </p:cNvPr>
          <p:cNvSpPr txBox="1"/>
          <p:nvPr/>
        </p:nvSpPr>
        <p:spPr>
          <a:xfrm>
            <a:off x="4111341" y="1724219"/>
            <a:ext cx="3715679" cy="226115"/>
          </a:xfrm>
          <a:prstGeom prst="rect">
            <a:avLst/>
          </a:prstGeom>
          <a:noFill/>
        </p:spPr>
        <p:txBody>
          <a:bodyPr wrap="square" lIns="0" tIns="0" rIns="0" bIns="0" anchor="t">
            <a:normAutofit fontScale="92500" lnSpcReduction="10000"/>
          </a:bodyPr>
          <a:lstStyle/>
          <a:p>
            <a:pPr>
              <a:spcBef>
                <a:spcPts val="0"/>
              </a:spcBef>
              <a:spcAft>
                <a:spcPts val="0"/>
              </a:spcAft>
              <a:buNone/>
            </a:pPr>
            <a:r>
              <a:rPr sz="1700" b="1" i="0" u="none" strike="noStrike">
                <a:solidFill>
                  <a:srgbClr val="000000"/>
                </a:solidFill>
                <a:latin typeface="Montserrat"/>
              </a:rPr>
              <a:t>Gallons &amp; Net Fuel $ / Mile</a:t>
            </a:r>
          </a:p>
        </p:txBody>
      </p:sp>
      <p:sp>
        <p:nvSpPr>
          <p:cNvPr id="51" name="TextBox 50">
            <a:extLst>
              <a:ext uri="{FF2B5EF4-FFF2-40B4-BE49-F238E27FC236}">
                <a16:creationId xmlns:a16="http://schemas.microsoft.com/office/drawing/2014/main" id="{05E2037C-6423-D04A-73AA-7A9D0BC6566F}"/>
              </a:ext>
            </a:extLst>
          </p:cNvPr>
          <p:cNvSpPr txBox="1"/>
          <p:nvPr/>
        </p:nvSpPr>
        <p:spPr>
          <a:xfrm>
            <a:off x="4111341" y="2079821"/>
            <a:ext cx="3715679" cy="387626"/>
          </a:xfrm>
          <a:prstGeom prst="rect">
            <a:avLst/>
          </a:prstGeom>
          <a:noFill/>
        </p:spPr>
        <p:txBody>
          <a:bodyPr wrap="square" lIns="0" tIns="0" rIns="0" bIns="0" anchor="t">
            <a:normAutofit/>
          </a:bodyPr>
          <a:lstStyle/>
          <a:p>
            <a:pPr>
              <a:spcBef>
                <a:spcPts val="0"/>
              </a:spcBef>
              <a:spcAft>
                <a:spcPts val="0"/>
              </a:spcAft>
              <a:buNone/>
            </a:pPr>
            <a:r>
              <a:rPr sz="1100" b="0" i="0" u="none" strike="noStrike">
                <a:solidFill>
                  <a:srgbClr val="3D3E44"/>
                </a:solidFill>
                <a:latin typeface="Inter"/>
              </a:rPr>
              <a:t>Fleet/fuel owner. Tracks fuel economy and purchase cost per total mile, quantifies net savings or exposure.</a:t>
            </a:r>
          </a:p>
        </p:txBody>
      </p:sp>
      <p:sp>
        <p:nvSpPr>
          <p:cNvPr id="53" name="TextBox 52">
            <a:extLst>
              <a:ext uri="{FF2B5EF4-FFF2-40B4-BE49-F238E27FC236}">
                <a16:creationId xmlns:a16="http://schemas.microsoft.com/office/drawing/2014/main" id="{8D39DF84-FEBA-74BD-8190-5FC458F63CC1}"/>
              </a:ext>
            </a:extLst>
          </p:cNvPr>
          <p:cNvSpPr txBox="1"/>
          <p:nvPr/>
        </p:nvSpPr>
        <p:spPr>
          <a:xfrm>
            <a:off x="8310615" y="1602485"/>
            <a:ext cx="3666788" cy="461909"/>
          </a:xfrm>
          <a:prstGeom prst="rect">
            <a:avLst/>
          </a:prstGeom>
          <a:noFill/>
        </p:spPr>
        <p:txBody>
          <a:bodyPr wrap="square" lIns="0" tIns="0" rIns="0" bIns="0" anchor="t">
            <a:normAutofit fontScale="92500" lnSpcReduction="10000"/>
          </a:bodyPr>
          <a:lstStyle/>
          <a:p>
            <a:pPr>
              <a:spcBef>
                <a:spcPts val="0"/>
              </a:spcBef>
              <a:spcAft>
                <a:spcPts val="0"/>
              </a:spcAft>
              <a:buNone/>
            </a:pPr>
            <a:r>
              <a:rPr sz="1700" b="1" i="0" u="none" strike="noStrike" dirty="0">
                <a:solidFill>
                  <a:srgbClr val="000000"/>
                </a:solidFill>
                <a:latin typeface="Montserrat"/>
              </a:rPr>
              <a:t>Unseated Tractor‑Days &amp; Early Retention</a:t>
            </a:r>
          </a:p>
        </p:txBody>
      </p:sp>
      <p:sp>
        <p:nvSpPr>
          <p:cNvPr id="55" name="TextBox 54">
            <a:extLst>
              <a:ext uri="{FF2B5EF4-FFF2-40B4-BE49-F238E27FC236}">
                <a16:creationId xmlns:a16="http://schemas.microsoft.com/office/drawing/2014/main" id="{7FFD7F95-18DC-705B-764C-104D0C922BD9}"/>
              </a:ext>
            </a:extLst>
          </p:cNvPr>
          <p:cNvSpPr txBox="1"/>
          <p:nvPr/>
        </p:nvSpPr>
        <p:spPr>
          <a:xfrm>
            <a:off x="8274703" y="2118231"/>
            <a:ext cx="3666788" cy="395922"/>
          </a:xfrm>
          <a:prstGeom prst="rect">
            <a:avLst/>
          </a:prstGeom>
          <a:noFill/>
        </p:spPr>
        <p:txBody>
          <a:bodyPr wrap="square" lIns="0" tIns="0" rIns="0" bIns="0" anchor="t">
            <a:normAutofit/>
          </a:bodyPr>
          <a:lstStyle/>
          <a:p>
            <a:pPr>
              <a:spcBef>
                <a:spcPts val="0"/>
              </a:spcBef>
              <a:spcAft>
                <a:spcPts val="0"/>
              </a:spcAft>
              <a:buNone/>
            </a:pPr>
            <a:r>
              <a:rPr sz="1100" b="0" i="0" u="none" strike="noStrike" dirty="0">
                <a:solidFill>
                  <a:srgbClr val="3D3E44"/>
                </a:solidFill>
                <a:latin typeface="Inter"/>
              </a:rPr>
              <a:t>HR/ops owner. Monitors lost capacity and early driver turnover, flags avoidable expense and missed revenue.</a:t>
            </a:r>
          </a:p>
        </p:txBody>
      </p:sp>
      <p:sp>
        <p:nvSpPr>
          <p:cNvPr id="57" name="TextBox 56">
            <a:extLst>
              <a:ext uri="{FF2B5EF4-FFF2-40B4-BE49-F238E27FC236}">
                <a16:creationId xmlns:a16="http://schemas.microsoft.com/office/drawing/2014/main" id="{9C49BD8C-D5A4-3B21-3561-4FD3B6E463DC}"/>
              </a:ext>
            </a:extLst>
          </p:cNvPr>
          <p:cNvSpPr txBox="1"/>
          <p:nvPr/>
        </p:nvSpPr>
        <p:spPr>
          <a:xfrm>
            <a:off x="368300" y="3635847"/>
            <a:ext cx="5147528" cy="257328"/>
          </a:xfrm>
          <a:prstGeom prst="rect">
            <a:avLst/>
          </a:prstGeom>
          <a:noFill/>
        </p:spPr>
        <p:txBody>
          <a:bodyPr wrap="square" lIns="0" tIns="0" rIns="0" bIns="0" anchor="t">
            <a:normAutofit lnSpcReduction="10000"/>
          </a:bodyPr>
          <a:lstStyle/>
          <a:p>
            <a:pPr>
              <a:spcBef>
                <a:spcPts val="0"/>
              </a:spcBef>
              <a:spcAft>
                <a:spcPts val="0"/>
              </a:spcAft>
              <a:buNone/>
            </a:pPr>
            <a:r>
              <a:rPr sz="1700" b="1" i="0" u="none" strike="noStrike">
                <a:solidFill>
                  <a:srgbClr val="000000"/>
                </a:solidFill>
                <a:latin typeface="Montserrat"/>
              </a:rPr>
              <a:t>Available Truck‑Days &amp; Contribution/Day</a:t>
            </a:r>
          </a:p>
        </p:txBody>
      </p:sp>
      <p:sp>
        <p:nvSpPr>
          <p:cNvPr id="59" name="TextBox 58">
            <a:extLst>
              <a:ext uri="{FF2B5EF4-FFF2-40B4-BE49-F238E27FC236}">
                <a16:creationId xmlns:a16="http://schemas.microsoft.com/office/drawing/2014/main" id="{7BA1B53C-E701-54AA-E197-DC884FAD1A40}"/>
              </a:ext>
            </a:extLst>
          </p:cNvPr>
          <p:cNvSpPr txBox="1"/>
          <p:nvPr/>
        </p:nvSpPr>
        <p:spPr>
          <a:xfrm>
            <a:off x="368300" y="3991447"/>
            <a:ext cx="5147528" cy="220567"/>
          </a:xfrm>
          <a:prstGeom prst="rect">
            <a:avLst/>
          </a:prstGeom>
          <a:noFill/>
        </p:spPr>
        <p:txBody>
          <a:bodyPr wrap="square" lIns="0" tIns="0" rIns="0" bIns="0" anchor="t">
            <a:normAutofit fontScale="92500"/>
          </a:bodyPr>
          <a:lstStyle/>
          <a:p>
            <a:pPr>
              <a:spcBef>
                <a:spcPts val="0"/>
              </a:spcBef>
              <a:spcAft>
                <a:spcPts val="0"/>
              </a:spcAft>
              <a:buNone/>
            </a:pPr>
            <a:r>
              <a:rPr sz="1100" b="0" i="0" u="none" strike="noStrike">
                <a:solidFill>
                  <a:srgbClr val="3D3E44"/>
                </a:solidFill>
                <a:latin typeface="Inter"/>
              </a:rPr>
              <a:t>Maintenance/ops owner. Measures productive equipment days and contribution per available day.</a:t>
            </a:r>
          </a:p>
        </p:txBody>
      </p:sp>
      <p:sp>
        <p:nvSpPr>
          <p:cNvPr id="61" name="TextBox 60">
            <a:extLst>
              <a:ext uri="{FF2B5EF4-FFF2-40B4-BE49-F238E27FC236}">
                <a16:creationId xmlns:a16="http://schemas.microsoft.com/office/drawing/2014/main" id="{CCA7667D-27BB-1920-754C-18728D1D2B8F}"/>
              </a:ext>
            </a:extLst>
          </p:cNvPr>
          <p:cNvSpPr txBox="1"/>
          <p:nvPr/>
        </p:nvSpPr>
        <p:spPr>
          <a:xfrm>
            <a:off x="5959804" y="3627535"/>
            <a:ext cx="5981687" cy="257328"/>
          </a:xfrm>
          <a:prstGeom prst="rect">
            <a:avLst/>
          </a:prstGeom>
          <a:noFill/>
        </p:spPr>
        <p:txBody>
          <a:bodyPr wrap="square" lIns="0" tIns="0" rIns="0" bIns="0" anchor="t">
            <a:normAutofit fontScale="85000" lnSpcReduction="10000"/>
          </a:bodyPr>
          <a:lstStyle/>
          <a:p>
            <a:pPr>
              <a:spcBef>
                <a:spcPts val="0"/>
              </a:spcBef>
              <a:spcAft>
                <a:spcPts val="0"/>
              </a:spcAft>
              <a:buNone/>
            </a:pPr>
            <a:r>
              <a:rPr sz="1700" b="1" i="0" u="none" strike="noStrike" dirty="0">
                <a:solidFill>
                  <a:srgbClr val="000000"/>
                </a:solidFill>
                <a:latin typeface="Montserrat"/>
              </a:rPr>
              <a:t>Eligible‑to‑Billed Accessorial $ &amp; Delivery‑to‑Invoice Hours</a:t>
            </a:r>
          </a:p>
        </p:txBody>
      </p:sp>
      <p:sp>
        <p:nvSpPr>
          <p:cNvPr id="63" name="TextBox 62">
            <a:extLst>
              <a:ext uri="{FF2B5EF4-FFF2-40B4-BE49-F238E27FC236}">
                <a16:creationId xmlns:a16="http://schemas.microsoft.com/office/drawing/2014/main" id="{D4F45E89-BB1B-4BD0-4B35-4D408FAA5F52}"/>
              </a:ext>
            </a:extLst>
          </p:cNvPr>
          <p:cNvSpPr txBox="1"/>
          <p:nvPr/>
        </p:nvSpPr>
        <p:spPr>
          <a:xfrm>
            <a:off x="5959804" y="3983135"/>
            <a:ext cx="5981687" cy="220567"/>
          </a:xfrm>
          <a:prstGeom prst="rect">
            <a:avLst/>
          </a:prstGeom>
          <a:noFill/>
        </p:spPr>
        <p:txBody>
          <a:bodyPr wrap="square" lIns="0" tIns="0" rIns="0" bIns="0" anchor="t">
            <a:normAutofit/>
          </a:bodyPr>
          <a:lstStyle/>
          <a:p>
            <a:pPr>
              <a:spcBef>
                <a:spcPts val="0"/>
              </a:spcBef>
              <a:spcAft>
                <a:spcPts val="0"/>
              </a:spcAft>
              <a:buNone/>
            </a:pPr>
            <a:r>
              <a:rPr sz="1100" b="0" i="0" u="none" strike="noStrike">
                <a:solidFill>
                  <a:srgbClr val="3D3E44"/>
                </a:solidFill>
                <a:latin typeface="Inter"/>
              </a:rPr>
              <a:t>Billing/ops owner. Reveals billing leakage and delivery-to-cash lag impacts on cash flow.</a:t>
            </a:r>
          </a:p>
        </p:txBody>
      </p:sp>
      <p:sp>
        <p:nvSpPr>
          <p:cNvPr id="65" name="TextBox 64">
            <a:extLst>
              <a:ext uri="{FF2B5EF4-FFF2-40B4-BE49-F238E27FC236}">
                <a16:creationId xmlns:a16="http://schemas.microsoft.com/office/drawing/2014/main" id="{562C6223-4186-B01A-601C-59EE1BE87E4F}"/>
              </a:ext>
            </a:extLst>
          </p:cNvPr>
          <p:cNvSpPr txBox="1"/>
          <p:nvPr/>
        </p:nvSpPr>
        <p:spPr>
          <a:xfrm>
            <a:off x="292065" y="5122764"/>
            <a:ext cx="2254908" cy="341108"/>
          </a:xfrm>
          <a:prstGeom prst="rect">
            <a:avLst/>
          </a:prstGeom>
          <a:noFill/>
        </p:spPr>
        <p:txBody>
          <a:bodyPr wrap="square" lIns="0" tIns="0" rIns="0" bIns="0" anchor="t">
            <a:normAutofit fontScale="77500" lnSpcReduction="20000"/>
          </a:bodyPr>
          <a:lstStyle/>
          <a:p>
            <a:pPr algn="ctr">
              <a:spcBef>
                <a:spcPts val="0"/>
              </a:spcBef>
              <a:spcAft>
                <a:spcPts val="0"/>
              </a:spcAft>
              <a:buNone/>
            </a:pPr>
            <a:r>
              <a:rPr sz="1700" b="1" i="0" u="none" strike="noStrike" dirty="0">
                <a:solidFill>
                  <a:srgbClr val="000000"/>
                </a:solidFill>
                <a:latin typeface="Montserrat"/>
              </a:rPr>
              <a:t>Reconcile Systems &amp; Ledger</a:t>
            </a:r>
          </a:p>
        </p:txBody>
      </p:sp>
      <p:sp>
        <p:nvSpPr>
          <p:cNvPr id="67" name="TextBox 66">
            <a:extLst>
              <a:ext uri="{FF2B5EF4-FFF2-40B4-BE49-F238E27FC236}">
                <a16:creationId xmlns:a16="http://schemas.microsoft.com/office/drawing/2014/main" id="{A1DE5ED4-A2E0-69A0-7FF5-AFDE37573194}"/>
              </a:ext>
            </a:extLst>
          </p:cNvPr>
          <p:cNvSpPr txBox="1"/>
          <p:nvPr/>
        </p:nvSpPr>
        <p:spPr>
          <a:xfrm>
            <a:off x="217563" y="5521371"/>
            <a:ext cx="2254908" cy="354051"/>
          </a:xfrm>
          <a:prstGeom prst="rect">
            <a:avLst/>
          </a:prstGeom>
          <a:noFill/>
        </p:spPr>
        <p:txBody>
          <a:bodyPr wrap="square" lIns="0" tIns="0" rIns="0" bIns="0" anchor="t">
            <a:normAutofit/>
          </a:bodyPr>
          <a:lstStyle/>
          <a:p>
            <a:pPr algn="ctr">
              <a:spcBef>
                <a:spcPts val="0"/>
              </a:spcBef>
              <a:spcAft>
                <a:spcPts val="0"/>
              </a:spcAft>
              <a:buNone/>
            </a:pPr>
            <a:r>
              <a:rPr sz="1100" b="0" i="0" u="none" strike="noStrike" dirty="0">
                <a:solidFill>
                  <a:srgbClr val="3D3E44"/>
                </a:solidFill>
                <a:latin typeface="Inter"/>
              </a:rPr>
              <a:t>Align operational KPIs with financial records to ensure accuracy.</a:t>
            </a:r>
          </a:p>
        </p:txBody>
      </p:sp>
      <p:sp>
        <p:nvSpPr>
          <p:cNvPr id="69" name="TextBox 68">
            <a:extLst>
              <a:ext uri="{FF2B5EF4-FFF2-40B4-BE49-F238E27FC236}">
                <a16:creationId xmlns:a16="http://schemas.microsoft.com/office/drawing/2014/main" id="{AE0B56FB-254B-54CA-47C6-124717AB086C}"/>
              </a:ext>
            </a:extLst>
          </p:cNvPr>
          <p:cNvSpPr txBox="1"/>
          <p:nvPr/>
        </p:nvSpPr>
        <p:spPr>
          <a:xfrm>
            <a:off x="2726217" y="5093584"/>
            <a:ext cx="2384426" cy="445673"/>
          </a:xfrm>
          <a:prstGeom prst="rect">
            <a:avLst/>
          </a:prstGeom>
          <a:noFill/>
        </p:spPr>
        <p:txBody>
          <a:bodyPr wrap="square" lIns="0" tIns="0" rIns="0" bIns="0" anchor="t">
            <a:normAutofit fontScale="70000" lnSpcReduction="20000"/>
          </a:bodyPr>
          <a:lstStyle/>
          <a:p>
            <a:pPr algn="ctr">
              <a:spcBef>
                <a:spcPts val="0"/>
              </a:spcBef>
              <a:spcAft>
                <a:spcPts val="0"/>
              </a:spcAft>
              <a:buNone/>
            </a:pPr>
            <a:r>
              <a:rPr sz="1700" b="1" i="0" u="none" strike="noStrike" dirty="0">
                <a:solidFill>
                  <a:srgbClr val="000000"/>
                </a:solidFill>
                <a:latin typeface="Montserrat"/>
              </a:rPr>
              <a:t>Separate Price/Volume/Mix/Execution</a:t>
            </a:r>
          </a:p>
        </p:txBody>
      </p:sp>
      <p:sp>
        <p:nvSpPr>
          <p:cNvPr id="71" name="TextBox 70">
            <a:extLst>
              <a:ext uri="{FF2B5EF4-FFF2-40B4-BE49-F238E27FC236}">
                <a16:creationId xmlns:a16="http://schemas.microsoft.com/office/drawing/2014/main" id="{14B3836F-970F-DA6C-5396-8A636D4C15A5}"/>
              </a:ext>
            </a:extLst>
          </p:cNvPr>
          <p:cNvSpPr txBox="1"/>
          <p:nvPr/>
        </p:nvSpPr>
        <p:spPr>
          <a:xfrm>
            <a:off x="2391628" y="5482244"/>
            <a:ext cx="3124200" cy="457200"/>
          </a:xfrm>
          <a:prstGeom prst="rect">
            <a:avLst/>
          </a:prstGeom>
          <a:noFill/>
        </p:spPr>
        <p:txBody>
          <a:bodyPr wrap="square" lIns="0" tIns="0" rIns="0" bIns="0" anchor="t">
            <a:normAutofit/>
          </a:bodyPr>
          <a:lstStyle/>
          <a:p>
            <a:pPr algn="ctr">
              <a:spcBef>
                <a:spcPts val="0"/>
              </a:spcBef>
              <a:spcAft>
                <a:spcPts val="0"/>
              </a:spcAft>
              <a:buNone/>
            </a:pPr>
            <a:r>
              <a:rPr sz="1100" b="0" i="0" u="none" strike="noStrike" dirty="0">
                <a:solidFill>
                  <a:srgbClr val="3D3E44"/>
                </a:solidFill>
                <a:latin typeface="Inter"/>
              </a:rPr>
              <a:t>Clarify drivers of period changes and prevent denominator hiding.</a:t>
            </a:r>
          </a:p>
        </p:txBody>
      </p:sp>
      <p:sp>
        <p:nvSpPr>
          <p:cNvPr id="73" name="TextBox 72">
            <a:extLst>
              <a:ext uri="{FF2B5EF4-FFF2-40B4-BE49-F238E27FC236}">
                <a16:creationId xmlns:a16="http://schemas.microsoft.com/office/drawing/2014/main" id="{72D63E0D-FE39-1196-7708-3CA8268B9837}"/>
              </a:ext>
            </a:extLst>
          </p:cNvPr>
          <p:cNvSpPr txBox="1"/>
          <p:nvPr/>
        </p:nvSpPr>
        <p:spPr>
          <a:xfrm>
            <a:off x="5306826" y="5121078"/>
            <a:ext cx="3124200" cy="266700"/>
          </a:xfrm>
          <a:prstGeom prst="rect">
            <a:avLst/>
          </a:prstGeom>
          <a:noFill/>
        </p:spPr>
        <p:txBody>
          <a:bodyPr wrap="square" lIns="0" tIns="0" rIns="0" bIns="0" anchor="t">
            <a:normAutofit/>
          </a:bodyPr>
          <a:lstStyle/>
          <a:p>
            <a:pPr algn="ctr">
              <a:spcBef>
                <a:spcPts val="0"/>
              </a:spcBef>
              <a:spcAft>
                <a:spcPts val="0"/>
              </a:spcAft>
              <a:buNone/>
            </a:pPr>
            <a:r>
              <a:rPr sz="1400" b="1" i="0" u="none" strike="noStrike" dirty="0">
                <a:solidFill>
                  <a:srgbClr val="000000"/>
                </a:solidFill>
                <a:latin typeface="Montserrat"/>
              </a:rPr>
              <a:t>Count Unseated Assets</a:t>
            </a:r>
          </a:p>
        </p:txBody>
      </p:sp>
      <p:sp>
        <p:nvSpPr>
          <p:cNvPr id="75" name="TextBox 74">
            <a:extLst>
              <a:ext uri="{FF2B5EF4-FFF2-40B4-BE49-F238E27FC236}">
                <a16:creationId xmlns:a16="http://schemas.microsoft.com/office/drawing/2014/main" id="{EA87EECA-6B38-6CF6-C225-0CA656349266}"/>
              </a:ext>
            </a:extLst>
          </p:cNvPr>
          <p:cNvSpPr txBox="1"/>
          <p:nvPr/>
        </p:nvSpPr>
        <p:spPr>
          <a:xfrm>
            <a:off x="5445232" y="5507738"/>
            <a:ext cx="3012968" cy="457200"/>
          </a:xfrm>
          <a:prstGeom prst="rect">
            <a:avLst/>
          </a:prstGeom>
          <a:noFill/>
        </p:spPr>
        <p:txBody>
          <a:bodyPr wrap="square" lIns="0" tIns="0" rIns="0" bIns="0" anchor="t">
            <a:normAutofit/>
          </a:bodyPr>
          <a:lstStyle/>
          <a:p>
            <a:pPr algn="ctr">
              <a:spcBef>
                <a:spcPts val="0"/>
              </a:spcBef>
              <a:spcAft>
                <a:spcPts val="0"/>
              </a:spcAft>
              <a:buNone/>
            </a:pPr>
            <a:r>
              <a:rPr sz="1100" b="0" i="0" u="none" strike="noStrike" dirty="0">
                <a:solidFill>
                  <a:srgbClr val="3D3E44"/>
                </a:solidFill>
                <a:latin typeface="Inter"/>
              </a:rPr>
              <a:t>Include inactive equipment in capacity reviews for full accountability.</a:t>
            </a:r>
          </a:p>
        </p:txBody>
      </p:sp>
      <p:sp>
        <p:nvSpPr>
          <p:cNvPr id="77" name="TextBox 76">
            <a:extLst>
              <a:ext uri="{FF2B5EF4-FFF2-40B4-BE49-F238E27FC236}">
                <a16:creationId xmlns:a16="http://schemas.microsoft.com/office/drawing/2014/main" id="{0598324E-07BB-9AE2-C303-8A6C81D39663}"/>
              </a:ext>
            </a:extLst>
          </p:cNvPr>
          <p:cNvSpPr txBox="1"/>
          <p:nvPr/>
        </p:nvSpPr>
        <p:spPr>
          <a:xfrm>
            <a:off x="8711946" y="5107792"/>
            <a:ext cx="3124200" cy="266700"/>
          </a:xfrm>
          <a:prstGeom prst="rect">
            <a:avLst/>
          </a:prstGeom>
          <a:noFill/>
        </p:spPr>
        <p:txBody>
          <a:bodyPr wrap="square" lIns="0" tIns="0" rIns="0" bIns="0" anchor="t">
            <a:normAutofit/>
          </a:bodyPr>
          <a:lstStyle/>
          <a:p>
            <a:pPr algn="ctr">
              <a:spcBef>
                <a:spcPts val="0"/>
              </a:spcBef>
              <a:spcAft>
                <a:spcPts val="0"/>
              </a:spcAft>
              <a:buNone/>
            </a:pPr>
            <a:r>
              <a:rPr sz="1400" b="1" i="0" u="none" strike="noStrike" dirty="0">
                <a:solidFill>
                  <a:srgbClr val="000000"/>
                </a:solidFill>
                <a:latin typeface="Montserrat"/>
              </a:rPr>
              <a:t>Review Leakage &amp; Actions</a:t>
            </a:r>
          </a:p>
        </p:txBody>
      </p:sp>
      <p:sp>
        <p:nvSpPr>
          <p:cNvPr id="79" name="TextBox 78">
            <a:extLst>
              <a:ext uri="{FF2B5EF4-FFF2-40B4-BE49-F238E27FC236}">
                <a16:creationId xmlns:a16="http://schemas.microsoft.com/office/drawing/2014/main" id="{AE5F8798-13F9-F416-6CFE-FBC260081F6A}"/>
              </a:ext>
            </a:extLst>
          </p:cNvPr>
          <p:cNvSpPr txBox="1"/>
          <p:nvPr/>
        </p:nvSpPr>
        <p:spPr>
          <a:xfrm>
            <a:off x="8711946" y="5451119"/>
            <a:ext cx="3124200" cy="457200"/>
          </a:xfrm>
          <a:prstGeom prst="rect">
            <a:avLst/>
          </a:prstGeom>
          <a:noFill/>
        </p:spPr>
        <p:txBody>
          <a:bodyPr wrap="square" lIns="0" tIns="0" rIns="0" bIns="0" anchor="t">
            <a:normAutofit/>
          </a:bodyPr>
          <a:lstStyle/>
          <a:p>
            <a:pPr algn="ctr">
              <a:spcBef>
                <a:spcPts val="0"/>
              </a:spcBef>
              <a:spcAft>
                <a:spcPts val="0"/>
              </a:spcAft>
              <a:buNone/>
            </a:pPr>
            <a:r>
              <a:rPr sz="1100" b="0" i="0" u="none" strike="noStrike" dirty="0">
                <a:solidFill>
                  <a:srgbClr val="3D3E44"/>
                </a:solidFill>
                <a:latin typeface="Inter"/>
              </a:rPr>
              <a:t>Rank gaps by dollars and controllability. Assign joint owners per opportunity.</a:t>
            </a:r>
          </a:p>
        </p:txBody>
      </p:sp>
    </p:spTree>
    <p:extLst>
      <p:ext uri="{BB962C8B-B14F-4D97-AF65-F5344CB8AC3E}">
        <p14:creationId xmlns:p14="http://schemas.microsoft.com/office/powerpoint/2010/main" val="8872181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500"/>
                                        <p:tgtEl>
                                          <p:spTgt spid="5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500"/>
                                        <p:tgtEl>
                                          <p:spTgt spid="5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7"/>
                                        </p:tgtEl>
                                        <p:attrNameLst>
                                          <p:attrName>style.visibility</p:attrName>
                                        </p:attrNameLst>
                                      </p:cBhvr>
                                      <p:to>
                                        <p:strVal val="visible"/>
                                      </p:to>
                                    </p:set>
                                    <p:animEffect transition="in" filter="fade">
                                      <p:cBhvr>
                                        <p:cTn id="67" dur="500"/>
                                        <p:tgtEl>
                                          <p:spTgt spid="5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9"/>
                                        </p:tgtEl>
                                        <p:attrNameLst>
                                          <p:attrName>style.visibility</p:attrName>
                                        </p:attrNameLst>
                                      </p:cBhvr>
                                      <p:to>
                                        <p:strVal val="visible"/>
                                      </p:to>
                                    </p:set>
                                    <p:animEffect transition="in" filter="fade">
                                      <p:cBhvr>
                                        <p:cTn id="70" dur="500"/>
                                        <p:tgtEl>
                                          <p:spTgt spid="59"/>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500"/>
                                        <p:tgtEl>
                                          <p:spTgt spid="23"/>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500"/>
                                        <p:tgtEl>
                                          <p:spTgt spid="35"/>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1"/>
                                        </p:tgtEl>
                                        <p:attrNameLst>
                                          <p:attrName>style.visibility</p:attrName>
                                        </p:attrNameLst>
                                      </p:cBhvr>
                                      <p:to>
                                        <p:strVal val="visible"/>
                                      </p:to>
                                    </p:set>
                                    <p:animEffect transition="in" filter="fade">
                                      <p:cBhvr>
                                        <p:cTn id="84" dur="500"/>
                                        <p:tgtEl>
                                          <p:spTgt spid="6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3"/>
                                        </p:tgtEl>
                                        <p:attrNameLst>
                                          <p:attrName>style.visibility</p:attrName>
                                        </p:attrNameLst>
                                      </p:cBhvr>
                                      <p:to>
                                        <p:strVal val="visible"/>
                                      </p:to>
                                    </p:set>
                                    <p:animEffect transition="in" filter="fade">
                                      <p:cBhvr>
                                        <p:cTn id="87" dur="500"/>
                                        <p:tgtEl>
                                          <p:spTgt spid="63"/>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5"/>
                                        </p:tgtEl>
                                        <p:attrNameLst>
                                          <p:attrName>style.visibility</p:attrName>
                                        </p:attrNameLst>
                                      </p:cBhvr>
                                      <p:to>
                                        <p:strVal val="visible"/>
                                      </p:to>
                                    </p:set>
                                    <p:animEffect transition="in" filter="fade">
                                      <p:cBhvr>
                                        <p:cTn id="95" dur="500"/>
                                        <p:tgtEl>
                                          <p:spTgt spid="65"/>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7"/>
                                        </p:tgtEl>
                                        <p:attrNameLst>
                                          <p:attrName>style.visibility</p:attrName>
                                        </p:attrNameLst>
                                      </p:cBhvr>
                                      <p:to>
                                        <p:strVal val="visible"/>
                                      </p:to>
                                    </p:set>
                                    <p:animEffect transition="in" filter="fade">
                                      <p:cBhvr>
                                        <p:cTn id="98" dur="500"/>
                                        <p:tgtEl>
                                          <p:spTgt spid="67"/>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9"/>
                                        </p:tgtEl>
                                        <p:attrNameLst>
                                          <p:attrName>style.visibility</p:attrName>
                                        </p:attrNameLst>
                                      </p:cBhvr>
                                      <p:to>
                                        <p:strVal val="visible"/>
                                      </p:to>
                                    </p:set>
                                    <p:animEffect transition="in" filter="fade">
                                      <p:cBhvr>
                                        <p:cTn id="106" dur="500"/>
                                        <p:tgtEl>
                                          <p:spTgt spid="69"/>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Effect transition="in" filter="fade">
                                      <p:cBhvr>
                                        <p:cTn id="109" dur="500"/>
                                        <p:tgtEl>
                                          <p:spTgt spid="71"/>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73"/>
                                        </p:tgtEl>
                                        <p:attrNameLst>
                                          <p:attrName>style.visibility</p:attrName>
                                        </p:attrNameLst>
                                      </p:cBhvr>
                                      <p:to>
                                        <p:strVal val="visible"/>
                                      </p:to>
                                    </p:set>
                                    <p:animEffect transition="in" filter="fade">
                                      <p:cBhvr>
                                        <p:cTn id="117" dur="500"/>
                                        <p:tgtEl>
                                          <p:spTgt spid="73"/>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5"/>
                                        </p:tgtEl>
                                        <p:attrNameLst>
                                          <p:attrName>style.visibility</p:attrName>
                                        </p:attrNameLst>
                                      </p:cBhvr>
                                      <p:to>
                                        <p:strVal val="visible"/>
                                      </p:to>
                                    </p:set>
                                    <p:animEffect transition="in" filter="fade">
                                      <p:cBhvr>
                                        <p:cTn id="120" dur="500"/>
                                        <p:tgtEl>
                                          <p:spTgt spid="75"/>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500"/>
                                        <p:tgtEl>
                                          <p:spTgt spid="4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77"/>
                                        </p:tgtEl>
                                        <p:attrNameLst>
                                          <p:attrName>style.visibility</p:attrName>
                                        </p:attrNameLst>
                                      </p:cBhvr>
                                      <p:to>
                                        <p:strVal val="visible"/>
                                      </p:to>
                                    </p:set>
                                    <p:animEffect transition="in" filter="fade">
                                      <p:cBhvr>
                                        <p:cTn id="128" dur="500"/>
                                        <p:tgtEl>
                                          <p:spTgt spid="77"/>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79"/>
                                        </p:tgtEl>
                                        <p:attrNameLst>
                                          <p:attrName>style.visibility</p:attrName>
                                        </p:attrNameLst>
                                      </p:cBhvr>
                                      <p:to>
                                        <p:strVal val="visible"/>
                                      </p:to>
                                    </p:set>
                                    <p:animEffect transition="in" filter="fade">
                                      <p:cBhvr>
                                        <p:cTn id="13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1" grpId="0" animBg="1"/>
      <p:bldP spid="13" grpId="0" animBg="1"/>
      <p:bldP spid="15" grpId="0" animBg="1"/>
      <p:bldP spid="17" grpId="0" animBg="1"/>
      <p:bldP spid="19" grpId="0" animBg="1"/>
      <p:bldP spid="21" grpId="0" animBg="1"/>
      <p:bldP spid="23" grpId="0" animBg="1"/>
      <p:bldP spid="27" grpId="0"/>
      <p:bldP spid="29" grpId="0"/>
      <p:bldP spid="31" grpId="0"/>
      <p:bldP spid="33" grpId="0"/>
      <p:bldP spid="35" grpId="0"/>
      <p:bldP spid="37" grpId="0"/>
      <p:bldP spid="39" grpId="0"/>
      <p:bldP spid="41" grpId="0"/>
      <p:bldP spid="43" grpId="0"/>
      <p:bldP spid="45" grpId="0"/>
      <p:bldP spid="47" grpId="0"/>
      <p:bldP spid="49" grpId="0"/>
      <p:bldP spid="51" grpId="0"/>
      <p:bldP spid="53" grpId="0"/>
      <p:bldP spid="55" grpId="0"/>
      <p:bldP spid="57" grpId="0"/>
      <p:bldP spid="59" grpId="0"/>
      <p:bldP spid="61" grpId="0"/>
      <p:bldP spid="63" grpId="0"/>
      <p:bldP spid="65" grpId="0"/>
      <p:bldP spid="67" grpId="0"/>
      <p:bldP spid="69" grpId="0"/>
      <p:bldP spid="71" grpId="0"/>
      <p:bldP spid="73" grpId="0"/>
      <p:bldP spid="75" grpId="0"/>
      <p:bldP spid="77"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E69F8-6CBE-D33D-5F92-71593E28A59C}"/>
            </a:ext>
          </a:extLst>
        </p:cNvPr>
        <p:cNvGrpSpPr/>
        <p:nvPr/>
      </p:nvGrpSpPr>
      <p:grpSpPr>
        <a:xfrm>
          <a:off x="0" y="0"/>
          <a:ext cx="0" cy="0"/>
          <a:chOff x="0" y="0"/>
          <a:chExt cx="0" cy="0"/>
        </a:xfrm>
      </p:grpSpPr>
      <p:sp>
        <p:nvSpPr>
          <p:cNvPr id="9" name="Template title banner">
            <a:extLst>
              <a:ext uri="{FF2B5EF4-FFF2-40B4-BE49-F238E27FC236}">
                <a16:creationId xmlns:a16="http://schemas.microsoft.com/office/drawing/2014/main" id="{36E80F01-BDB6-07FD-9B37-5209EAD5489C}"/>
              </a:ext>
            </a:extLst>
          </p:cNvPr>
          <p:cNvSpPr>
            <a:spLocks noGrp="1"/>
          </p:cNvSpPr>
          <p:nvPr/>
        </p:nvSpPr>
        <p:spPr>
          <a:xfrm>
            <a:off x="0" y="4762"/>
            <a:ext cx="10668000" cy="695325"/>
          </a:xfrm>
          <a:prstGeom prst="rect">
            <a:avLst/>
          </a:prstGeom>
          <a:gradFill>
            <a:gsLst>
              <a:gs pos="0">
                <a:srgbClr val="F9D607"/>
              </a:gs>
              <a:gs pos="52000">
                <a:srgbClr val="FC9527"/>
              </a:gs>
              <a:gs pos="100000">
                <a:srgbClr val="BD5950"/>
              </a:gs>
            </a:gsLst>
            <a:lin ang="5400000"/>
          </a:gradFill>
          <a:ln w="0">
            <a:noFill/>
          </a:ln>
        </p:spPr>
        <p:style>
          <a:lnRef idx="0">
            <a:scrgbClr r="0" g="0" b="0"/>
          </a:lnRef>
          <a:fillRef idx="0">
            <a:scrgbClr r="0" g="0" b="0"/>
          </a:fillRef>
          <a:effectRef idx="4">
            <a:scrgbClr r="0" g="0" b="0"/>
          </a:effectRef>
          <a:fontRef idx="major"/>
        </p:style>
        <p:txBody>
          <a:bodyPr/>
          <a:lstStyle/>
          <a:p>
            <a:endParaRPr lang="en-US"/>
          </a:p>
        </p:txBody>
      </p:sp>
      <p:sp>
        <p:nvSpPr>
          <p:cNvPr id="3" name="ATRI benchmarks show little room for leakage">
            <a:extLst>
              <a:ext uri="{FF2B5EF4-FFF2-40B4-BE49-F238E27FC236}">
                <a16:creationId xmlns:a16="http://schemas.microsoft.com/office/drawing/2014/main" id="{27CF40AE-9386-1A28-E4F4-C9DA74907D9D}"/>
              </a:ext>
            </a:extLst>
          </p:cNvPr>
          <p:cNvSpPr>
            <a:spLocks noGrp="1"/>
          </p:cNvSpPr>
          <p:nvPr/>
        </p:nvSpPr>
        <p:spPr>
          <a:xfrm>
            <a:off x="82296" y="109537"/>
            <a:ext cx="10191750" cy="457200"/>
          </a:xfrm>
          <a:prstGeom prst="rect">
            <a:avLst/>
          </a:prstGeom>
          <a:noFill/>
          <a:ln w="0">
            <a:noFill/>
          </a:ln>
        </p:spPr>
        <p:txBody>
          <a:bodyPr wrap="square" lIns="0" tIns="0" rIns="0" bIns="0" anchor="t">
            <a:noAutofit/>
          </a:bodyPr>
          <a:lstStyle/>
          <a:p>
            <a:pPr algn="l">
              <a:defRPr sz="2700" b="1">
                <a:solidFill>
                  <a:srgbClr val="FFFFFF"/>
                </a:solidFill>
                <a:latin typeface="Calibri"/>
                <a:ea typeface="Calibri"/>
                <a:cs typeface="Calibri"/>
              </a:defRPr>
            </a:pPr>
            <a:r>
              <a:rPr lang="en-US" sz="3200" b="1" dirty="0">
                <a:solidFill>
                  <a:srgbClr val="FFFFFF"/>
                </a:solidFill>
                <a:latin typeface="Calibri"/>
                <a:ea typeface="Calibri"/>
                <a:cs typeface="Calibri"/>
              </a:rPr>
              <a:t>Closing Thoughts</a:t>
            </a:r>
            <a:endParaRPr sz="3200" b="1" dirty="0">
              <a:solidFill>
                <a:srgbClr val="FFFFFF"/>
              </a:solidFill>
              <a:latin typeface="Calibri"/>
              <a:ea typeface="Calibri"/>
              <a:cs typeface="Calibri"/>
            </a:endParaRPr>
          </a:p>
        </p:txBody>
      </p:sp>
      <p:sp>
        <p:nvSpPr>
          <p:cNvPr id="10" name="TextBox 9"/>
          <p:cNvSpPr txBox="1"/>
          <p:nvPr/>
        </p:nvSpPr>
        <p:spPr>
          <a:xfrm>
            <a:off x="530352" y="1024128"/>
            <a:ext cx="11064240" cy="566928"/>
          </a:xfrm>
          <a:prstGeom prst="rect">
            <a:avLst/>
          </a:prstGeom>
          <a:noFill/>
        </p:spPr>
        <p:txBody>
          <a:bodyPr wrap="square" lIns="0" tIns="0" rIns="0" bIns="0">
            <a:spAutoFit/>
          </a:bodyPr>
          <a:lstStyle/>
          <a:p>
            <a:r>
              <a:rPr sz="2800" b="1" dirty="0">
                <a:solidFill>
                  <a:srgbClr val="262626"/>
                </a:solidFill>
                <a:latin typeface="Calibri"/>
              </a:rPr>
              <a:t>Daily operating decisions shape the bottom line</a:t>
            </a:r>
          </a:p>
        </p:txBody>
      </p:sp>
      <p:sp>
        <p:nvSpPr>
          <p:cNvPr id="11" name="TextBox 10"/>
          <p:cNvSpPr txBox="1"/>
          <p:nvPr/>
        </p:nvSpPr>
        <p:spPr>
          <a:xfrm>
            <a:off x="530352" y="1938528"/>
            <a:ext cx="10972800" cy="365760"/>
          </a:xfrm>
          <a:prstGeom prst="rect">
            <a:avLst/>
          </a:prstGeom>
          <a:noFill/>
        </p:spPr>
        <p:txBody>
          <a:bodyPr wrap="square" lIns="0" tIns="0" rIns="0" bIns="0">
            <a:spAutoFit/>
          </a:bodyPr>
          <a:lstStyle/>
          <a:p>
            <a:r>
              <a:rPr sz="2300" b="1" dirty="0">
                <a:solidFill>
                  <a:srgbClr val="262626"/>
                </a:solidFill>
                <a:latin typeface="Calibri"/>
              </a:rPr>
              <a:t>Small leaks add up</a:t>
            </a:r>
          </a:p>
        </p:txBody>
      </p:sp>
      <p:sp>
        <p:nvSpPr>
          <p:cNvPr id="12" name="TextBox 11"/>
          <p:cNvSpPr txBox="1"/>
          <p:nvPr/>
        </p:nvSpPr>
        <p:spPr>
          <a:xfrm>
            <a:off x="530352" y="2331720"/>
            <a:ext cx="10972800" cy="466344"/>
          </a:xfrm>
          <a:prstGeom prst="rect">
            <a:avLst/>
          </a:prstGeom>
          <a:noFill/>
        </p:spPr>
        <p:txBody>
          <a:bodyPr wrap="square" lIns="0" tIns="0" rIns="0" bIns="0">
            <a:spAutoFit/>
          </a:bodyPr>
          <a:lstStyle/>
          <a:p>
            <a:r>
              <a:rPr sz="2000" b="0" dirty="0">
                <a:solidFill>
                  <a:srgbClr val="262626"/>
                </a:solidFill>
                <a:latin typeface="Calibri"/>
              </a:rPr>
              <a:t>Empty miles, excess fuel use and missed accessorials reduce the value of every load.</a:t>
            </a:r>
          </a:p>
        </p:txBody>
      </p:sp>
      <p:sp>
        <p:nvSpPr>
          <p:cNvPr id="13" name="TextBox 12"/>
          <p:cNvSpPr txBox="1"/>
          <p:nvPr/>
        </p:nvSpPr>
        <p:spPr>
          <a:xfrm>
            <a:off x="530352" y="2926080"/>
            <a:ext cx="10972800" cy="365760"/>
          </a:xfrm>
          <a:prstGeom prst="rect">
            <a:avLst/>
          </a:prstGeom>
          <a:noFill/>
        </p:spPr>
        <p:txBody>
          <a:bodyPr wrap="square" lIns="0" tIns="0" rIns="0" bIns="0">
            <a:spAutoFit/>
          </a:bodyPr>
          <a:lstStyle/>
          <a:p>
            <a:r>
              <a:rPr sz="2300" b="1" dirty="0">
                <a:solidFill>
                  <a:srgbClr val="262626"/>
                </a:solidFill>
                <a:latin typeface="Calibri"/>
              </a:rPr>
              <a:t>Existing capacity deserves attention</a:t>
            </a:r>
          </a:p>
        </p:txBody>
      </p:sp>
      <p:sp>
        <p:nvSpPr>
          <p:cNvPr id="14" name="TextBox 13"/>
          <p:cNvSpPr txBox="1"/>
          <p:nvPr/>
        </p:nvSpPr>
        <p:spPr>
          <a:xfrm>
            <a:off x="530352" y="3319272"/>
            <a:ext cx="10972800" cy="466344"/>
          </a:xfrm>
          <a:prstGeom prst="rect">
            <a:avLst/>
          </a:prstGeom>
          <a:noFill/>
        </p:spPr>
        <p:txBody>
          <a:bodyPr wrap="square" lIns="0" tIns="0" rIns="0" bIns="0">
            <a:spAutoFit/>
          </a:bodyPr>
          <a:lstStyle/>
          <a:p>
            <a:r>
              <a:rPr sz="2000" b="0" dirty="0">
                <a:solidFill>
                  <a:srgbClr val="262626"/>
                </a:solidFill>
                <a:latin typeface="Calibri"/>
              </a:rPr>
              <a:t>Better planning and asset utilization can improve productivity without adding trucks.</a:t>
            </a:r>
          </a:p>
        </p:txBody>
      </p:sp>
      <p:sp>
        <p:nvSpPr>
          <p:cNvPr id="15" name="TextBox 14"/>
          <p:cNvSpPr txBox="1"/>
          <p:nvPr/>
        </p:nvSpPr>
        <p:spPr>
          <a:xfrm>
            <a:off x="530352" y="3913632"/>
            <a:ext cx="10972800" cy="365760"/>
          </a:xfrm>
          <a:prstGeom prst="rect">
            <a:avLst/>
          </a:prstGeom>
          <a:noFill/>
        </p:spPr>
        <p:txBody>
          <a:bodyPr wrap="square" lIns="0" tIns="0" rIns="0" bIns="0">
            <a:spAutoFit/>
          </a:bodyPr>
          <a:lstStyle/>
          <a:p>
            <a:r>
              <a:rPr sz="2300" b="1" dirty="0">
                <a:solidFill>
                  <a:srgbClr val="262626"/>
                </a:solidFill>
                <a:latin typeface="Calibri"/>
              </a:rPr>
              <a:t>Visibility needs an owner</a:t>
            </a:r>
          </a:p>
        </p:txBody>
      </p:sp>
      <p:sp>
        <p:nvSpPr>
          <p:cNvPr id="16" name="TextBox 15"/>
          <p:cNvSpPr txBox="1"/>
          <p:nvPr/>
        </p:nvSpPr>
        <p:spPr>
          <a:xfrm>
            <a:off x="530352" y="4306824"/>
            <a:ext cx="10972800" cy="466344"/>
          </a:xfrm>
          <a:prstGeom prst="rect">
            <a:avLst/>
          </a:prstGeom>
          <a:noFill/>
        </p:spPr>
        <p:txBody>
          <a:bodyPr wrap="square" lIns="0" tIns="0" rIns="0" bIns="0">
            <a:spAutoFit/>
          </a:bodyPr>
          <a:lstStyle/>
          <a:p>
            <a:r>
              <a:rPr sz="2000" b="0" dirty="0">
                <a:solidFill>
                  <a:srgbClr val="262626"/>
                </a:solidFill>
                <a:latin typeface="Calibri"/>
              </a:rPr>
              <a:t>Connect operating measures to financial results and assign responsibility for the gaps.</a:t>
            </a:r>
          </a:p>
        </p:txBody>
      </p:sp>
      <p:sp>
        <p:nvSpPr>
          <p:cNvPr id="17" name="TextBox 16"/>
          <p:cNvSpPr txBox="1"/>
          <p:nvPr/>
        </p:nvSpPr>
        <p:spPr>
          <a:xfrm>
            <a:off x="530352" y="5065776"/>
            <a:ext cx="10972800" cy="492443"/>
          </a:xfrm>
          <a:prstGeom prst="rect">
            <a:avLst/>
          </a:prstGeom>
          <a:noFill/>
        </p:spPr>
        <p:txBody>
          <a:bodyPr wrap="square" lIns="0" tIns="0" rIns="0" bIns="0">
            <a:spAutoFit/>
          </a:bodyPr>
          <a:lstStyle/>
          <a:p>
            <a:r>
              <a:rPr sz="3200" b="1" dirty="0">
                <a:solidFill>
                  <a:srgbClr val="C06016"/>
                </a:solidFill>
                <a:latin typeface="Calibri"/>
              </a:rPr>
              <a:t>NEXT MONDAY</a:t>
            </a:r>
          </a:p>
        </p:txBody>
      </p:sp>
      <p:sp>
        <p:nvSpPr>
          <p:cNvPr id="18" name="TextBox 17"/>
          <p:cNvSpPr txBox="1"/>
          <p:nvPr/>
        </p:nvSpPr>
        <p:spPr>
          <a:xfrm>
            <a:off x="530352" y="5559552"/>
            <a:ext cx="10927080" cy="566928"/>
          </a:xfrm>
          <a:prstGeom prst="rect">
            <a:avLst/>
          </a:prstGeom>
          <a:noFill/>
        </p:spPr>
        <p:txBody>
          <a:bodyPr wrap="square" lIns="0" tIns="0" rIns="0" bIns="0">
            <a:spAutoFit/>
          </a:bodyPr>
          <a:lstStyle/>
          <a:p>
            <a:r>
              <a:rPr sz="2300" b="1" dirty="0">
                <a:solidFill>
                  <a:srgbClr val="262626"/>
                </a:solidFill>
                <a:latin typeface="Calibri"/>
              </a:rPr>
              <a:t>Choose one controllable leak. Name an owner and a financial measure of success.</a:t>
            </a:r>
          </a:p>
        </p:txBody>
      </p:sp>
    </p:spTree>
    <p:extLst>
      <p:ext uri="{BB962C8B-B14F-4D97-AF65-F5344CB8AC3E}">
        <p14:creationId xmlns:p14="http://schemas.microsoft.com/office/powerpoint/2010/main" val="29364592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Lst>
  </p:timing>
</p:sld>
</file>

<file path=ppt/theme/theme1.xml><?xml version="1.0" encoding="utf-8"?>
<a:theme xmlns:a="http://schemas.openxmlformats.org/drawingml/2006/main" name="1_IP - Light Wave">
  <a:themeElements>
    <a:clrScheme name="Custom 1">
      <a:dk1>
        <a:srgbClr val="000000"/>
      </a:dk1>
      <a:lt1>
        <a:srgbClr val="FFFFFF"/>
      </a:lt1>
      <a:dk2>
        <a:srgbClr val="0E2841"/>
      </a:dk2>
      <a:lt2>
        <a:srgbClr val="E8E8E8"/>
      </a:lt2>
      <a:accent1>
        <a:srgbClr val="007EAE"/>
      </a:accent1>
      <a:accent2>
        <a:srgbClr val="FED041"/>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IP - Section 01">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2_IP - Section 02">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4_IP - Section 03">
  <a:themeElements>
    <a:clrScheme name="Custom 2">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98E60B1A0085C4A8C3BE43EE804773B" ma:contentTypeVersion="21" ma:contentTypeDescription="Create a new document." ma:contentTypeScope="" ma:versionID="5143896b6eac1e2ffca2c42fac528292">
  <xsd:schema xmlns:xsd="http://www.w3.org/2001/XMLSchema" xmlns:xs="http://www.w3.org/2001/XMLSchema" xmlns:p="http://schemas.microsoft.com/office/2006/metadata/properties" xmlns:ns2="e1fa2525-0863-4b2d-b4a5-24776a28c327" xmlns:ns3="2fa9a1a9-e2ff-46e6-a237-c4b13eb49261" targetNamespace="http://schemas.microsoft.com/office/2006/metadata/properties" ma:root="true" ma:fieldsID="dee1627e29708a3c54961396f1b786f1" ns2:_="" ns3:_="">
    <xsd:import namespace="e1fa2525-0863-4b2d-b4a5-24776a28c327"/>
    <xsd:import namespace="2fa9a1a9-e2ff-46e6-a237-c4b13eb4926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Thumbnail" minOccurs="0"/>
                <xsd:element ref="ns2:lcf76f155ced4ddcb4097134ff3c332f" minOccurs="0"/>
                <xsd:element ref="ns3:TaxCatchAll" minOccurs="0"/>
                <xsd:element ref="ns2:image"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fa2525-0863-4b2d-b4a5-24776a28c3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Thumbnail" ma:index="21" nillable="true" ma:displayName="Thumbnail" ma:format="Thumbnail" ma:internalName="Thumbnail">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5174bf8-0de2-471f-b834-eca7137478bb" ma:termSetId="09814cd3-568e-fe90-9814-8d621ff8fb84" ma:anchorId="fba54fb3-c3e1-fe81-a776-ca4b69148c4d" ma:open="true" ma:isKeyword="false">
      <xsd:complexType>
        <xsd:sequence>
          <xsd:element ref="pc:Terms" minOccurs="0" maxOccurs="1"/>
        </xsd:sequence>
      </xsd:complexType>
    </xsd:element>
    <xsd:element name="image" ma:index="25" nillable="true" ma:displayName="image" ma:format="Thumbnail" ma:internalName="image">
      <xsd:simpleType>
        <xsd:restriction base="dms:Unknown"/>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a9a1a9-e2ff-46e6-a237-c4b13eb49261"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a7c5d8bc-5a95-4288-b2b4-9cd8ce361962}" ma:internalName="TaxCatchAll" ma:showField="CatchAllData" ma:web="2fa9a1a9-e2ff-46e6-a237-c4b13eb4926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fa9a1a9-e2ff-46e6-a237-c4b13eb49261" xsi:nil="true"/>
    <lcf76f155ced4ddcb4097134ff3c332f xmlns="e1fa2525-0863-4b2d-b4a5-24776a28c327">
      <Terms xmlns="http://schemas.microsoft.com/office/infopath/2007/PartnerControls"/>
    </lcf76f155ced4ddcb4097134ff3c332f>
    <image xmlns="e1fa2525-0863-4b2d-b4a5-24776a28c327" xsi:nil="true"/>
    <Thumbnail xmlns="e1fa2525-0863-4b2d-b4a5-24776a28c327" xsi:nil="true"/>
  </documentManagement>
</p:properties>
</file>

<file path=customXml/itemProps1.xml><?xml version="1.0" encoding="utf-8"?>
<ds:datastoreItem xmlns:ds="http://schemas.openxmlformats.org/officeDocument/2006/customXml" ds:itemID="{694AF7F2-2BEA-44A4-81F1-37BD8DC9E5D3}">
  <ds:schemaRefs>
    <ds:schemaRef ds:uri="2fa9a1a9-e2ff-46e6-a237-c4b13eb49261"/>
    <ds:schemaRef ds:uri="e1fa2525-0863-4b2d-b4a5-24776a28c3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71A0524-24CD-4E6B-9FB0-BCB855CAE467}">
  <ds:schemaRefs>
    <ds:schemaRef ds:uri="http://schemas.microsoft.com/sharepoint/v3/contenttype/forms"/>
  </ds:schemaRefs>
</ds:datastoreItem>
</file>

<file path=customXml/itemProps3.xml><?xml version="1.0" encoding="utf-8"?>
<ds:datastoreItem xmlns:ds="http://schemas.openxmlformats.org/officeDocument/2006/customXml" ds:itemID="{5994D4CC-B16C-47C5-9463-F8FD335027BC}">
  <ds:schemaRefs>
    <ds:schemaRef ds:uri="http://purl.org/dc/terms/"/>
    <ds:schemaRef ds:uri="http://schemas.microsoft.com/office/2006/documentManagement/types"/>
    <ds:schemaRef ds:uri="http://www.w3.org/XML/1998/namespace"/>
    <ds:schemaRef ds:uri="http://purl.org/dc/elements/1.1/"/>
    <ds:schemaRef ds:uri="http://schemas.microsoft.com/office/infopath/2007/PartnerControls"/>
    <ds:schemaRef ds:uri="2fa9a1a9-e2ff-46e6-a237-c4b13eb49261"/>
    <ds:schemaRef ds:uri="http://purl.org/dc/dcmitype/"/>
    <ds:schemaRef ds:uri="http://schemas.microsoft.com/office/2006/metadata/properties"/>
    <ds:schemaRef ds:uri="http://schemas.openxmlformats.org/package/2006/metadata/core-properties"/>
    <ds:schemaRef ds:uri="e1fa2525-0863-4b2d-b4a5-24776a28c327"/>
  </ds:schemaRefs>
</ds:datastoreItem>
</file>

<file path=docProps/app.xml><?xml version="1.0" encoding="utf-8"?>
<Properties xmlns="http://schemas.openxmlformats.org/officeDocument/2006/extended-properties" xmlns:vt="http://schemas.openxmlformats.org/officeDocument/2006/docPropsVTypes">
  <TotalTime>9275</TotalTime>
  <Words>1251</Words>
  <Application>Microsoft Office PowerPoint</Application>
  <PresentationFormat>Widescreen</PresentationFormat>
  <Paragraphs>194</Paragraphs>
  <Slides>17</Slides>
  <Notes>17</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17</vt:i4>
      </vt:variant>
    </vt:vector>
  </HeadingPairs>
  <TitlesOfParts>
    <vt:vector size="30" baseType="lpstr">
      <vt:lpstr>Aptos</vt:lpstr>
      <vt:lpstr>Arial</vt:lpstr>
      <vt:lpstr>Calibri</vt:lpstr>
      <vt:lpstr>Inter</vt:lpstr>
      <vt:lpstr>Montserrat</vt:lpstr>
      <vt:lpstr>Montserrat Black</vt:lpstr>
      <vt:lpstr>Montserrat Light</vt:lpstr>
      <vt:lpstr>Symbol</vt:lpstr>
      <vt:lpstr>System Font Regular</vt:lpstr>
      <vt:lpstr>1_IP - Light Wave</vt:lpstr>
      <vt:lpstr>1_IP - Section 01</vt:lpstr>
      <vt:lpstr>2_IP - Section 02</vt:lpstr>
      <vt:lpstr>4_IP - Section 03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Jim Poole</dc:creator>
  <cp:lastModifiedBy>Andrew Bellenger, CTB</cp:lastModifiedBy>
  <cp:revision>117</cp:revision>
  <cp:lastPrinted>2025-05-15T20:55:41Z</cp:lastPrinted>
  <dcterms:created xsi:type="dcterms:W3CDTF">2025-04-25T19:48:57Z</dcterms:created>
  <dcterms:modified xsi:type="dcterms:W3CDTF">2026-10-13T17:42:27Z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0x010100998E60B1A0085C4A8C3BE43EE804773B</vt:lpwstr>
  </property>
  <property fmtid="{D5CDD505-2E9C-101B-9397-08002B2CF9AE}" pid="3" name="MediaServiceImageTags">
    <vt:lpwstr/>
  </property>
</Properties>
</file>